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7" r:id="rId1"/>
  </p:sldMasterIdLst>
  <p:sldIdLst>
    <p:sldId id="278" r:id="rId2"/>
    <p:sldId id="287"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88"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38" autoAdjust="0"/>
    <p:restoredTop sz="94660"/>
  </p:normalViewPr>
  <p:slideViewPr>
    <p:cSldViewPr snapToGrid="0">
      <p:cViewPr varScale="1">
        <p:scale>
          <a:sx n="74" d="100"/>
          <a:sy n="74" d="100"/>
        </p:scale>
        <p:origin x="60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6A92BD-BF1B-4D08-98CD-060E7B5C0A69}"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US"/>
        </a:p>
      </dgm:t>
    </dgm:pt>
    <dgm:pt modelId="{3A64F739-C59B-4560-B2B5-62CDD0E51A9D}">
      <dgm:prSet phldrT="[Text]" phldr="1"/>
      <dgm:spPr/>
      <dgm:t>
        <a:bodyPr/>
        <a:lstStyle/>
        <a:p>
          <a:endParaRPr lang="en-US"/>
        </a:p>
      </dgm:t>
    </dgm:pt>
    <dgm:pt modelId="{01E32788-A646-48A4-97EC-B4305D99A13B}" type="parTrans" cxnId="{A5AA59AE-D0A6-43C9-8644-E4907C5EFDFE}">
      <dgm:prSet/>
      <dgm:spPr/>
      <dgm:t>
        <a:bodyPr/>
        <a:lstStyle/>
        <a:p>
          <a:endParaRPr lang="en-US"/>
        </a:p>
      </dgm:t>
    </dgm:pt>
    <dgm:pt modelId="{2D47612F-4B89-46DC-8A2F-15FEFE9C853A}" type="sibTrans" cxnId="{A5AA59AE-D0A6-43C9-8644-E4907C5EFDFE}">
      <dgm:prSet/>
      <dgm:spPr/>
      <dgm:t>
        <a:bodyPr/>
        <a:lstStyle/>
        <a:p>
          <a:endParaRPr lang="en-US"/>
        </a:p>
      </dgm:t>
    </dgm:pt>
    <dgm:pt modelId="{F4061090-0015-4852-BAA7-CBC9E537A0F3}">
      <dgm:prSet phldrT="[Text]" custT="1"/>
      <dgm:spPr/>
      <dgm:t>
        <a:bodyPr/>
        <a:lstStyle/>
        <a:p>
          <a:r>
            <a:rPr lang="fa-IR" sz="2400" dirty="0" smtClean="0">
              <a:cs typeface="B Yekan" panose="00000400000000000000" pitchFamily="2" charset="-78"/>
            </a:rPr>
            <a:t>مدل سه مرحله ای فیتز و پوزنر</a:t>
          </a:r>
          <a:endParaRPr lang="en-US" sz="2400" dirty="0">
            <a:cs typeface="B Yekan" panose="00000400000000000000" pitchFamily="2" charset="-78"/>
          </a:endParaRPr>
        </a:p>
      </dgm:t>
    </dgm:pt>
    <dgm:pt modelId="{AA9B4C75-60C3-42E3-A2D2-A9B39DEDD943}" type="parTrans" cxnId="{6F98E31D-BA7E-421D-B41B-C8780C3640B0}">
      <dgm:prSet/>
      <dgm:spPr/>
      <dgm:t>
        <a:bodyPr/>
        <a:lstStyle/>
        <a:p>
          <a:endParaRPr lang="en-US"/>
        </a:p>
      </dgm:t>
    </dgm:pt>
    <dgm:pt modelId="{EA7C9663-2DBE-406A-8105-5B867633A931}" type="sibTrans" cxnId="{6F98E31D-BA7E-421D-B41B-C8780C3640B0}">
      <dgm:prSet/>
      <dgm:spPr/>
      <dgm:t>
        <a:bodyPr/>
        <a:lstStyle/>
        <a:p>
          <a:endParaRPr lang="en-US"/>
        </a:p>
      </dgm:t>
    </dgm:pt>
    <dgm:pt modelId="{C2FEB52A-E601-4D8B-A0E8-D362DBEAAC6F}">
      <dgm:prSet phldrT="[Text]" phldr="1"/>
      <dgm:spPr/>
      <dgm:t>
        <a:bodyPr/>
        <a:lstStyle/>
        <a:p>
          <a:endParaRPr lang="en-US"/>
        </a:p>
      </dgm:t>
    </dgm:pt>
    <dgm:pt modelId="{205A7557-9E91-4847-82C2-F1AA9D087920}" type="parTrans" cxnId="{C7A7ECCE-D405-440D-9C82-853FCF4BE93B}">
      <dgm:prSet/>
      <dgm:spPr/>
      <dgm:t>
        <a:bodyPr/>
        <a:lstStyle/>
        <a:p>
          <a:endParaRPr lang="en-US"/>
        </a:p>
      </dgm:t>
    </dgm:pt>
    <dgm:pt modelId="{51BDCC2D-A761-4C11-8EF5-B92EF5BC452E}" type="sibTrans" cxnId="{C7A7ECCE-D405-440D-9C82-853FCF4BE93B}">
      <dgm:prSet/>
      <dgm:spPr/>
      <dgm:t>
        <a:bodyPr/>
        <a:lstStyle/>
        <a:p>
          <a:endParaRPr lang="en-US"/>
        </a:p>
      </dgm:t>
    </dgm:pt>
    <dgm:pt modelId="{3D201788-6F8B-4ABC-A758-5B6C4953A031}">
      <dgm:prSet phldrT="[Text]" custT="1"/>
      <dgm:spPr/>
      <dgm:t>
        <a:bodyPr/>
        <a:lstStyle/>
        <a:p>
          <a:r>
            <a:rPr lang="fa-IR" sz="2400" dirty="0" smtClean="0">
              <a:cs typeface="B Yekan" panose="00000400000000000000" pitchFamily="2" charset="-78"/>
            </a:rPr>
            <a:t>مدل یادگیری جنتایل       </a:t>
          </a:r>
          <a:endParaRPr lang="en-US" sz="2400" dirty="0">
            <a:cs typeface="B Yekan" panose="00000400000000000000" pitchFamily="2" charset="-78"/>
          </a:endParaRPr>
        </a:p>
      </dgm:t>
    </dgm:pt>
    <dgm:pt modelId="{C3F9141B-39FB-4821-9228-9B9A2236B05E}" type="parTrans" cxnId="{6BDB5DB9-E43F-4435-A9A7-443A37B4909F}">
      <dgm:prSet/>
      <dgm:spPr/>
      <dgm:t>
        <a:bodyPr/>
        <a:lstStyle/>
        <a:p>
          <a:endParaRPr lang="en-US"/>
        </a:p>
      </dgm:t>
    </dgm:pt>
    <dgm:pt modelId="{6DB9860B-46F1-454F-974D-33ACF6924E20}" type="sibTrans" cxnId="{6BDB5DB9-E43F-4435-A9A7-443A37B4909F}">
      <dgm:prSet/>
      <dgm:spPr/>
      <dgm:t>
        <a:bodyPr/>
        <a:lstStyle/>
        <a:p>
          <a:endParaRPr lang="en-US"/>
        </a:p>
      </dgm:t>
    </dgm:pt>
    <dgm:pt modelId="{0B539026-B505-43DC-8C4E-9C85B0ED191A}">
      <dgm:prSet phldrT="[Text]" phldr="1"/>
      <dgm:spPr/>
      <dgm:t>
        <a:bodyPr/>
        <a:lstStyle/>
        <a:p>
          <a:endParaRPr lang="en-US"/>
        </a:p>
      </dgm:t>
    </dgm:pt>
    <dgm:pt modelId="{70DFCA4F-2A2A-45F3-B2BB-E0A8D13B6837}" type="parTrans" cxnId="{DAAB9BA5-C275-4B5B-9762-C3FAE243C3A3}">
      <dgm:prSet/>
      <dgm:spPr/>
      <dgm:t>
        <a:bodyPr/>
        <a:lstStyle/>
        <a:p>
          <a:endParaRPr lang="en-US"/>
        </a:p>
      </dgm:t>
    </dgm:pt>
    <dgm:pt modelId="{636F5560-1F29-455C-9BFB-30B71C8522EF}" type="sibTrans" cxnId="{DAAB9BA5-C275-4B5B-9762-C3FAE243C3A3}">
      <dgm:prSet/>
      <dgm:spPr/>
      <dgm:t>
        <a:bodyPr/>
        <a:lstStyle/>
        <a:p>
          <a:endParaRPr lang="en-US"/>
        </a:p>
      </dgm:t>
    </dgm:pt>
    <dgm:pt modelId="{9DF11EE3-8993-442D-803D-8253D3675A5B}">
      <dgm:prSet phldrT="[Text]" custT="1"/>
      <dgm:spPr/>
      <dgm:t>
        <a:bodyPr/>
        <a:lstStyle/>
        <a:p>
          <a:endParaRPr lang="fa-IR" sz="2400" dirty="0" smtClean="0">
            <a:latin typeface="حلقهCentury Gothic (Body)"/>
            <a:cs typeface="B Yekan" panose="00000400000000000000" pitchFamily="2" charset="-78"/>
          </a:endParaRPr>
        </a:p>
        <a:p>
          <a:r>
            <a:rPr lang="fa-IR" sz="2400" dirty="0" smtClean="0">
              <a:latin typeface="حلقهCentury Gothic (Body)"/>
              <a:cs typeface="B Yekan" panose="00000400000000000000" pitchFamily="2" charset="-78"/>
            </a:rPr>
            <a:t>حلقه بسته ادامز</a:t>
          </a:r>
          <a:endParaRPr lang="en-US" sz="2400" dirty="0">
            <a:latin typeface="حلقهCentury Gothic (Body)"/>
            <a:cs typeface="B Yekan" panose="00000400000000000000" pitchFamily="2" charset="-78"/>
          </a:endParaRPr>
        </a:p>
      </dgm:t>
    </dgm:pt>
    <dgm:pt modelId="{6D2CA886-C6A3-4585-9C1B-601277593049}" type="parTrans" cxnId="{E389FEBD-F030-4089-A228-279496B7DB23}">
      <dgm:prSet/>
      <dgm:spPr/>
      <dgm:t>
        <a:bodyPr/>
        <a:lstStyle/>
        <a:p>
          <a:endParaRPr lang="en-US"/>
        </a:p>
      </dgm:t>
    </dgm:pt>
    <dgm:pt modelId="{7A41A5CF-1FDD-4558-9CFF-E19FD9C950BC}" type="sibTrans" cxnId="{E389FEBD-F030-4089-A228-279496B7DB23}">
      <dgm:prSet/>
      <dgm:spPr/>
      <dgm:t>
        <a:bodyPr/>
        <a:lstStyle/>
        <a:p>
          <a:endParaRPr lang="en-US"/>
        </a:p>
      </dgm:t>
    </dgm:pt>
    <dgm:pt modelId="{232CC776-2902-4B15-8D10-7AE4A342FE5C}" type="pres">
      <dgm:prSet presAssocID="{406A92BD-BF1B-4D08-98CD-060E7B5C0A69}" presName="Name0" presStyleCnt="0">
        <dgm:presLayoutVars>
          <dgm:chMax val="5"/>
          <dgm:chPref val="5"/>
          <dgm:dir/>
          <dgm:animLvl val="lvl"/>
        </dgm:presLayoutVars>
      </dgm:prSet>
      <dgm:spPr/>
      <dgm:t>
        <a:bodyPr/>
        <a:lstStyle/>
        <a:p>
          <a:endParaRPr lang="en-US"/>
        </a:p>
      </dgm:t>
    </dgm:pt>
    <dgm:pt modelId="{86FB9529-747A-4C1A-9B30-B1A8043F0D1F}" type="pres">
      <dgm:prSet presAssocID="{3A64F739-C59B-4560-B2B5-62CDD0E51A9D}" presName="parentText1" presStyleLbl="node1" presStyleIdx="0" presStyleCnt="3" custScaleY="108502" custLinFactNeighborX="-317" custLinFactNeighborY="-8704">
        <dgm:presLayoutVars>
          <dgm:chMax/>
          <dgm:chPref val="3"/>
          <dgm:bulletEnabled val="1"/>
        </dgm:presLayoutVars>
      </dgm:prSet>
      <dgm:spPr/>
      <dgm:t>
        <a:bodyPr/>
        <a:lstStyle/>
        <a:p>
          <a:endParaRPr lang="en-US"/>
        </a:p>
      </dgm:t>
    </dgm:pt>
    <dgm:pt modelId="{F9121D75-577D-493B-9EB9-5628F8B6570C}" type="pres">
      <dgm:prSet presAssocID="{3A64F739-C59B-4560-B2B5-62CDD0E51A9D}" presName="childText1" presStyleLbl="solidAlignAcc1" presStyleIdx="0" presStyleCnt="3" custAng="0" custScaleX="101825" custScaleY="68917" custLinFactNeighborX="-2742" custLinFactNeighborY="-17461">
        <dgm:presLayoutVars>
          <dgm:chMax val="0"/>
          <dgm:chPref val="0"/>
          <dgm:bulletEnabled val="1"/>
        </dgm:presLayoutVars>
      </dgm:prSet>
      <dgm:spPr/>
      <dgm:t>
        <a:bodyPr/>
        <a:lstStyle/>
        <a:p>
          <a:endParaRPr lang="en-US"/>
        </a:p>
      </dgm:t>
    </dgm:pt>
    <dgm:pt modelId="{E85FE10C-AB48-43EA-8D8B-6EBDFCE9FAF8}" type="pres">
      <dgm:prSet presAssocID="{C2FEB52A-E601-4D8B-A0E8-D362DBEAAC6F}" presName="parentText2" presStyleLbl="node1" presStyleIdx="1" presStyleCnt="3">
        <dgm:presLayoutVars>
          <dgm:chMax/>
          <dgm:chPref val="3"/>
          <dgm:bulletEnabled val="1"/>
        </dgm:presLayoutVars>
      </dgm:prSet>
      <dgm:spPr/>
      <dgm:t>
        <a:bodyPr/>
        <a:lstStyle/>
        <a:p>
          <a:endParaRPr lang="en-US"/>
        </a:p>
      </dgm:t>
    </dgm:pt>
    <dgm:pt modelId="{F10DACAD-F679-4901-8D16-828CE49AE115}" type="pres">
      <dgm:prSet presAssocID="{C2FEB52A-E601-4D8B-A0E8-D362DBEAAC6F}" presName="childText2" presStyleLbl="solidAlignAcc1" presStyleIdx="1" presStyleCnt="3" custScaleY="69873" custLinFactNeighborX="-552" custLinFactNeighborY="-22553">
        <dgm:presLayoutVars>
          <dgm:chMax val="0"/>
          <dgm:chPref val="0"/>
          <dgm:bulletEnabled val="1"/>
        </dgm:presLayoutVars>
      </dgm:prSet>
      <dgm:spPr/>
      <dgm:t>
        <a:bodyPr/>
        <a:lstStyle/>
        <a:p>
          <a:endParaRPr lang="en-US"/>
        </a:p>
      </dgm:t>
    </dgm:pt>
    <dgm:pt modelId="{0DF75D88-6F8A-4283-9CF6-AE45584B0D45}" type="pres">
      <dgm:prSet presAssocID="{0B539026-B505-43DC-8C4E-9C85B0ED191A}" presName="parentText3" presStyleLbl="node1" presStyleIdx="2" presStyleCnt="3">
        <dgm:presLayoutVars>
          <dgm:chMax/>
          <dgm:chPref val="3"/>
          <dgm:bulletEnabled val="1"/>
        </dgm:presLayoutVars>
      </dgm:prSet>
      <dgm:spPr/>
      <dgm:t>
        <a:bodyPr/>
        <a:lstStyle/>
        <a:p>
          <a:endParaRPr lang="en-US"/>
        </a:p>
      </dgm:t>
    </dgm:pt>
    <dgm:pt modelId="{438133D6-632D-478A-A721-A637C5F692A7}" type="pres">
      <dgm:prSet presAssocID="{0B539026-B505-43DC-8C4E-9C85B0ED191A}" presName="childText3" presStyleLbl="solidAlignAcc1" presStyleIdx="2" presStyleCnt="3" custScaleX="101088" custScaleY="75111" custLinFactNeighborY="-11610">
        <dgm:presLayoutVars>
          <dgm:chMax val="0"/>
          <dgm:chPref val="0"/>
          <dgm:bulletEnabled val="1"/>
        </dgm:presLayoutVars>
      </dgm:prSet>
      <dgm:spPr/>
      <dgm:t>
        <a:bodyPr/>
        <a:lstStyle/>
        <a:p>
          <a:endParaRPr lang="en-US"/>
        </a:p>
      </dgm:t>
    </dgm:pt>
  </dgm:ptLst>
  <dgm:cxnLst>
    <dgm:cxn modelId="{A5AA59AE-D0A6-43C9-8644-E4907C5EFDFE}" srcId="{406A92BD-BF1B-4D08-98CD-060E7B5C0A69}" destId="{3A64F739-C59B-4560-B2B5-62CDD0E51A9D}" srcOrd="0" destOrd="0" parTransId="{01E32788-A646-48A4-97EC-B4305D99A13B}" sibTransId="{2D47612F-4B89-46DC-8A2F-15FEFE9C853A}"/>
    <dgm:cxn modelId="{E389FEBD-F030-4089-A228-279496B7DB23}" srcId="{0B539026-B505-43DC-8C4E-9C85B0ED191A}" destId="{9DF11EE3-8993-442D-803D-8253D3675A5B}" srcOrd="0" destOrd="0" parTransId="{6D2CA886-C6A3-4585-9C1B-601277593049}" sibTransId="{7A41A5CF-1FDD-4558-9CFF-E19FD9C950BC}"/>
    <dgm:cxn modelId="{416FCD93-EF5C-4750-9369-904F8A500740}" type="presOf" srcId="{3A64F739-C59B-4560-B2B5-62CDD0E51A9D}" destId="{86FB9529-747A-4C1A-9B30-B1A8043F0D1F}" srcOrd="0" destOrd="0" presId="urn:microsoft.com/office/officeart/2009/3/layout/IncreasingArrowsProcess"/>
    <dgm:cxn modelId="{34A379E2-B1F1-4114-9FFF-A069B66BF8D6}" type="presOf" srcId="{0B539026-B505-43DC-8C4E-9C85B0ED191A}" destId="{0DF75D88-6F8A-4283-9CF6-AE45584B0D45}" srcOrd="0" destOrd="0" presId="urn:microsoft.com/office/officeart/2009/3/layout/IncreasingArrowsProcess"/>
    <dgm:cxn modelId="{C7A7ECCE-D405-440D-9C82-853FCF4BE93B}" srcId="{406A92BD-BF1B-4D08-98CD-060E7B5C0A69}" destId="{C2FEB52A-E601-4D8B-A0E8-D362DBEAAC6F}" srcOrd="1" destOrd="0" parTransId="{205A7557-9E91-4847-82C2-F1AA9D087920}" sibTransId="{51BDCC2D-A761-4C11-8EF5-B92EF5BC452E}"/>
    <dgm:cxn modelId="{16CD7478-D505-4571-AED1-37574AFCCB5C}" type="presOf" srcId="{F4061090-0015-4852-BAA7-CBC9E537A0F3}" destId="{F9121D75-577D-493B-9EB9-5628F8B6570C}" srcOrd="0" destOrd="0" presId="urn:microsoft.com/office/officeart/2009/3/layout/IncreasingArrowsProcess"/>
    <dgm:cxn modelId="{6BDB5DB9-E43F-4435-A9A7-443A37B4909F}" srcId="{C2FEB52A-E601-4D8B-A0E8-D362DBEAAC6F}" destId="{3D201788-6F8B-4ABC-A758-5B6C4953A031}" srcOrd="0" destOrd="0" parTransId="{C3F9141B-39FB-4821-9228-9B9A2236B05E}" sibTransId="{6DB9860B-46F1-454F-974D-33ACF6924E20}"/>
    <dgm:cxn modelId="{176920C0-9987-4F4F-833D-E3357F0B7335}" type="presOf" srcId="{9DF11EE3-8993-442D-803D-8253D3675A5B}" destId="{438133D6-632D-478A-A721-A637C5F692A7}" srcOrd="0" destOrd="0" presId="urn:microsoft.com/office/officeart/2009/3/layout/IncreasingArrowsProcess"/>
    <dgm:cxn modelId="{6F98E31D-BA7E-421D-B41B-C8780C3640B0}" srcId="{3A64F739-C59B-4560-B2B5-62CDD0E51A9D}" destId="{F4061090-0015-4852-BAA7-CBC9E537A0F3}" srcOrd="0" destOrd="0" parTransId="{AA9B4C75-60C3-42E3-A2D2-A9B39DEDD943}" sibTransId="{EA7C9663-2DBE-406A-8105-5B867633A931}"/>
    <dgm:cxn modelId="{C5ABD743-BA73-4934-B81C-77D3CF5EB980}" type="presOf" srcId="{406A92BD-BF1B-4D08-98CD-060E7B5C0A69}" destId="{232CC776-2902-4B15-8D10-7AE4A342FE5C}" srcOrd="0" destOrd="0" presId="urn:microsoft.com/office/officeart/2009/3/layout/IncreasingArrowsProcess"/>
    <dgm:cxn modelId="{99EEF920-C0D9-4434-9B7E-EF090AEA99D8}" type="presOf" srcId="{3D201788-6F8B-4ABC-A758-5B6C4953A031}" destId="{F10DACAD-F679-4901-8D16-828CE49AE115}" srcOrd="0" destOrd="0" presId="urn:microsoft.com/office/officeart/2009/3/layout/IncreasingArrowsProcess"/>
    <dgm:cxn modelId="{6108BA22-0127-4BBD-8A0F-8899A06DC2EB}" type="presOf" srcId="{C2FEB52A-E601-4D8B-A0E8-D362DBEAAC6F}" destId="{E85FE10C-AB48-43EA-8D8B-6EBDFCE9FAF8}" srcOrd="0" destOrd="0" presId="urn:microsoft.com/office/officeart/2009/3/layout/IncreasingArrowsProcess"/>
    <dgm:cxn modelId="{DAAB9BA5-C275-4B5B-9762-C3FAE243C3A3}" srcId="{406A92BD-BF1B-4D08-98CD-060E7B5C0A69}" destId="{0B539026-B505-43DC-8C4E-9C85B0ED191A}" srcOrd="2" destOrd="0" parTransId="{70DFCA4F-2A2A-45F3-B2BB-E0A8D13B6837}" sibTransId="{636F5560-1F29-455C-9BFB-30B71C8522EF}"/>
    <dgm:cxn modelId="{8E51AD0D-CEDA-4C55-BE15-0E674BDE892D}" type="presParOf" srcId="{232CC776-2902-4B15-8D10-7AE4A342FE5C}" destId="{86FB9529-747A-4C1A-9B30-B1A8043F0D1F}" srcOrd="0" destOrd="0" presId="urn:microsoft.com/office/officeart/2009/3/layout/IncreasingArrowsProcess"/>
    <dgm:cxn modelId="{78E6CA92-3001-430D-BB18-FCBAE77E80AD}" type="presParOf" srcId="{232CC776-2902-4B15-8D10-7AE4A342FE5C}" destId="{F9121D75-577D-493B-9EB9-5628F8B6570C}" srcOrd="1" destOrd="0" presId="urn:microsoft.com/office/officeart/2009/3/layout/IncreasingArrowsProcess"/>
    <dgm:cxn modelId="{C51724A4-0C3F-4988-9509-A1B4C0A95D99}" type="presParOf" srcId="{232CC776-2902-4B15-8D10-7AE4A342FE5C}" destId="{E85FE10C-AB48-43EA-8D8B-6EBDFCE9FAF8}" srcOrd="2" destOrd="0" presId="urn:microsoft.com/office/officeart/2009/3/layout/IncreasingArrowsProcess"/>
    <dgm:cxn modelId="{9EB981B3-0279-4FDB-8A02-AAD848562879}" type="presParOf" srcId="{232CC776-2902-4B15-8D10-7AE4A342FE5C}" destId="{F10DACAD-F679-4901-8D16-828CE49AE115}" srcOrd="3" destOrd="0" presId="urn:microsoft.com/office/officeart/2009/3/layout/IncreasingArrowsProcess"/>
    <dgm:cxn modelId="{6F1605F2-48EC-49E2-A869-FFBC49FCF494}" type="presParOf" srcId="{232CC776-2902-4B15-8D10-7AE4A342FE5C}" destId="{0DF75D88-6F8A-4283-9CF6-AE45584B0D45}" srcOrd="4" destOrd="0" presId="urn:microsoft.com/office/officeart/2009/3/layout/IncreasingArrowsProcess"/>
    <dgm:cxn modelId="{720F1A99-ECE7-44B9-8B3B-774EA9BDAE01}" type="presParOf" srcId="{232CC776-2902-4B15-8D10-7AE4A342FE5C}" destId="{438133D6-632D-478A-A721-A637C5F692A7}"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696DC4-CC2A-4276-A748-3FD13CEDF3AA}" type="doc">
      <dgm:prSet loTypeId="urn:microsoft.com/office/officeart/2005/8/layout/arrow2" loCatId="process" qsTypeId="urn:microsoft.com/office/officeart/2005/8/quickstyle/simple1" qsCatId="simple" csTypeId="urn:microsoft.com/office/officeart/2005/8/colors/accent1_2" csCatId="accent1" phldr="1"/>
      <dgm:spPr/>
    </dgm:pt>
    <dgm:pt modelId="{E095E966-C23D-4329-A53E-7D44CD85CD91}">
      <dgm:prSet phldrT="[Text]" custT="1"/>
      <dgm:spPr/>
      <dgm:t>
        <a:bodyPr/>
        <a:lstStyle/>
        <a:p>
          <a:r>
            <a:rPr lang="fa-IR" sz="2400" dirty="0" smtClean="0">
              <a:cs typeface="B Yekan" panose="00000400000000000000" pitchFamily="2" charset="-78"/>
            </a:rPr>
            <a:t>مرحله خودکار</a:t>
          </a:r>
          <a:endParaRPr lang="en-US" sz="2400" dirty="0">
            <a:cs typeface="B Yekan" panose="00000400000000000000" pitchFamily="2" charset="-78"/>
          </a:endParaRPr>
        </a:p>
      </dgm:t>
    </dgm:pt>
    <dgm:pt modelId="{ED3F02B5-3DBA-41E9-8733-894B819DD8DB}" type="parTrans" cxnId="{595F5CA1-B1F7-492D-A22F-C162E6AA03B1}">
      <dgm:prSet/>
      <dgm:spPr/>
      <dgm:t>
        <a:bodyPr/>
        <a:lstStyle/>
        <a:p>
          <a:endParaRPr lang="en-US"/>
        </a:p>
      </dgm:t>
    </dgm:pt>
    <dgm:pt modelId="{F0EE3C11-1038-4740-8067-C21F601E0993}" type="sibTrans" cxnId="{595F5CA1-B1F7-492D-A22F-C162E6AA03B1}">
      <dgm:prSet/>
      <dgm:spPr/>
      <dgm:t>
        <a:bodyPr/>
        <a:lstStyle/>
        <a:p>
          <a:endParaRPr lang="en-US"/>
        </a:p>
      </dgm:t>
    </dgm:pt>
    <dgm:pt modelId="{BDF3DC8D-7FD6-44DA-8CD1-59766DAB1246}">
      <dgm:prSet phldrT="[Text]" custT="1"/>
      <dgm:spPr/>
      <dgm:t>
        <a:bodyPr/>
        <a:lstStyle/>
        <a:p>
          <a:r>
            <a:rPr lang="fa-IR" sz="2400" dirty="0" smtClean="0">
              <a:solidFill>
                <a:schemeClr val="bg1"/>
              </a:solidFill>
              <a:cs typeface="B Yekan" panose="00000400000000000000" pitchFamily="2" charset="-78"/>
            </a:rPr>
            <a:t>مرحله تداعی</a:t>
          </a:r>
          <a:endParaRPr lang="en-US" sz="2400" dirty="0">
            <a:solidFill>
              <a:schemeClr val="bg1"/>
            </a:solidFill>
            <a:cs typeface="B Yekan" panose="00000400000000000000" pitchFamily="2" charset="-78"/>
          </a:endParaRPr>
        </a:p>
      </dgm:t>
    </dgm:pt>
    <dgm:pt modelId="{B4091CB4-A031-4D93-89C3-B8800F113C02}" type="parTrans" cxnId="{9252ABCF-80CC-4A7B-926C-99AC1D42DD00}">
      <dgm:prSet/>
      <dgm:spPr/>
      <dgm:t>
        <a:bodyPr/>
        <a:lstStyle/>
        <a:p>
          <a:endParaRPr lang="en-US"/>
        </a:p>
      </dgm:t>
    </dgm:pt>
    <dgm:pt modelId="{4DA7A8F0-E3F3-4875-89B6-CD44A4F44135}" type="sibTrans" cxnId="{9252ABCF-80CC-4A7B-926C-99AC1D42DD00}">
      <dgm:prSet/>
      <dgm:spPr/>
      <dgm:t>
        <a:bodyPr/>
        <a:lstStyle/>
        <a:p>
          <a:endParaRPr lang="en-US"/>
        </a:p>
      </dgm:t>
    </dgm:pt>
    <dgm:pt modelId="{3C5309E4-0002-4ED0-B1E4-4C21EAB2FF04}">
      <dgm:prSet phldrT="[Text]" custT="1"/>
      <dgm:spPr/>
      <dgm:t>
        <a:bodyPr/>
        <a:lstStyle/>
        <a:p>
          <a:r>
            <a:rPr lang="fa-IR" sz="2400" dirty="0" smtClean="0">
              <a:solidFill>
                <a:schemeClr val="bg1"/>
              </a:solidFill>
              <a:cs typeface="B Yekan" panose="00000400000000000000" pitchFamily="2" charset="-78"/>
            </a:rPr>
            <a:t>مرحله شناختی</a:t>
          </a:r>
          <a:endParaRPr lang="en-US" sz="2400" dirty="0">
            <a:solidFill>
              <a:schemeClr val="bg1"/>
            </a:solidFill>
            <a:cs typeface="B Yekan" panose="00000400000000000000" pitchFamily="2" charset="-78"/>
          </a:endParaRPr>
        </a:p>
      </dgm:t>
    </dgm:pt>
    <dgm:pt modelId="{260C05CD-3256-41DF-8AAA-D88D78BB9BBF}" type="parTrans" cxnId="{4F0EF04E-A813-4BC0-BBA9-EB3871B0A4F5}">
      <dgm:prSet/>
      <dgm:spPr/>
      <dgm:t>
        <a:bodyPr/>
        <a:lstStyle/>
        <a:p>
          <a:endParaRPr lang="en-US"/>
        </a:p>
      </dgm:t>
    </dgm:pt>
    <dgm:pt modelId="{C94346C8-34A2-4AD4-9A25-65AA150E8CDB}" type="sibTrans" cxnId="{4F0EF04E-A813-4BC0-BBA9-EB3871B0A4F5}">
      <dgm:prSet/>
      <dgm:spPr/>
      <dgm:t>
        <a:bodyPr/>
        <a:lstStyle/>
        <a:p>
          <a:endParaRPr lang="en-US"/>
        </a:p>
      </dgm:t>
    </dgm:pt>
    <dgm:pt modelId="{1E22738B-44D6-4FBF-A5B0-07B3D68BE026}" type="pres">
      <dgm:prSet presAssocID="{1C696DC4-CC2A-4276-A748-3FD13CEDF3AA}" presName="arrowDiagram" presStyleCnt="0">
        <dgm:presLayoutVars>
          <dgm:chMax val="5"/>
          <dgm:dir/>
          <dgm:resizeHandles val="exact"/>
        </dgm:presLayoutVars>
      </dgm:prSet>
      <dgm:spPr/>
    </dgm:pt>
    <dgm:pt modelId="{4B62EFB7-BFB9-4FB9-8C13-88B5CE477F29}" type="pres">
      <dgm:prSet presAssocID="{1C696DC4-CC2A-4276-A748-3FD13CEDF3AA}" presName="arrow" presStyleLbl="bgShp" presStyleIdx="0" presStyleCnt="1" custLinFactNeighborX="158" custLinFactNeighborY="-254"/>
      <dgm:spPr/>
    </dgm:pt>
    <dgm:pt modelId="{4019AFAA-FF6F-4A17-A271-551E7DA848F5}" type="pres">
      <dgm:prSet presAssocID="{1C696DC4-CC2A-4276-A748-3FD13CEDF3AA}" presName="arrowDiagram3" presStyleCnt="0"/>
      <dgm:spPr/>
    </dgm:pt>
    <dgm:pt modelId="{CDEE2F8E-47CA-4AC8-BA49-018908EDAFE6}" type="pres">
      <dgm:prSet presAssocID="{E095E966-C23D-4329-A53E-7D44CD85CD91}" presName="bullet3a" presStyleLbl="node1" presStyleIdx="0" presStyleCnt="3"/>
      <dgm:spPr/>
    </dgm:pt>
    <dgm:pt modelId="{7C430474-C44C-44AC-A32F-8650DD77943F}" type="pres">
      <dgm:prSet presAssocID="{E095E966-C23D-4329-A53E-7D44CD85CD91}" presName="textBox3a" presStyleLbl="revTx" presStyleIdx="0" presStyleCnt="3" custAng="0" custScaleX="147355" custScaleY="86849" custLinFactNeighborX="39443" custLinFactNeighborY="-877">
        <dgm:presLayoutVars>
          <dgm:bulletEnabled val="1"/>
        </dgm:presLayoutVars>
      </dgm:prSet>
      <dgm:spPr/>
      <dgm:t>
        <a:bodyPr/>
        <a:lstStyle/>
        <a:p>
          <a:endParaRPr lang="en-US"/>
        </a:p>
      </dgm:t>
    </dgm:pt>
    <dgm:pt modelId="{DC1D2E2E-A2EB-4AE7-BF30-B1D8AAA43343}" type="pres">
      <dgm:prSet presAssocID="{BDF3DC8D-7FD6-44DA-8CD1-59766DAB1246}" presName="bullet3b" presStyleLbl="node1" presStyleIdx="1" presStyleCnt="3" custLinFactNeighborX="-6742" custLinFactNeighborY="-43827"/>
      <dgm:spPr/>
    </dgm:pt>
    <dgm:pt modelId="{9098FE66-A456-47C9-9AD5-1B22CB3358A1}" type="pres">
      <dgm:prSet presAssocID="{BDF3DC8D-7FD6-44DA-8CD1-59766DAB1246}" presName="textBox3b" presStyleLbl="revTx" presStyleIdx="1" presStyleCnt="3" custScaleY="127913">
        <dgm:presLayoutVars>
          <dgm:bulletEnabled val="1"/>
        </dgm:presLayoutVars>
      </dgm:prSet>
      <dgm:spPr/>
      <dgm:t>
        <a:bodyPr/>
        <a:lstStyle/>
        <a:p>
          <a:endParaRPr lang="en-US"/>
        </a:p>
      </dgm:t>
    </dgm:pt>
    <dgm:pt modelId="{2DC84128-2DC1-4274-ACD8-AF840FF37097}" type="pres">
      <dgm:prSet presAssocID="{3C5309E4-0002-4ED0-B1E4-4C21EAB2FF04}" presName="bullet3c" presStyleLbl="node1" presStyleIdx="2" presStyleCnt="3"/>
      <dgm:spPr/>
    </dgm:pt>
    <dgm:pt modelId="{0B5DF89E-77A4-49A6-87F4-C15D3CB8EE17}" type="pres">
      <dgm:prSet presAssocID="{3C5309E4-0002-4ED0-B1E4-4C21EAB2FF04}" presName="textBox3c" presStyleLbl="revTx" presStyleIdx="2" presStyleCnt="3">
        <dgm:presLayoutVars>
          <dgm:bulletEnabled val="1"/>
        </dgm:presLayoutVars>
      </dgm:prSet>
      <dgm:spPr/>
      <dgm:t>
        <a:bodyPr/>
        <a:lstStyle/>
        <a:p>
          <a:endParaRPr lang="en-US"/>
        </a:p>
      </dgm:t>
    </dgm:pt>
  </dgm:ptLst>
  <dgm:cxnLst>
    <dgm:cxn modelId="{9252ABCF-80CC-4A7B-926C-99AC1D42DD00}" srcId="{1C696DC4-CC2A-4276-A748-3FD13CEDF3AA}" destId="{BDF3DC8D-7FD6-44DA-8CD1-59766DAB1246}" srcOrd="1" destOrd="0" parTransId="{B4091CB4-A031-4D93-89C3-B8800F113C02}" sibTransId="{4DA7A8F0-E3F3-4875-89B6-CD44A4F44135}"/>
    <dgm:cxn modelId="{D7A3B827-3AAA-4F5C-AE54-2463CFA2D520}" type="presOf" srcId="{BDF3DC8D-7FD6-44DA-8CD1-59766DAB1246}" destId="{9098FE66-A456-47C9-9AD5-1B22CB3358A1}" srcOrd="0" destOrd="0" presId="urn:microsoft.com/office/officeart/2005/8/layout/arrow2"/>
    <dgm:cxn modelId="{6DAABEA7-C69A-4107-BAA4-654761E7602F}" type="presOf" srcId="{E095E966-C23D-4329-A53E-7D44CD85CD91}" destId="{7C430474-C44C-44AC-A32F-8650DD77943F}" srcOrd="0" destOrd="0" presId="urn:microsoft.com/office/officeart/2005/8/layout/arrow2"/>
    <dgm:cxn modelId="{4F0EF04E-A813-4BC0-BBA9-EB3871B0A4F5}" srcId="{1C696DC4-CC2A-4276-A748-3FD13CEDF3AA}" destId="{3C5309E4-0002-4ED0-B1E4-4C21EAB2FF04}" srcOrd="2" destOrd="0" parTransId="{260C05CD-3256-41DF-8AAA-D88D78BB9BBF}" sibTransId="{C94346C8-34A2-4AD4-9A25-65AA150E8CDB}"/>
    <dgm:cxn modelId="{1E33606E-FA6B-4332-AB15-694E9C470ED0}" type="presOf" srcId="{3C5309E4-0002-4ED0-B1E4-4C21EAB2FF04}" destId="{0B5DF89E-77A4-49A6-87F4-C15D3CB8EE17}" srcOrd="0" destOrd="0" presId="urn:microsoft.com/office/officeart/2005/8/layout/arrow2"/>
    <dgm:cxn modelId="{595F5CA1-B1F7-492D-A22F-C162E6AA03B1}" srcId="{1C696DC4-CC2A-4276-A748-3FD13CEDF3AA}" destId="{E095E966-C23D-4329-A53E-7D44CD85CD91}" srcOrd="0" destOrd="0" parTransId="{ED3F02B5-3DBA-41E9-8733-894B819DD8DB}" sibTransId="{F0EE3C11-1038-4740-8067-C21F601E0993}"/>
    <dgm:cxn modelId="{209606DD-5EFB-47E4-A402-7168012167C2}" type="presOf" srcId="{1C696DC4-CC2A-4276-A748-3FD13CEDF3AA}" destId="{1E22738B-44D6-4FBF-A5B0-07B3D68BE026}" srcOrd="0" destOrd="0" presId="urn:microsoft.com/office/officeart/2005/8/layout/arrow2"/>
    <dgm:cxn modelId="{454EB73D-C898-45F1-9718-0325EAD55116}" type="presParOf" srcId="{1E22738B-44D6-4FBF-A5B0-07B3D68BE026}" destId="{4B62EFB7-BFB9-4FB9-8C13-88B5CE477F29}" srcOrd="0" destOrd="0" presId="urn:microsoft.com/office/officeart/2005/8/layout/arrow2"/>
    <dgm:cxn modelId="{A53A3581-D914-4EAE-A044-3DB7FFD5F718}" type="presParOf" srcId="{1E22738B-44D6-4FBF-A5B0-07B3D68BE026}" destId="{4019AFAA-FF6F-4A17-A271-551E7DA848F5}" srcOrd="1" destOrd="0" presId="urn:microsoft.com/office/officeart/2005/8/layout/arrow2"/>
    <dgm:cxn modelId="{D4C9037A-9E97-4099-9CD0-0CC69E669791}" type="presParOf" srcId="{4019AFAA-FF6F-4A17-A271-551E7DA848F5}" destId="{CDEE2F8E-47CA-4AC8-BA49-018908EDAFE6}" srcOrd="0" destOrd="0" presId="urn:microsoft.com/office/officeart/2005/8/layout/arrow2"/>
    <dgm:cxn modelId="{309AF753-0916-4BFC-B7FE-265E88503DE5}" type="presParOf" srcId="{4019AFAA-FF6F-4A17-A271-551E7DA848F5}" destId="{7C430474-C44C-44AC-A32F-8650DD77943F}" srcOrd="1" destOrd="0" presId="urn:microsoft.com/office/officeart/2005/8/layout/arrow2"/>
    <dgm:cxn modelId="{0E1B08BD-1366-4674-AC71-F0D698B8E6BB}" type="presParOf" srcId="{4019AFAA-FF6F-4A17-A271-551E7DA848F5}" destId="{DC1D2E2E-A2EB-4AE7-BF30-B1D8AAA43343}" srcOrd="2" destOrd="0" presId="urn:microsoft.com/office/officeart/2005/8/layout/arrow2"/>
    <dgm:cxn modelId="{ABAC844F-677A-47F9-AEDE-CD6DBB0C13B1}" type="presParOf" srcId="{4019AFAA-FF6F-4A17-A271-551E7DA848F5}" destId="{9098FE66-A456-47C9-9AD5-1B22CB3358A1}" srcOrd="3" destOrd="0" presId="urn:microsoft.com/office/officeart/2005/8/layout/arrow2"/>
    <dgm:cxn modelId="{CB6E0DFE-8C5B-4E23-BA58-B9575FE9B7AF}" type="presParOf" srcId="{4019AFAA-FF6F-4A17-A271-551E7DA848F5}" destId="{2DC84128-2DC1-4274-ACD8-AF840FF37097}" srcOrd="4" destOrd="0" presId="urn:microsoft.com/office/officeart/2005/8/layout/arrow2"/>
    <dgm:cxn modelId="{C2C0EE60-CD1C-40F4-A2AC-943615715D45}" type="presParOf" srcId="{4019AFAA-FF6F-4A17-A271-551E7DA848F5}" destId="{0B5DF89E-77A4-49A6-87F4-C15D3CB8EE17}"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41305A0-764F-48B3-8366-6B89E5DCB3E3}" type="doc">
      <dgm:prSet loTypeId="urn:microsoft.com/office/officeart/2005/8/layout/arrow4" loCatId="process" qsTypeId="urn:microsoft.com/office/officeart/2005/8/quickstyle/simple1" qsCatId="simple" csTypeId="urn:microsoft.com/office/officeart/2005/8/colors/accent1_2" csCatId="accent1" phldr="1"/>
      <dgm:spPr/>
      <dgm:t>
        <a:bodyPr/>
        <a:lstStyle/>
        <a:p>
          <a:endParaRPr lang="en-US"/>
        </a:p>
      </dgm:t>
    </dgm:pt>
    <dgm:pt modelId="{8FFB4944-2290-4C65-94EB-0DF2BFE86E05}">
      <dgm:prSet phldrT="[Text]" custT="1"/>
      <dgm:spPr/>
      <dgm:t>
        <a:bodyPr/>
        <a:lstStyle/>
        <a:p>
          <a:r>
            <a:rPr lang="fa-IR" sz="2400" dirty="0" smtClean="0"/>
            <a:t>مرحله کلامی-حرکتی</a:t>
          </a:r>
        </a:p>
        <a:p>
          <a:r>
            <a:rPr lang="en-US" sz="1800" dirty="0" smtClean="0"/>
            <a:t>Verbal-motor  stage</a:t>
          </a:r>
          <a:endParaRPr lang="en-US" sz="1800" dirty="0"/>
        </a:p>
      </dgm:t>
    </dgm:pt>
    <dgm:pt modelId="{0460018B-BCF0-40A4-A926-A1D9CCEC70FF}" type="parTrans" cxnId="{122D6F78-321E-41C2-9E5C-45381A18D54E}">
      <dgm:prSet/>
      <dgm:spPr/>
      <dgm:t>
        <a:bodyPr/>
        <a:lstStyle/>
        <a:p>
          <a:endParaRPr lang="en-US"/>
        </a:p>
      </dgm:t>
    </dgm:pt>
    <dgm:pt modelId="{7CD46ADA-C46A-4D2F-AA36-C904309B7852}" type="sibTrans" cxnId="{122D6F78-321E-41C2-9E5C-45381A18D54E}">
      <dgm:prSet/>
      <dgm:spPr/>
      <dgm:t>
        <a:bodyPr/>
        <a:lstStyle/>
        <a:p>
          <a:endParaRPr lang="en-US"/>
        </a:p>
      </dgm:t>
    </dgm:pt>
    <dgm:pt modelId="{F24282BB-2E49-4DB9-8731-B2841AF904DA}">
      <dgm:prSet phldrT="[Text]" custT="1"/>
      <dgm:spPr/>
      <dgm:t>
        <a:bodyPr/>
        <a:lstStyle/>
        <a:p>
          <a:r>
            <a:rPr lang="fa-IR" sz="2400" dirty="0" smtClean="0"/>
            <a:t>مرحله حرکتی</a:t>
          </a:r>
          <a:endParaRPr lang="en-US" sz="2400" dirty="0" smtClean="0"/>
        </a:p>
        <a:p>
          <a:r>
            <a:rPr lang="en-US" sz="1800" dirty="0" smtClean="0"/>
            <a:t>Motor stage</a:t>
          </a:r>
          <a:endParaRPr lang="en-US" sz="1800" dirty="0"/>
        </a:p>
      </dgm:t>
    </dgm:pt>
    <dgm:pt modelId="{2D0154A1-67E4-4872-BD75-3B94C4E1E4B6}" type="parTrans" cxnId="{50CC7B0A-23E7-46A4-B9FD-862B56A4CC6A}">
      <dgm:prSet/>
      <dgm:spPr/>
      <dgm:t>
        <a:bodyPr/>
        <a:lstStyle/>
        <a:p>
          <a:endParaRPr lang="en-US"/>
        </a:p>
      </dgm:t>
    </dgm:pt>
    <dgm:pt modelId="{7882F42C-817C-4D84-A638-F3F806ACCA05}" type="sibTrans" cxnId="{50CC7B0A-23E7-46A4-B9FD-862B56A4CC6A}">
      <dgm:prSet/>
      <dgm:spPr/>
      <dgm:t>
        <a:bodyPr/>
        <a:lstStyle/>
        <a:p>
          <a:endParaRPr lang="en-US"/>
        </a:p>
      </dgm:t>
    </dgm:pt>
    <dgm:pt modelId="{D1554390-782D-4868-AB7E-B17945D37CB9}" type="pres">
      <dgm:prSet presAssocID="{341305A0-764F-48B3-8366-6B89E5DCB3E3}" presName="compositeShape" presStyleCnt="0">
        <dgm:presLayoutVars>
          <dgm:chMax val="2"/>
          <dgm:dir/>
          <dgm:resizeHandles val="exact"/>
        </dgm:presLayoutVars>
      </dgm:prSet>
      <dgm:spPr/>
      <dgm:t>
        <a:bodyPr/>
        <a:lstStyle/>
        <a:p>
          <a:endParaRPr lang="en-US"/>
        </a:p>
      </dgm:t>
    </dgm:pt>
    <dgm:pt modelId="{FDCA63B2-FB43-4460-BAFD-798F300A8BCE}" type="pres">
      <dgm:prSet presAssocID="{8FFB4944-2290-4C65-94EB-0DF2BFE86E05}" presName="upArrow" presStyleLbl="node1" presStyleIdx="0" presStyleCnt="2"/>
      <dgm:spPr/>
    </dgm:pt>
    <dgm:pt modelId="{D6001F52-1A81-4A08-AEA9-224ADD919C5C}" type="pres">
      <dgm:prSet presAssocID="{8FFB4944-2290-4C65-94EB-0DF2BFE86E05}" presName="upArrowText" presStyleLbl="revTx" presStyleIdx="0" presStyleCnt="2" custScaleX="122658">
        <dgm:presLayoutVars>
          <dgm:chMax val="0"/>
          <dgm:bulletEnabled val="1"/>
        </dgm:presLayoutVars>
      </dgm:prSet>
      <dgm:spPr/>
      <dgm:t>
        <a:bodyPr/>
        <a:lstStyle/>
        <a:p>
          <a:endParaRPr lang="en-US"/>
        </a:p>
      </dgm:t>
    </dgm:pt>
    <dgm:pt modelId="{448BC625-2169-4768-9990-63BEBCFDE2FB}" type="pres">
      <dgm:prSet presAssocID="{F24282BB-2E49-4DB9-8731-B2841AF904DA}" presName="downArrow" presStyleLbl="node1" presStyleIdx="1" presStyleCnt="2"/>
      <dgm:spPr/>
    </dgm:pt>
    <dgm:pt modelId="{7BE3699C-17C8-48CB-BF01-21E59C53953E}" type="pres">
      <dgm:prSet presAssocID="{F24282BB-2E49-4DB9-8731-B2841AF904DA}" presName="downArrowText" presStyleLbl="revTx" presStyleIdx="1" presStyleCnt="2">
        <dgm:presLayoutVars>
          <dgm:chMax val="0"/>
          <dgm:bulletEnabled val="1"/>
        </dgm:presLayoutVars>
      </dgm:prSet>
      <dgm:spPr/>
      <dgm:t>
        <a:bodyPr/>
        <a:lstStyle/>
        <a:p>
          <a:endParaRPr lang="en-US"/>
        </a:p>
      </dgm:t>
    </dgm:pt>
  </dgm:ptLst>
  <dgm:cxnLst>
    <dgm:cxn modelId="{122D6F78-321E-41C2-9E5C-45381A18D54E}" srcId="{341305A0-764F-48B3-8366-6B89E5DCB3E3}" destId="{8FFB4944-2290-4C65-94EB-0DF2BFE86E05}" srcOrd="0" destOrd="0" parTransId="{0460018B-BCF0-40A4-A926-A1D9CCEC70FF}" sibTransId="{7CD46ADA-C46A-4D2F-AA36-C904309B7852}"/>
    <dgm:cxn modelId="{50CC7B0A-23E7-46A4-B9FD-862B56A4CC6A}" srcId="{341305A0-764F-48B3-8366-6B89E5DCB3E3}" destId="{F24282BB-2E49-4DB9-8731-B2841AF904DA}" srcOrd="1" destOrd="0" parTransId="{2D0154A1-67E4-4872-BD75-3B94C4E1E4B6}" sibTransId="{7882F42C-817C-4D84-A638-F3F806ACCA05}"/>
    <dgm:cxn modelId="{57B756AC-37A2-477F-A5B7-82FA253EAC11}" type="presOf" srcId="{341305A0-764F-48B3-8366-6B89E5DCB3E3}" destId="{D1554390-782D-4868-AB7E-B17945D37CB9}" srcOrd="0" destOrd="0" presId="urn:microsoft.com/office/officeart/2005/8/layout/arrow4"/>
    <dgm:cxn modelId="{C8282717-B257-487A-AD4C-4BC7CB8038AC}" type="presOf" srcId="{F24282BB-2E49-4DB9-8731-B2841AF904DA}" destId="{7BE3699C-17C8-48CB-BF01-21E59C53953E}" srcOrd="0" destOrd="0" presId="urn:microsoft.com/office/officeart/2005/8/layout/arrow4"/>
    <dgm:cxn modelId="{83BDA4EA-DBB7-4904-A7D1-1E7F8D4FEF3E}" type="presOf" srcId="{8FFB4944-2290-4C65-94EB-0DF2BFE86E05}" destId="{D6001F52-1A81-4A08-AEA9-224ADD919C5C}" srcOrd="0" destOrd="0" presId="urn:microsoft.com/office/officeart/2005/8/layout/arrow4"/>
    <dgm:cxn modelId="{416865E4-9823-4BFE-8AA6-8D0C2DBE096C}" type="presParOf" srcId="{D1554390-782D-4868-AB7E-B17945D37CB9}" destId="{FDCA63B2-FB43-4460-BAFD-798F300A8BCE}" srcOrd="0" destOrd="0" presId="urn:microsoft.com/office/officeart/2005/8/layout/arrow4"/>
    <dgm:cxn modelId="{82978595-4486-4D07-9BD4-CE93536B77FE}" type="presParOf" srcId="{D1554390-782D-4868-AB7E-B17945D37CB9}" destId="{D6001F52-1A81-4A08-AEA9-224ADD919C5C}" srcOrd="1" destOrd="0" presId="urn:microsoft.com/office/officeart/2005/8/layout/arrow4"/>
    <dgm:cxn modelId="{D21BF46D-A8BB-41A6-B4B2-008F7C95DF77}" type="presParOf" srcId="{D1554390-782D-4868-AB7E-B17945D37CB9}" destId="{448BC625-2169-4768-9990-63BEBCFDE2FB}" srcOrd="2" destOrd="0" presId="urn:microsoft.com/office/officeart/2005/8/layout/arrow4"/>
    <dgm:cxn modelId="{28DACCC0-07B4-4820-AA77-227F44C91032}" type="presParOf" srcId="{D1554390-782D-4868-AB7E-B17945D37CB9}" destId="{7BE3699C-17C8-48CB-BF01-21E59C53953E}" srcOrd="3" destOrd="0" presId="urn:microsoft.com/office/officeart/2005/8/layout/arrow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FB9529-747A-4C1A-9B30-B1A8043F0D1F}">
      <dsp:nvSpPr>
        <dsp:cNvPr id="0" name=""/>
        <dsp:cNvSpPr/>
      </dsp:nvSpPr>
      <dsp:spPr>
        <a:xfrm>
          <a:off x="0" y="206519"/>
          <a:ext cx="7624293" cy="1204792"/>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254000" bIns="176274" numCol="1" spcCol="1270" anchor="ctr" anchorCtr="0">
          <a:noAutofit/>
        </a:bodyPr>
        <a:lstStyle/>
        <a:p>
          <a:pPr lvl="0" algn="l" defTabSz="1022350">
            <a:lnSpc>
              <a:spcPct val="90000"/>
            </a:lnSpc>
            <a:spcBef>
              <a:spcPct val="0"/>
            </a:spcBef>
            <a:spcAft>
              <a:spcPct val="35000"/>
            </a:spcAft>
          </a:pPr>
          <a:endParaRPr lang="en-US" sz="2300" kern="1200"/>
        </a:p>
      </dsp:txBody>
      <dsp:txXfrm>
        <a:off x="0" y="507717"/>
        <a:ext cx="7323095" cy="602396"/>
      </dsp:txXfrm>
    </dsp:sp>
    <dsp:sp modelId="{F9121D75-577D-493B-9EB9-5628F8B6570C}">
      <dsp:nvSpPr>
        <dsp:cNvPr id="0" name=""/>
        <dsp:cNvSpPr/>
      </dsp:nvSpPr>
      <dsp:spPr>
        <a:xfrm>
          <a:off x="-10714" y="1165580"/>
          <a:ext cx="2391138" cy="1474145"/>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fa-IR" sz="2400" kern="1200" dirty="0" smtClean="0">
              <a:cs typeface="B Yekan" panose="00000400000000000000" pitchFamily="2" charset="-78"/>
            </a:rPr>
            <a:t>مدل سه مرحله ای فیتز و پوزنر</a:t>
          </a:r>
          <a:endParaRPr lang="en-US" sz="2400" kern="1200" dirty="0">
            <a:cs typeface="B Yekan" panose="00000400000000000000" pitchFamily="2" charset="-78"/>
          </a:endParaRPr>
        </a:p>
      </dsp:txBody>
      <dsp:txXfrm>
        <a:off x="-10714" y="1165580"/>
        <a:ext cx="2391138" cy="1474145"/>
      </dsp:txXfrm>
    </dsp:sp>
    <dsp:sp modelId="{E85FE10C-AB48-43EA-8D8B-6EBDFCE9FAF8}">
      <dsp:nvSpPr>
        <dsp:cNvPr id="0" name=""/>
        <dsp:cNvSpPr/>
      </dsp:nvSpPr>
      <dsp:spPr>
        <a:xfrm>
          <a:off x="2358996" y="720498"/>
          <a:ext cx="5276010" cy="1110387"/>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254000" bIns="176274" numCol="1" spcCol="1270" anchor="ctr" anchorCtr="0">
          <a:noAutofit/>
        </a:bodyPr>
        <a:lstStyle/>
        <a:p>
          <a:pPr lvl="0" algn="l" defTabSz="933450">
            <a:lnSpc>
              <a:spcPct val="90000"/>
            </a:lnSpc>
            <a:spcBef>
              <a:spcPct val="0"/>
            </a:spcBef>
            <a:spcAft>
              <a:spcPct val="35000"/>
            </a:spcAft>
          </a:pPr>
          <a:endParaRPr lang="en-US" sz="2100" kern="1200"/>
        </a:p>
      </dsp:txBody>
      <dsp:txXfrm>
        <a:off x="2358996" y="998095"/>
        <a:ext cx="4998413" cy="555193"/>
      </dsp:txXfrm>
    </dsp:sp>
    <dsp:sp modelId="{F10DACAD-F679-4901-8D16-828CE49AE115}">
      <dsp:nvSpPr>
        <dsp:cNvPr id="0" name=""/>
        <dsp:cNvSpPr/>
      </dsp:nvSpPr>
      <dsp:spPr>
        <a:xfrm>
          <a:off x="2346033" y="1416566"/>
          <a:ext cx="2348282" cy="1494594"/>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fa-IR" sz="2400" kern="1200" dirty="0" smtClean="0">
              <a:cs typeface="B Yekan" panose="00000400000000000000" pitchFamily="2" charset="-78"/>
            </a:rPr>
            <a:t>مدل یادگیری جنتایل       </a:t>
          </a:r>
          <a:endParaRPr lang="en-US" sz="2400" kern="1200" dirty="0">
            <a:cs typeface="B Yekan" panose="00000400000000000000" pitchFamily="2" charset="-78"/>
          </a:endParaRPr>
        </a:p>
      </dsp:txBody>
      <dsp:txXfrm>
        <a:off x="2346033" y="1416566"/>
        <a:ext cx="2348282" cy="1494594"/>
      </dsp:txXfrm>
    </dsp:sp>
    <dsp:sp modelId="{0DF75D88-6F8A-4283-9CF6-AE45584B0D45}">
      <dsp:nvSpPr>
        <dsp:cNvPr id="0" name=""/>
        <dsp:cNvSpPr/>
      </dsp:nvSpPr>
      <dsp:spPr>
        <a:xfrm>
          <a:off x="4707278" y="1090628"/>
          <a:ext cx="2927728" cy="1110387"/>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254000" bIns="176274" numCol="1" spcCol="1270" anchor="ctr" anchorCtr="0">
          <a:noAutofit/>
        </a:bodyPr>
        <a:lstStyle/>
        <a:p>
          <a:pPr lvl="0" algn="l" defTabSz="933450">
            <a:lnSpc>
              <a:spcPct val="90000"/>
            </a:lnSpc>
            <a:spcBef>
              <a:spcPct val="0"/>
            </a:spcBef>
            <a:spcAft>
              <a:spcPct val="35000"/>
            </a:spcAft>
          </a:pPr>
          <a:endParaRPr lang="en-US" sz="2100" kern="1200"/>
        </a:p>
      </dsp:txBody>
      <dsp:txXfrm>
        <a:off x="4707278" y="1368225"/>
        <a:ext cx="2650131" cy="555193"/>
      </dsp:txXfrm>
    </dsp:sp>
    <dsp:sp modelId="{438133D6-632D-478A-A721-A637C5F692A7}">
      <dsp:nvSpPr>
        <dsp:cNvPr id="0" name=""/>
        <dsp:cNvSpPr/>
      </dsp:nvSpPr>
      <dsp:spPr>
        <a:xfrm>
          <a:off x="4694503" y="1964485"/>
          <a:ext cx="2373831" cy="1583122"/>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endParaRPr lang="fa-IR" sz="2400" kern="1200" dirty="0" smtClean="0">
            <a:latin typeface="حلقهCentury Gothic (Body)"/>
            <a:cs typeface="B Yekan" panose="00000400000000000000" pitchFamily="2" charset="-78"/>
          </a:endParaRPr>
        </a:p>
        <a:p>
          <a:pPr lvl="0" algn="l" defTabSz="1066800">
            <a:lnSpc>
              <a:spcPct val="90000"/>
            </a:lnSpc>
            <a:spcBef>
              <a:spcPct val="0"/>
            </a:spcBef>
            <a:spcAft>
              <a:spcPct val="35000"/>
            </a:spcAft>
          </a:pPr>
          <a:r>
            <a:rPr lang="fa-IR" sz="2400" kern="1200" dirty="0" smtClean="0">
              <a:latin typeface="حلقهCentury Gothic (Body)"/>
              <a:cs typeface="B Yekan" panose="00000400000000000000" pitchFamily="2" charset="-78"/>
            </a:rPr>
            <a:t>حلقه بسته ادامز</a:t>
          </a:r>
          <a:endParaRPr lang="en-US" sz="2400" kern="1200" dirty="0">
            <a:latin typeface="حلقهCentury Gothic (Body)"/>
            <a:cs typeface="B Yekan" panose="00000400000000000000" pitchFamily="2" charset="-78"/>
          </a:endParaRPr>
        </a:p>
      </dsp:txBody>
      <dsp:txXfrm>
        <a:off x="4694503" y="1964485"/>
        <a:ext cx="2373831" cy="15831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62EFB7-BFB9-4FB9-8C13-88B5CE477F29}">
      <dsp:nvSpPr>
        <dsp:cNvPr id="0" name=""/>
        <dsp:cNvSpPr/>
      </dsp:nvSpPr>
      <dsp:spPr>
        <a:xfrm>
          <a:off x="543178" y="-188716"/>
          <a:ext cx="7953990" cy="4971243"/>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EE2F8E-47CA-4AC8-BA49-018908EDAFE6}">
      <dsp:nvSpPr>
        <dsp:cNvPr id="0" name=""/>
        <dsp:cNvSpPr/>
      </dsp:nvSpPr>
      <dsp:spPr>
        <a:xfrm>
          <a:off x="1540767" y="3242435"/>
          <a:ext cx="206803" cy="20680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430474-C44C-44AC-A32F-8650DD77943F}">
      <dsp:nvSpPr>
        <dsp:cNvPr id="0" name=""/>
        <dsp:cNvSpPr/>
      </dsp:nvSpPr>
      <dsp:spPr>
        <a:xfrm>
          <a:off x="1936348" y="3427707"/>
          <a:ext cx="2730900" cy="1247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581" tIns="0" rIns="0" bIns="0" numCol="1" spcCol="1270" anchor="t" anchorCtr="0">
          <a:noAutofit/>
        </a:bodyPr>
        <a:lstStyle/>
        <a:p>
          <a:pPr lvl="0" algn="l" defTabSz="1066800">
            <a:lnSpc>
              <a:spcPct val="90000"/>
            </a:lnSpc>
            <a:spcBef>
              <a:spcPct val="0"/>
            </a:spcBef>
            <a:spcAft>
              <a:spcPct val="35000"/>
            </a:spcAft>
          </a:pPr>
          <a:r>
            <a:rPr lang="fa-IR" sz="2400" kern="1200" dirty="0" smtClean="0">
              <a:cs typeface="B Yekan" panose="00000400000000000000" pitchFamily="2" charset="-78"/>
            </a:rPr>
            <a:t>مرحله خودکار</a:t>
          </a:r>
          <a:endParaRPr lang="en-US" sz="2400" kern="1200" dirty="0">
            <a:cs typeface="B Yekan" panose="00000400000000000000" pitchFamily="2" charset="-78"/>
          </a:endParaRPr>
        </a:p>
      </dsp:txBody>
      <dsp:txXfrm>
        <a:off x="1936348" y="3427707"/>
        <a:ext cx="2730900" cy="1247750"/>
      </dsp:txXfrm>
    </dsp:sp>
    <dsp:sp modelId="{DC1D2E2E-A2EB-4AE7-BF30-B1D8AAA43343}">
      <dsp:nvSpPr>
        <dsp:cNvPr id="0" name=""/>
        <dsp:cNvSpPr/>
      </dsp:nvSpPr>
      <dsp:spPr>
        <a:xfrm>
          <a:off x="3341004" y="1727409"/>
          <a:ext cx="373837" cy="37383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98FE66-A456-47C9-9AD5-1B22CB3358A1}">
      <dsp:nvSpPr>
        <dsp:cNvPr id="0" name=""/>
        <dsp:cNvSpPr/>
      </dsp:nvSpPr>
      <dsp:spPr>
        <a:xfrm>
          <a:off x="3553127" y="1700736"/>
          <a:ext cx="1908957" cy="34592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089" tIns="0" rIns="0" bIns="0" numCol="1" spcCol="1270" anchor="t" anchorCtr="0">
          <a:noAutofit/>
        </a:bodyPr>
        <a:lstStyle/>
        <a:p>
          <a:pPr lvl="0" algn="l" defTabSz="1066800">
            <a:lnSpc>
              <a:spcPct val="90000"/>
            </a:lnSpc>
            <a:spcBef>
              <a:spcPct val="0"/>
            </a:spcBef>
            <a:spcAft>
              <a:spcPct val="35000"/>
            </a:spcAft>
          </a:pPr>
          <a:r>
            <a:rPr lang="fa-IR" sz="2400" kern="1200" dirty="0" smtClean="0">
              <a:solidFill>
                <a:schemeClr val="bg1"/>
              </a:solidFill>
              <a:cs typeface="B Yekan" panose="00000400000000000000" pitchFamily="2" charset="-78"/>
            </a:rPr>
            <a:t>مرحله تداعی</a:t>
          </a:r>
          <a:endParaRPr lang="en-US" sz="2400" kern="1200" dirty="0">
            <a:solidFill>
              <a:schemeClr val="bg1"/>
            </a:solidFill>
            <a:cs typeface="B Yekan" panose="00000400000000000000" pitchFamily="2" charset="-78"/>
          </a:endParaRPr>
        </a:p>
      </dsp:txBody>
      <dsp:txXfrm>
        <a:off x="3553127" y="1700736"/>
        <a:ext cx="1908957" cy="3459223"/>
      </dsp:txXfrm>
    </dsp:sp>
    <dsp:sp modelId="{2DC84128-2DC1-4274-ACD8-AF840FF37097}">
      <dsp:nvSpPr>
        <dsp:cNvPr id="0" name=""/>
        <dsp:cNvSpPr/>
      </dsp:nvSpPr>
      <dsp:spPr>
        <a:xfrm>
          <a:off x="5561509" y="1069007"/>
          <a:ext cx="517009" cy="51700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5DF89E-77A4-49A6-87F4-C15D3CB8EE17}">
      <dsp:nvSpPr>
        <dsp:cNvPr id="0" name=""/>
        <dsp:cNvSpPr/>
      </dsp:nvSpPr>
      <dsp:spPr>
        <a:xfrm>
          <a:off x="5820014" y="1327512"/>
          <a:ext cx="1908957" cy="3455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3953" tIns="0" rIns="0" bIns="0" numCol="1" spcCol="1270" anchor="t" anchorCtr="0">
          <a:noAutofit/>
        </a:bodyPr>
        <a:lstStyle/>
        <a:p>
          <a:pPr lvl="0" algn="l" defTabSz="1066800">
            <a:lnSpc>
              <a:spcPct val="90000"/>
            </a:lnSpc>
            <a:spcBef>
              <a:spcPct val="0"/>
            </a:spcBef>
            <a:spcAft>
              <a:spcPct val="35000"/>
            </a:spcAft>
          </a:pPr>
          <a:r>
            <a:rPr lang="fa-IR" sz="2400" kern="1200" dirty="0" smtClean="0">
              <a:solidFill>
                <a:schemeClr val="bg1"/>
              </a:solidFill>
              <a:cs typeface="B Yekan" panose="00000400000000000000" pitchFamily="2" charset="-78"/>
            </a:rPr>
            <a:t>مرحله شناختی</a:t>
          </a:r>
          <a:endParaRPr lang="en-US" sz="2400" kern="1200" dirty="0">
            <a:solidFill>
              <a:schemeClr val="bg1"/>
            </a:solidFill>
            <a:cs typeface="B Yekan" panose="00000400000000000000" pitchFamily="2" charset="-78"/>
          </a:endParaRPr>
        </a:p>
      </dsp:txBody>
      <dsp:txXfrm>
        <a:off x="5820014" y="1327512"/>
        <a:ext cx="1908957" cy="34550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CA63B2-FB43-4460-BAFD-798F300A8BCE}">
      <dsp:nvSpPr>
        <dsp:cNvPr id="0" name=""/>
        <dsp:cNvSpPr/>
      </dsp:nvSpPr>
      <dsp:spPr>
        <a:xfrm>
          <a:off x="2557" y="0"/>
          <a:ext cx="1534259" cy="1283479"/>
        </a:xfrm>
        <a:prstGeom prst="upArrow">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001F52-1A81-4A08-AEA9-224ADD919C5C}">
      <dsp:nvSpPr>
        <dsp:cNvPr id="0" name=""/>
        <dsp:cNvSpPr/>
      </dsp:nvSpPr>
      <dsp:spPr>
        <a:xfrm>
          <a:off x="1287883" y="0"/>
          <a:ext cx="3193514" cy="12834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0" rIns="170688" bIns="170688" numCol="1" spcCol="1270" anchor="ctr" anchorCtr="0">
          <a:noAutofit/>
        </a:bodyPr>
        <a:lstStyle/>
        <a:p>
          <a:pPr lvl="0" algn="l" defTabSz="1066800">
            <a:lnSpc>
              <a:spcPct val="90000"/>
            </a:lnSpc>
            <a:spcBef>
              <a:spcPct val="0"/>
            </a:spcBef>
            <a:spcAft>
              <a:spcPct val="35000"/>
            </a:spcAft>
          </a:pPr>
          <a:r>
            <a:rPr lang="fa-IR" sz="2400" kern="1200" dirty="0" smtClean="0"/>
            <a:t>مرحله کلامی-حرکتی</a:t>
          </a:r>
        </a:p>
        <a:p>
          <a:pPr lvl="0" algn="l" defTabSz="1066800">
            <a:lnSpc>
              <a:spcPct val="90000"/>
            </a:lnSpc>
            <a:spcBef>
              <a:spcPct val="0"/>
            </a:spcBef>
            <a:spcAft>
              <a:spcPct val="35000"/>
            </a:spcAft>
          </a:pPr>
          <a:r>
            <a:rPr lang="en-US" sz="1800" kern="1200" dirty="0" smtClean="0"/>
            <a:t>Verbal-motor  stage</a:t>
          </a:r>
          <a:endParaRPr lang="en-US" sz="1800" kern="1200" dirty="0"/>
        </a:p>
      </dsp:txBody>
      <dsp:txXfrm>
        <a:off x="1287883" y="0"/>
        <a:ext cx="3193514" cy="1283479"/>
      </dsp:txXfrm>
    </dsp:sp>
    <dsp:sp modelId="{448BC625-2169-4768-9990-63BEBCFDE2FB}">
      <dsp:nvSpPr>
        <dsp:cNvPr id="0" name=""/>
        <dsp:cNvSpPr/>
      </dsp:nvSpPr>
      <dsp:spPr>
        <a:xfrm>
          <a:off x="462835" y="1390436"/>
          <a:ext cx="1534259" cy="1283479"/>
        </a:xfrm>
        <a:prstGeom prst="downArrow">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E3699C-17C8-48CB-BF01-21E59C53953E}">
      <dsp:nvSpPr>
        <dsp:cNvPr id="0" name=""/>
        <dsp:cNvSpPr/>
      </dsp:nvSpPr>
      <dsp:spPr>
        <a:xfrm>
          <a:off x="2043122" y="1390436"/>
          <a:ext cx="2603592" cy="12834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0" rIns="170688" bIns="170688" numCol="1" spcCol="1270" anchor="ctr" anchorCtr="0">
          <a:noAutofit/>
        </a:bodyPr>
        <a:lstStyle/>
        <a:p>
          <a:pPr lvl="0" algn="l" defTabSz="1066800">
            <a:lnSpc>
              <a:spcPct val="90000"/>
            </a:lnSpc>
            <a:spcBef>
              <a:spcPct val="0"/>
            </a:spcBef>
            <a:spcAft>
              <a:spcPct val="35000"/>
            </a:spcAft>
          </a:pPr>
          <a:r>
            <a:rPr lang="fa-IR" sz="2400" kern="1200" dirty="0" smtClean="0"/>
            <a:t>مرحله حرکتی</a:t>
          </a:r>
          <a:endParaRPr lang="en-US" sz="2400" kern="1200" dirty="0" smtClean="0"/>
        </a:p>
        <a:p>
          <a:pPr lvl="0" algn="l" defTabSz="1066800">
            <a:lnSpc>
              <a:spcPct val="90000"/>
            </a:lnSpc>
            <a:spcBef>
              <a:spcPct val="0"/>
            </a:spcBef>
            <a:spcAft>
              <a:spcPct val="35000"/>
            </a:spcAft>
          </a:pPr>
          <a:r>
            <a:rPr lang="en-US" sz="1800" kern="1200" dirty="0" smtClean="0"/>
            <a:t>Motor stage</a:t>
          </a:r>
          <a:endParaRPr lang="en-US" sz="1800" kern="1200" dirty="0"/>
        </a:p>
      </dsp:txBody>
      <dsp:txXfrm>
        <a:off x="2043122" y="1390436"/>
        <a:ext cx="2603592" cy="1283479"/>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smtClean="0"/>
              <a:t>3/28/2020</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50851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3/28/2020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6155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3/28/2020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306326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3/28/2020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8996762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smtClean="0"/>
              <a:pPr/>
              <a:t>3/28/2020</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764079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3/28/2020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07751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3/28/2020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482561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49034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smtClean="0"/>
              <a:pPr/>
              <a:t>3/28/2020</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27709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03806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3/28/2020</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80087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3/28/2020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63372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3/28/2020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1105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3/28/2020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12041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3/28/2020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05092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3/28/2020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37557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3/28/2020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6360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3/28/2020</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880579455"/>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1024467" y="1854558"/>
            <a:ext cx="10144654" cy="1159098"/>
          </a:xfrm>
        </p:spPr>
        <p:txBody>
          <a:bodyPr>
            <a:noAutofit/>
          </a:bodyPr>
          <a:lstStyle/>
          <a:p>
            <a:pPr algn="ctr"/>
            <a:r>
              <a:rPr lang="fa-IR" sz="7200" dirty="0" smtClean="0">
                <a:latin typeface="_MRT_Win2Farsi_1" panose="02000000000000000000" pitchFamily="2" charset="0"/>
                <a:ea typeface="Yu Gothic UI Semilight" panose="020B0400000000000000" pitchFamily="34" charset="-128"/>
                <a:cs typeface="_MRT_Khodkar" panose="00000700000000000000" pitchFamily="2" charset="-78"/>
              </a:rPr>
              <a:t>بسم الله الرحمن الرحیم</a:t>
            </a:r>
            <a:endParaRPr lang="en-US" sz="7200" dirty="0">
              <a:latin typeface="_MRT_Win2Farsi_1" panose="02000000000000000000" pitchFamily="2" charset="0"/>
              <a:ea typeface="Yu Gothic UI Semilight" panose="020B0400000000000000" pitchFamily="34" charset="-128"/>
              <a:cs typeface="_MRT_Khodkar" panose="00000700000000000000" pitchFamily="2" charset="-78"/>
            </a:endParaRPr>
          </a:p>
        </p:txBody>
      </p:sp>
    </p:spTree>
    <p:extLst>
      <p:ext uri="{BB962C8B-B14F-4D97-AF65-F5344CB8AC3E}">
        <p14:creationId xmlns:p14="http://schemas.microsoft.com/office/powerpoint/2010/main" val="7918188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334850" y="270456"/>
            <a:ext cx="11462197" cy="4571999"/>
          </a:xfrm>
        </p:spPr>
        <p:txBody>
          <a:bodyPr>
            <a:normAutofit/>
          </a:bodyPr>
          <a:lstStyle/>
          <a:p>
            <a:pPr algn="r" rtl="1"/>
            <a:endParaRPr lang="fa-IR" sz="1800" dirty="0" smtClean="0">
              <a:cs typeface="B Yekan" panose="00000400000000000000" pitchFamily="2" charset="-78"/>
            </a:endParaRPr>
          </a:p>
          <a:p>
            <a:pPr algn="r" rtl="1"/>
            <a:endParaRPr lang="fa-IR" sz="1800" dirty="0" smtClean="0">
              <a:cs typeface="B Yekan" panose="00000400000000000000" pitchFamily="2" charset="-78"/>
            </a:endParaRPr>
          </a:p>
          <a:p>
            <a:pPr algn="r" rtl="1"/>
            <a:r>
              <a:rPr lang="fa-IR" sz="1800" dirty="0" smtClean="0">
                <a:cs typeface="B Yekan" panose="00000400000000000000" pitchFamily="2" charset="-78"/>
              </a:rPr>
              <a:t>تحقیقات جدیدی که یادگیری پنهان را مورد برسی قرار داده اند،بااطمینان این نکته را اظهار نموده اند که ما می توانیم دانش رویکردی را حتی بدون کسب دانش اخباری نیز کسب نماییم.ریچارد ومگیل و همکارانش نشان داده اند که ما می توانیم به طور ناهوشیارانه هم یاد بگیریم،که انها را یادگیری پنهان نامیدند.او نشان داد که رویارویی با مهارت حتی زمانی که فرد توجه هوشیارانه به ان ندارد نیز باعث یادگیری می گردد.</a:t>
            </a:r>
            <a:endParaRPr lang="en-US" sz="1800" dirty="0">
              <a:cs typeface="B Yekan" panose="00000400000000000000" pitchFamily="2" charset="-78"/>
            </a:endParaRPr>
          </a:p>
        </p:txBody>
      </p:sp>
      <p:sp>
        <p:nvSpPr>
          <p:cNvPr id="2" name="Cloud 1"/>
          <p:cNvSpPr/>
          <p:nvPr/>
        </p:nvSpPr>
        <p:spPr>
          <a:xfrm>
            <a:off x="8049296" y="103031"/>
            <a:ext cx="3606084" cy="901521"/>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smtClean="0">
                <a:cs typeface="B Yekan" panose="00000400000000000000" pitchFamily="2" charset="-78"/>
              </a:rPr>
              <a:t>یادگیری پنهان</a:t>
            </a:r>
            <a:endParaRPr lang="en-US" sz="2200" dirty="0">
              <a:cs typeface="B Yekan" panose="00000400000000000000" pitchFamily="2" charset="-78"/>
            </a:endParaRPr>
          </a:p>
        </p:txBody>
      </p:sp>
      <p:sp>
        <p:nvSpPr>
          <p:cNvPr id="4" name="Notched Right Arrow 3"/>
          <p:cNvSpPr/>
          <p:nvPr/>
        </p:nvSpPr>
        <p:spPr>
          <a:xfrm>
            <a:off x="4984124" y="0"/>
            <a:ext cx="2614411" cy="100455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Implicit learning</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37894"/>
            <a:ext cx="12192000" cy="4720106"/>
          </a:xfrm>
          <a:prstGeom prst="rect">
            <a:avLst/>
          </a:prstGeom>
        </p:spPr>
      </p:pic>
    </p:spTree>
    <p:extLst>
      <p:ext uri="{BB962C8B-B14F-4D97-AF65-F5344CB8AC3E}">
        <p14:creationId xmlns:p14="http://schemas.microsoft.com/office/powerpoint/2010/main" val="28729784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437882" y="244699"/>
            <a:ext cx="11436439" cy="5525035"/>
          </a:xfrm>
        </p:spPr>
        <p:txBody>
          <a:bodyPr>
            <a:normAutofit/>
          </a:bodyPr>
          <a:lstStyle/>
          <a:p>
            <a:pPr algn="r" rtl="1"/>
            <a:endParaRPr lang="fa-IR" sz="2400" dirty="0" smtClean="0">
              <a:cs typeface="B Yekan" panose="00000400000000000000" pitchFamily="2" charset="-78"/>
            </a:endParaRPr>
          </a:p>
          <a:p>
            <a:pPr algn="r" rtl="1"/>
            <a:endParaRPr lang="fa-IR" sz="1800" dirty="0" smtClean="0">
              <a:cs typeface="B Yekan" panose="00000400000000000000" pitchFamily="2" charset="-78"/>
            </a:endParaRPr>
          </a:p>
          <a:p>
            <a:pPr algn="r" rtl="1"/>
            <a:r>
              <a:rPr lang="fa-IR" sz="1800" dirty="0" smtClean="0">
                <a:cs typeface="B Yekan" panose="00000400000000000000" pitchFamily="2" charset="-78"/>
              </a:rPr>
              <a:t>این پدیده از ایده کنترل </a:t>
            </a:r>
            <a:r>
              <a:rPr lang="en-US" sz="1800" dirty="0" smtClean="0">
                <a:cs typeface="B Yekan" panose="00000400000000000000" pitchFamily="2" charset="-78"/>
              </a:rPr>
              <a:t>CNS</a:t>
            </a:r>
            <a:r>
              <a:rPr lang="fa-IR" sz="1800" dirty="0" smtClean="0">
                <a:cs typeface="B Yekan" panose="00000400000000000000" pitchFamily="2" charset="-78"/>
              </a:rPr>
              <a:t>بر حرکت حمایت می کند.مهارت های مرور ذهنی به یادگیری واجرا کمک می کنند.با این حال،بیشتر محققین بر این باور هستند که مرور ذهنی فقط باید همراه با مرور بدنی انجام گیرد.تحقیقات نشان می دهد که افرادی که از مرور ذهنی همراه با مرور بدنی استفاده می کنند،زودتر از افرادی که فقط از مرور بدنی استفاده می کنند،یادمی گیرند.</a:t>
            </a:r>
          </a:p>
          <a:p>
            <a:pPr algn="r" rtl="1"/>
            <a:endParaRPr lang="fa-IR" sz="1800" dirty="0" smtClean="0">
              <a:cs typeface="B Yekan" panose="00000400000000000000" pitchFamily="2" charset="-78"/>
            </a:endParaRPr>
          </a:p>
          <a:p>
            <a:pPr algn="r" rtl="1"/>
            <a:endParaRPr lang="fa-IR" sz="1800" dirty="0">
              <a:cs typeface="B Yekan" panose="00000400000000000000" pitchFamily="2" charset="-78"/>
            </a:endParaRPr>
          </a:p>
          <a:p>
            <a:pPr algn="r" rtl="1"/>
            <a:r>
              <a:rPr lang="fa-IR" sz="1800" dirty="0" smtClean="0">
                <a:cs typeface="B Yekan" panose="00000400000000000000" pitchFamily="2" charset="-78"/>
              </a:rPr>
              <a:t>براساس این موضوع</a:t>
            </a:r>
            <a:r>
              <a:rPr lang="en-US" sz="1800" dirty="0" smtClean="0">
                <a:cs typeface="B Yekan" panose="00000400000000000000" pitchFamily="2" charset="-78"/>
              </a:rPr>
              <a:t>CNS</a:t>
            </a:r>
            <a:r>
              <a:rPr lang="fa-IR" sz="1800" dirty="0" smtClean="0">
                <a:cs typeface="B Yekan" panose="00000400000000000000" pitchFamily="2" charset="-78"/>
              </a:rPr>
              <a:t>نمی تواندبین فعالیت ذهنی وفعالیت ذهنی که باعث اجرای حرکت می شود،تفاوتی قایل گردد.بنابراین،وقتی که ما در مورد انجام چیزی فکر می کنیم،یادگیری</a:t>
            </a:r>
            <a:r>
              <a:rPr lang="en-US" sz="1800" dirty="0" smtClean="0">
                <a:cs typeface="B Yekan" panose="00000400000000000000" pitchFamily="2" charset="-78"/>
              </a:rPr>
              <a:t>CNS</a:t>
            </a:r>
            <a:r>
              <a:rPr lang="fa-IR" sz="1800" dirty="0" smtClean="0">
                <a:cs typeface="B Yekan" panose="00000400000000000000" pitchFamily="2" charset="-78"/>
              </a:rPr>
              <a:t>شبیه وقتی است که ما واقعاتکلیف را انجام داده باشیم.انواع مختلفی از تمرین ذهنی وجود دارد.رایج ترین شکل تمرین ذهنی ،تصویر سازی ذهنی می باشد.</a:t>
            </a:r>
            <a:endParaRPr lang="en-US" sz="1800" dirty="0">
              <a:cs typeface="B Yekan" panose="00000400000000000000" pitchFamily="2" charset="-78"/>
            </a:endParaRPr>
          </a:p>
        </p:txBody>
      </p:sp>
      <p:sp>
        <p:nvSpPr>
          <p:cNvPr id="2" name="Cloud 1"/>
          <p:cNvSpPr/>
          <p:nvPr/>
        </p:nvSpPr>
        <p:spPr>
          <a:xfrm>
            <a:off x="6787166" y="103031"/>
            <a:ext cx="4636395" cy="79849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smtClean="0">
                <a:cs typeface="B Yekan" panose="00000400000000000000" pitchFamily="2" charset="-78"/>
              </a:rPr>
              <a:t>پدیده مرور ذهنی</a:t>
            </a:r>
            <a:endParaRPr lang="en-US" sz="2200" dirty="0">
              <a:cs typeface="B Yekan" panose="00000400000000000000" pitchFamily="2" charset="-78"/>
            </a:endParaRPr>
          </a:p>
        </p:txBody>
      </p:sp>
      <p:sp>
        <p:nvSpPr>
          <p:cNvPr id="4" name="Cloud 3"/>
          <p:cNvSpPr/>
          <p:nvPr/>
        </p:nvSpPr>
        <p:spPr>
          <a:xfrm>
            <a:off x="6568226" y="1931832"/>
            <a:ext cx="5306096" cy="759853"/>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smtClean="0">
                <a:cs typeface="B Yekan" panose="00000400000000000000" pitchFamily="2" charset="-78"/>
              </a:rPr>
              <a:t>اثر گذاری تمرین ذهنی بر مهارت</a:t>
            </a:r>
            <a:endParaRPr lang="en-US" sz="2200" dirty="0">
              <a:cs typeface="B Yekan" panose="00000400000000000000" pitchFamily="2" charset="-78"/>
            </a:endParaRPr>
          </a:p>
        </p:txBody>
      </p:sp>
      <p:sp>
        <p:nvSpPr>
          <p:cNvPr id="5" name="Notched Right Arrow 4"/>
          <p:cNvSpPr/>
          <p:nvPr/>
        </p:nvSpPr>
        <p:spPr>
          <a:xfrm>
            <a:off x="3850782" y="103032"/>
            <a:ext cx="2717443" cy="9144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Mental rehearsal</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542762"/>
            <a:ext cx="7006107" cy="3315237"/>
          </a:xfrm>
          <a:prstGeom prst="rect">
            <a:avLst/>
          </a:prstGeom>
        </p:spPr>
      </p:pic>
    </p:spTree>
    <p:extLst>
      <p:ext uri="{BB962C8B-B14F-4D97-AF65-F5344CB8AC3E}">
        <p14:creationId xmlns:p14="http://schemas.microsoft.com/office/powerpoint/2010/main" val="19324550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399244" y="257577"/>
            <a:ext cx="11423561" cy="4997003"/>
          </a:xfrm>
        </p:spPr>
        <p:txBody>
          <a:bodyPr>
            <a:normAutofit/>
          </a:bodyPr>
          <a:lstStyle/>
          <a:p>
            <a:pPr algn="r" rtl="1"/>
            <a:endParaRPr lang="fa-IR" sz="2400" dirty="0" smtClean="0">
              <a:cs typeface="B Yekan" panose="00000400000000000000" pitchFamily="2" charset="-78"/>
            </a:endParaRPr>
          </a:p>
          <a:p>
            <a:pPr algn="r" rtl="1"/>
            <a:endParaRPr lang="fa-IR" sz="1800" dirty="0" smtClean="0">
              <a:cs typeface="B Yekan" panose="00000400000000000000" pitchFamily="2" charset="-78"/>
            </a:endParaRPr>
          </a:p>
          <a:p>
            <a:pPr algn="r" rtl="1"/>
            <a:r>
              <a:rPr lang="fa-IR" sz="1800" dirty="0" smtClean="0">
                <a:cs typeface="B Yekan" panose="00000400000000000000" pitchFamily="2" charset="-78"/>
              </a:rPr>
              <a:t>تصویر سازی ذهنی فرد خود را در حال اجرای مهارت تصور می کند.اعتقاد بر این است که انجام این نوع تصویر سازی تقریبا برابر با انجام تمرین بدنی است.تصویرسازی ذهنی مورد استفاده روان شناسان ورزشی قرار می گیرد.</a:t>
            </a:r>
          </a:p>
          <a:p>
            <a:pPr algn="r" rtl="1"/>
            <a:endParaRPr lang="fa-IR" sz="1800" dirty="0" smtClean="0">
              <a:cs typeface="B Yekan" panose="00000400000000000000" pitchFamily="2" charset="-78"/>
            </a:endParaRPr>
          </a:p>
          <a:p>
            <a:pPr algn="r" rtl="1"/>
            <a:endParaRPr lang="fa-IR" sz="1800" dirty="0">
              <a:cs typeface="B Yekan" panose="00000400000000000000" pitchFamily="2" charset="-78"/>
            </a:endParaRPr>
          </a:p>
          <a:p>
            <a:pPr algn="r" rtl="1"/>
            <a:r>
              <a:rPr lang="fa-IR" sz="1800" dirty="0" smtClean="0">
                <a:cs typeface="B Yekan" panose="00000400000000000000" pitchFamily="2" charset="-78"/>
              </a:rPr>
              <a:t>برای طرفداران نظریه پردازش اطلا عات،دستور العمل دهی امری حیاتی است،زیرا انها معتقدند که یادگیری به فعالیت </a:t>
            </a:r>
            <a:r>
              <a:rPr lang="en-US" sz="1800" dirty="0" smtClean="0">
                <a:cs typeface="B Yekan" panose="00000400000000000000" pitchFamily="2" charset="-78"/>
              </a:rPr>
              <a:t>CNS</a:t>
            </a:r>
            <a:r>
              <a:rPr lang="fa-IR" sz="1800" dirty="0" smtClean="0">
                <a:cs typeface="B Yekan" panose="00000400000000000000" pitchFamily="2" charset="-78"/>
              </a:rPr>
              <a:t>وابسته است.</a:t>
            </a:r>
          </a:p>
          <a:p>
            <a:pPr algn="r" rtl="1"/>
            <a:r>
              <a:rPr lang="fa-IR" sz="1800" dirty="0" smtClean="0">
                <a:cs typeface="B Yekan" panose="00000400000000000000" pitchFamily="2" charset="-78"/>
              </a:rPr>
              <a:t>بیشتر تحقیقات انجام شده در این زمینه در مورد مقایسه دستور العمل های کلامی،بینایی،وکلامی-بینایی صورت گرفته است.</a:t>
            </a:r>
          </a:p>
          <a:p>
            <a:pPr algn="r" rtl="1"/>
            <a:r>
              <a:rPr lang="fa-IR" sz="1800" dirty="0" smtClean="0">
                <a:cs typeface="B Yekan" panose="00000400000000000000" pitchFamily="2" charset="-78"/>
              </a:rPr>
              <a:t>بیشتر محققان براین باورند که دستور العمل بینایی بهتر از دستور العمل کلامی است.موفق ترین دستور العمل دهی،ترکیبی از کلامی وبینایی است.</a:t>
            </a:r>
            <a:endParaRPr lang="en-US" sz="1800" dirty="0">
              <a:cs typeface="B Yekan" panose="00000400000000000000" pitchFamily="2" charset="-78"/>
            </a:endParaRPr>
          </a:p>
        </p:txBody>
      </p:sp>
      <p:sp>
        <p:nvSpPr>
          <p:cNvPr id="2" name="Cloud 1"/>
          <p:cNvSpPr/>
          <p:nvPr/>
        </p:nvSpPr>
        <p:spPr>
          <a:xfrm>
            <a:off x="8268238" y="90151"/>
            <a:ext cx="3425780" cy="953037"/>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smtClean="0">
                <a:cs typeface="B Yekan" panose="00000400000000000000" pitchFamily="2" charset="-78"/>
              </a:rPr>
              <a:t>تصویر سازی ذهنی</a:t>
            </a:r>
            <a:endParaRPr lang="en-US" sz="2200" dirty="0">
              <a:cs typeface="B Yekan" panose="00000400000000000000" pitchFamily="2" charset="-78"/>
            </a:endParaRPr>
          </a:p>
        </p:txBody>
      </p:sp>
      <p:sp>
        <p:nvSpPr>
          <p:cNvPr id="4" name="Cloud 3"/>
          <p:cNvSpPr/>
          <p:nvPr/>
        </p:nvSpPr>
        <p:spPr>
          <a:xfrm>
            <a:off x="8268238" y="1635618"/>
            <a:ext cx="3631843" cy="88864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smtClean="0">
                <a:cs typeface="B Yekan" panose="00000400000000000000" pitchFamily="2" charset="-78"/>
              </a:rPr>
              <a:t>دستور العمل دهی</a:t>
            </a:r>
            <a:endParaRPr lang="en-US" sz="2200" dirty="0">
              <a:cs typeface="B Yekan" panose="00000400000000000000" pitchFamily="2" charset="-78"/>
            </a:endParaRPr>
          </a:p>
        </p:txBody>
      </p:sp>
      <p:sp>
        <p:nvSpPr>
          <p:cNvPr id="5" name="Notched Right Arrow 4"/>
          <p:cNvSpPr/>
          <p:nvPr/>
        </p:nvSpPr>
        <p:spPr>
          <a:xfrm>
            <a:off x="5280341" y="25756"/>
            <a:ext cx="2859110" cy="1081826"/>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Mental imagery</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721994"/>
            <a:ext cx="7624293" cy="3132786"/>
          </a:xfrm>
          <a:prstGeom prst="rect">
            <a:avLst/>
          </a:prstGeom>
        </p:spPr>
      </p:pic>
    </p:spTree>
    <p:extLst>
      <p:ext uri="{BB962C8B-B14F-4D97-AF65-F5344CB8AC3E}">
        <p14:creationId xmlns:p14="http://schemas.microsoft.com/office/powerpoint/2010/main" val="31824709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399245" y="231821"/>
            <a:ext cx="11410682" cy="5203064"/>
          </a:xfrm>
        </p:spPr>
        <p:txBody>
          <a:bodyPr>
            <a:normAutofit/>
          </a:bodyPr>
          <a:lstStyle/>
          <a:p>
            <a:pPr algn="r" rtl="1"/>
            <a:endParaRPr lang="fa-IR" sz="1800" dirty="0" smtClean="0">
              <a:cs typeface="B Yekan" panose="00000400000000000000" pitchFamily="2" charset="-78"/>
            </a:endParaRPr>
          </a:p>
          <a:p>
            <a:pPr algn="r" rtl="1"/>
            <a:endParaRPr lang="fa-IR" sz="1800" dirty="0">
              <a:cs typeface="B Yekan" panose="00000400000000000000" pitchFamily="2" charset="-78"/>
            </a:endParaRPr>
          </a:p>
          <a:p>
            <a:pPr algn="r" rtl="1"/>
            <a:r>
              <a:rPr lang="fa-IR" sz="1800" dirty="0" smtClean="0">
                <a:cs typeface="B Yekan" panose="00000400000000000000" pitchFamily="2" charset="-78"/>
              </a:rPr>
              <a:t>اگر خواهان ان هستیم که فرد از طریق مشاهده یاد بگیرد،باید نمایش مهارت را به طور صحیح انجام دهیم.اگر نمایش مهارت درست نباشد،احتمال اینکه فرد حرکت نا درستی را یاد بگیرد زیاد است.مربی نیاز به تصمیم گیری در این مورد دارد که ایا سطح اجرای او برای نمایش مهارت کافی است یانه.نمایش مهارت باید کافی باشد نه عالی.همانند دستور العمل ،نمایش مهارت جنبه انگیزشی نیز دارد.یادگیرنده باید نمایش مهارت را تماشاکند و بعد فکر کندکه«من می خواهم ان را انجامدهم».</a:t>
            </a:r>
            <a:endParaRPr lang="en-US" sz="1800" dirty="0">
              <a:cs typeface="B Yekan" panose="00000400000000000000" pitchFamily="2" charset="-78"/>
            </a:endParaRPr>
          </a:p>
        </p:txBody>
      </p:sp>
      <p:sp>
        <p:nvSpPr>
          <p:cNvPr id="2" name="Cloud 1"/>
          <p:cNvSpPr/>
          <p:nvPr/>
        </p:nvSpPr>
        <p:spPr>
          <a:xfrm>
            <a:off x="9208394" y="90152"/>
            <a:ext cx="2601533" cy="9144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smtClean="0">
                <a:cs typeface="B Yekan" panose="00000400000000000000" pitchFamily="2" charset="-78"/>
              </a:rPr>
              <a:t>نمایش مهارت</a:t>
            </a:r>
            <a:endParaRPr lang="en-US" sz="2200" dirty="0">
              <a:cs typeface="B Yekan" panose="00000400000000000000" pitchFamily="2" charset="-78"/>
            </a:endParaRPr>
          </a:p>
        </p:txBody>
      </p:sp>
      <p:sp>
        <p:nvSpPr>
          <p:cNvPr id="4" name="Notched Right Arrow 3"/>
          <p:cNvSpPr/>
          <p:nvPr/>
        </p:nvSpPr>
        <p:spPr>
          <a:xfrm>
            <a:off x="6439436" y="1"/>
            <a:ext cx="2550017" cy="1004551"/>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demonstration</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40924"/>
            <a:ext cx="7868992" cy="4617076"/>
          </a:xfrm>
          <a:prstGeom prst="rect">
            <a:avLst/>
          </a:prstGeom>
        </p:spPr>
      </p:pic>
    </p:spTree>
    <p:extLst>
      <p:ext uri="{BB962C8B-B14F-4D97-AF65-F5344CB8AC3E}">
        <p14:creationId xmlns:p14="http://schemas.microsoft.com/office/powerpoint/2010/main" val="650708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399246" y="373487"/>
            <a:ext cx="11487954" cy="4829577"/>
          </a:xfrm>
        </p:spPr>
        <p:txBody>
          <a:bodyPr>
            <a:normAutofit/>
          </a:bodyPr>
          <a:lstStyle/>
          <a:p>
            <a:pPr algn="r" rtl="1"/>
            <a:endParaRPr lang="en-US" sz="2400" dirty="0">
              <a:cs typeface="B Yekan" panose="00000400000000000000" pitchFamily="2" charset="-78"/>
            </a:endParaRPr>
          </a:p>
        </p:txBody>
      </p:sp>
      <p:graphicFrame>
        <p:nvGraphicFramePr>
          <p:cNvPr id="8" name="Diagram 7"/>
          <p:cNvGraphicFramePr/>
          <p:nvPr>
            <p:extLst>
              <p:ext uri="{D42A27DB-BD31-4B8C-83A1-F6EECF244321}">
                <p14:modId xmlns:p14="http://schemas.microsoft.com/office/powerpoint/2010/main" val="2894826133"/>
              </p:ext>
            </p:extLst>
          </p:nvPr>
        </p:nvGraphicFramePr>
        <p:xfrm>
          <a:off x="631065" y="540913"/>
          <a:ext cx="7624293" cy="40954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ounded Rectangle 8"/>
          <p:cNvSpPr/>
          <p:nvPr/>
        </p:nvSpPr>
        <p:spPr>
          <a:xfrm>
            <a:off x="8822028" y="1171977"/>
            <a:ext cx="2794716" cy="13522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dirty="0" smtClean="0">
                <a:cs typeface="B Yekan" panose="00000400000000000000" pitchFamily="2" charset="-78"/>
              </a:rPr>
              <a:t>نظریه های شناختی یادگیری</a:t>
            </a:r>
            <a:endParaRPr lang="en-US" sz="2400" dirty="0">
              <a:cs typeface="B Yekan" panose="00000400000000000000" pitchFamily="2" charset="-78"/>
            </a:endParaRPr>
          </a:p>
        </p:txBody>
      </p:sp>
    </p:spTree>
    <p:extLst>
      <p:ext uri="{BB962C8B-B14F-4D97-AF65-F5344CB8AC3E}">
        <p14:creationId xmlns:p14="http://schemas.microsoft.com/office/powerpoint/2010/main" val="2872048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360608" y="373487"/>
            <a:ext cx="11384924" cy="5061398"/>
          </a:xfrm>
        </p:spPr>
        <p:txBody>
          <a:bodyPr>
            <a:normAutofit/>
          </a:bodyPr>
          <a:lstStyle/>
          <a:p>
            <a:pPr algn="r" rtl="1"/>
            <a:endParaRPr lang="fa-IR" sz="1800" dirty="0" smtClean="0">
              <a:cs typeface="B Yekan" panose="00000400000000000000" pitchFamily="2" charset="-78"/>
            </a:endParaRPr>
          </a:p>
          <a:p>
            <a:pPr algn="r" rtl="1"/>
            <a:endParaRPr lang="fa-IR" sz="1800" dirty="0" smtClean="0">
              <a:cs typeface="B Yekan" panose="00000400000000000000" pitchFamily="2" charset="-78"/>
            </a:endParaRPr>
          </a:p>
          <a:p>
            <a:pPr algn="r" rtl="1"/>
            <a:r>
              <a:rPr lang="fa-IR" sz="1800" dirty="0" smtClean="0">
                <a:cs typeface="B Yekan" panose="00000400000000000000" pitchFamily="2" charset="-78"/>
              </a:rPr>
              <a:t>فیتز و پوزنر ادعا نمودند که یادگیری در سه مرحله به وقوع می پیوندد:</a:t>
            </a:r>
            <a:endParaRPr lang="en-US" sz="1800" dirty="0">
              <a:cs typeface="B Yekan" panose="00000400000000000000" pitchFamily="2" charset="-78"/>
            </a:endParaRPr>
          </a:p>
        </p:txBody>
      </p:sp>
      <p:graphicFrame>
        <p:nvGraphicFramePr>
          <p:cNvPr id="7" name="Diagram 6"/>
          <p:cNvGraphicFramePr/>
          <p:nvPr>
            <p:extLst>
              <p:ext uri="{D42A27DB-BD31-4B8C-83A1-F6EECF244321}">
                <p14:modId xmlns:p14="http://schemas.microsoft.com/office/powerpoint/2010/main" val="2513521552"/>
              </p:ext>
            </p:extLst>
          </p:nvPr>
        </p:nvGraphicFramePr>
        <p:xfrm>
          <a:off x="1687132" y="1661375"/>
          <a:ext cx="9015212" cy="49712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ounded Rectangular Callout 3"/>
          <p:cNvSpPr/>
          <p:nvPr/>
        </p:nvSpPr>
        <p:spPr>
          <a:xfrm>
            <a:off x="7585656" y="0"/>
            <a:ext cx="4404575" cy="927278"/>
          </a:xfrm>
          <a:prstGeom prst="wedgeRoundRectCallout">
            <a:avLst>
              <a:gd name="adj1" fmla="val -20541"/>
              <a:gd name="adj2" fmla="val 7638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dirty="0" smtClean="0">
                <a:cs typeface="B Yekan" panose="00000400000000000000" pitchFamily="2" charset="-78"/>
              </a:rPr>
              <a:t>مدل سه مرحله ای فیتز و پوزنر</a:t>
            </a:r>
          </a:p>
        </p:txBody>
      </p:sp>
    </p:spTree>
    <p:extLst>
      <p:ext uri="{BB962C8B-B14F-4D97-AF65-F5344CB8AC3E}">
        <p14:creationId xmlns:p14="http://schemas.microsoft.com/office/powerpoint/2010/main" val="9091818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476518" y="347730"/>
            <a:ext cx="11269014" cy="4765184"/>
          </a:xfrm>
        </p:spPr>
        <p:txBody>
          <a:bodyPr>
            <a:normAutofit/>
          </a:bodyPr>
          <a:lstStyle/>
          <a:p>
            <a:pPr algn="r" rtl="1"/>
            <a:r>
              <a:rPr lang="fa-IR" sz="2400" dirty="0" smtClean="0">
                <a:cs typeface="B Yekan" panose="00000400000000000000" pitchFamily="2" charset="-78"/>
              </a:rPr>
              <a:t>   </a:t>
            </a:r>
          </a:p>
          <a:p>
            <a:pPr algn="r" rtl="1"/>
            <a:r>
              <a:rPr lang="fa-IR" sz="1800" dirty="0" smtClean="0">
                <a:cs typeface="B Yekan" panose="00000400000000000000" pitchFamily="2" charset="-78"/>
              </a:rPr>
              <a:t>در مرحله شناختی،فرد دستور العمل را درک می کند.افراد در این مرحله به کرات از پر چسب های کلامی استفاده می کنند.این بدین معنی نیست که دستور العمل باید کلامی باشد،بلکه بدین معنی است که افراد از خود گفتاری برای کمک به حافظه خود استفاده می کند.مدت زمان این مرحله بستگی به ماهیت مهارت دارد.</a:t>
            </a:r>
          </a:p>
          <a:p>
            <a:pPr algn="r" rtl="1"/>
            <a:endParaRPr lang="fa-IR" sz="1800" dirty="0">
              <a:cs typeface="B Yekan" panose="00000400000000000000" pitchFamily="2" charset="-78"/>
            </a:endParaRPr>
          </a:p>
          <a:p>
            <a:pPr algn="r" rtl="1"/>
            <a:endParaRPr lang="fa-IR" sz="1800" dirty="0">
              <a:cs typeface="B Yekan" panose="00000400000000000000" pitchFamily="2" charset="-78"/>
            </a:endParaRPr>
          </a:p>
          <a:p>
            <a:pPr algn="r" rtl="1"/>
            <a:r>
              <a:rPr lang="fa-IR" sz="1800" dirty="0" smtClean="0">
                <a:cs typeface="B Yekan" panose="00000400000000000000" pitchFamily="2" charset="-78"/>
              </a:rPr>
              <a:t>در این مرحله انجام تمرین باعث کسب کامل مهارت وبهبود الگوی هماهنگ حرکت می گردد که این نشان دهنده یادگیری در فرد است.</a:t>
            </a:r>
            <a:endParaRPr lang="fa-IR" sz="1800" dirty="0">
              <a:cs typeface="B Yekan" panose="00000400000000000000" pitchFamily="2" charset="-78"/>
            </a:endParaRPr>
          </a:p>
          <a:p>
            <a:pPr algn="r" rtl="1"/>
            <a:endParaRPr lang="fa-IR" sz="1800" dirty="0" smtClean="0">
              <a:cs typeface="B Yekan" panose="00000400000000000000" pitchFamily="2" charset="-78"/>
            </a:endParaRPr>
          </a:p>
          <a:p>
            <a:pPr algn="r" rtl="1"/>
            <a:endParaRPr lang="fa-IR" sz="1800" dirty="0" smtClean="0">
              <a:cs typeface="B Yekan" panose="00000400000000000000" pitchFamily="2" charset="-78"/>
            </a:endParaRPr>
          </a:p>
          <a:p>
            <a:pPr algn="r" rtl="1"/>
            <a:r>
              <a:rPr lang="fa-IR" sz="1800" dirty="0" smtClean="0">
                <a:cs typeface="B Yekan" panose="00000400000000000000" pitchFamily="2" charset="-78"/>
              </a:rPr>
              <a:t>هنگامی که فرد اجرای همسان را با فعالیت شناختی کمی نشان داد؛می توان گفت که به مرحله خودکار رسیده است.اگرچه اجرا در این مرحله به ندرت تحت تاثیر استرس و اضطراب فرد قرار می گیرد،اما تغییر دادن ان نیز بسیاز دشوار است.</a:t>
            </a:r>
            <a:endParaRPr lang="fa-IR" sz="1800" dirty="0">
              <a:cs typeface="B Yekan" panose="00000400000000000000" pitchFamily="2" charset="-78"/>
            </a:endParaRPr>
          </a:p>
          <a:p>
            <a:pPr algn="r" rtl="1"/>
            <a:endParaRPr lang="fa-IR" sz="1800" dirty="0">
              <a:cs typeface="B Yekan" panose="00000400000000000000" pitchFamily="2" charset="-78"/>
            </a:endParaRPr>
          </a:p>
        </p:txBody>
      </p:sp>
      <p:sp>
        <p:nvSpPr>
          <p:cNvPr id="5" name="Cloud Callout 4"/>
          <p:cNvSpPr/>
          <p:nvPr/>
        </p:nvSpPr>
        <p:spPr>
          <a:xfrm>
            <a:off x="8912180" y="38636"/>
            <a:ext cx="2833352" cy="708339"/>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dirty="0" smtClean="0">
                <a:cs typeface="B Yekan" panose="00000400000000000000" pitchFamily="2" charset="-78"/>
              </a:rPr>
              <a:t>مرحله شناختی</a:t>
            </a:r>
            <a:endParaRPr lang="en-US" sz="2400" dirty="0">
              <a:cs typeface="B Yekan" panose="00000400000000000000" pitchFamily="2" charset="-78"/>
            </a:endParaRPr>
          </a:p>
        </p:txBody>
      </p:sp>
      <p:sp>
        <p:nvSpPr>
          <p:cNvPr id="6" name="Cloud Callout 5"/>
          <p:cNvSpPr/>
          <p:nvPr/>
        </p:nvSpPr>
        <p:spPr>
          <a:xfrm>
            <a:off x="9015211" y="1571222"/>
            <a:ext cx="2730321" cy="656823"/>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dirty="0" smtClean="0">
                <a:cs typeface="B Yekan" panose="00000400000000000000" pitchFamily="2" charset="-78"/>
              </a:rPr>
              <a:t>مرحله تداعی</a:t>
            </a:r>
          </a:p>
        </p:txBody>
      </p:sp>
      <p:sp>
        <p:nvSpPr>
          <p:cNvPr id="7" name="Cloud Callout 6"/>
          <p:cNvSpPr/>
          <p:nvPr/>
        </p:nvSpPr>
        <p:spPr>
          <a:xfrm>
            <a:off x="9221274" y="2762517"/>
            <a:ext cx="2713149" cy="689021"/>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dirty="0" smtClean="0">
                <a:cs typeface="B Yekan" panose="00000400000000000000" pitchFamily="2" charset="-78"/>
              </a:rPr>
              <a:t>مرحله خودکار</a:t>
            </a:r>
            <a:endParaRPr lang="en-US" sz="2400" dirty="0">
              <a:cs typeface="B Yekan" panose="00000400000000000000" pitchFamily="2" charset="-78"/>
            </a:endParaRPr>
          </a:p>
        </p:txBody>
      </p:sp>
      <p:sp>
        <p:nvSpPr>
          <p:cNvPr id="8" name="Right Arrow 7"/>
          <p:cNvSpPr/>
          <p:nvPr/>
        </p:nvSpPr>
        <p:spPr>
          <a:xfrm>
            <a:off x="6289183" y="0"/>
            <a:ext cx="2434106" cy="9015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cognitive</a:t>
            </a:r>
            <a:endParaRPr lang="en-US" dirty="0"/>
          </a:p>
        </p:txBody>
      </p:sp>
      <p:sp>
        <p:nvSpPr>
          <p:cNvPr id="9" name="Right Arrow 8"/>
          <p:cNvSpPr/>
          <p:nvPr/>
        </p:nvSpPr>
        <p:spPr>
          <a:xfrm>
            <a:off x="6289183" y="1551905"/>
            <a:ext cx="2434106" cy="9272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cs typeface="B Yekan" panose="00000400000000000000" pitchFamily="2" charset="-78"/>
              </a:rPr>
              <a:t>Associative stage</a:t>
            </a:r>
            <a:endParaRPr lang="en-US" dirty="0">
              <a:cs typeface="B Yekan" panose="00000400000000000000" pitchFamily="2" charset="-78"/>
            </a:endParaRPr>
          </a:p>
        </p:txBody>
      </p:sp>
      <p:sp>
        <p:nvSpPr>
          <p:cNvPr id="10" name="Right Arrow 9"/>
          <p:cNvSpPr/>
          <p:nvPr/>
        </p:nvSpPr>
        <p:spPr>
          <a:xfrm>
            <a:off x="6194738" y="2653050"/>
            <a:ext cx="2528551" cy="9530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Autonomous stage</a:t>
            </a:r>
            <a:endParaRPr lang="en-US" dirty="0"/>
          </a:p>
        </p:txBody>
      </p:sp>
    </p:spTree>
    <p:extLst>
      <p:ext uri="{BB962C8B-B14F-4D97-AF65-F5344CB8AC3E}">
        <p14:creationId xmlns:p14="http://schemas.microsoft.com/office/powerpoint/2010/main" val="25520143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502276" y="257577"/>
            <a:ext cx="11217499" cy="5190186"/>
          </a:xfrm>
        </p:spPr>
        <p:txBody>
          <a:bodyPr>
            <a:normAutofit/>
          </a:bodyPr>
          <a:lstStyle/>
          <a:p>
            <a:pPr algn="r" rtl="1"/>
            <a:endParaRPr lang="en-US" sz="1800" dirty="0" smtClean="0">
              <a:cs typeface="B Yekan" panose="00000400000000000000" pitchFamily="2" charset="-78"/>
            </a:endParaRPr>
          </a:p>
          <a:p>
            <a:pPr algn="r" rtl="1"/>
            <a:endParaRPr lang="en-US" sz="1800" dirty="0">
              <a:cs typeface="B Yekan" panose="00000400000000000000" pitchFamily="2" charset="-78"/>
            </a:endParaRPr>
          </a:p>
          <a:p>
            <a:pPr algn="r" rtl="1"/>
            <a:r>
              <a:rPr lang="fa-IR" sz="1800" dirty="0" smtClean="0">
                <a:cs typeface="B Yekan" panose="00000400000000000000" pitchFamily="2" charset="-78"/>
              </a:rPr>
              <a:t>جنتایل یادگیری را به دو مرحله تقسیم نمود،اما برای هر مرحله،8پله قرار داد.مرحله اولیه اکتساب مهارت شناخته می شود.هدف مرحله اول،کسب یک مفهوم کلی از چگونگی اجرای حرکت می باشد.یادگیرنده در این مرحله باید بین نشانه های مربوط و نامربوط،تفاوت قائل شود.بنابراین،توجه انتخابی فرد توسعه می یابد.پله بعدی مرحله اولیه مفهوم در مدل جنتایل می باشد.دراین مرحله،فرد از باز خورد برای اصلاح حرکات نامناسب و تقویت حرکات استفاده می کند.اخرین بخش مدل جنتایل،مرحله پالایش مهارت نامیده می شود.</a:t>
            </a:r>
            <a:endParaRPr lang="en-US" sz="1800" dirty="0">
              <a:cs typeface="B Yekan" panose="00000400000000000000" pitchFamily="2" charset="-78"/>
            </a:endParaRPr>
          </a:p>
        </p:txBody>
      </p:sp>
      <p:sp>
        <p:nvSpPr>
          <p:cNvPr id="4" name="Cloud 3"/>
          <p:cNvSpPr/>
          <p:nvPr/>
        </p:nvSpPr>
        <p:spPr>
          <a:xfrm>
            <a:off x="7778839" y="103031"/>
            <a:ext cx="4108362" cy="811369"/>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dirty="0" smtClean="0">
                <a:cs typeface="B Yekan" panose="00000400000000000000" pitchFamily="2" charset="-78"/>
              </a:rPr>
              <a:t>مدل یادگیری جنتایل</a:t>
            </a:r>
            <a:endParaRPr lang="en-US" sz="2400" dirty="0">
              <a:cs typeface="B Yekan" panose="00000400000000000000" pitchFamily="2" charset="-78"/>
            </a:endParaRPr>
          </a:p>
        </p:txBody>
      </p:sp>
      <p:graphicFrame>
        <p:nvGraphicFramePr>
          <p:cNvPr id="6" name="Table 5"/>
          <p:cNvGraphicFramePr>
            <a:graphicFrameLocks noGrp="1"/>
          </p:cNvGraphicFramePr>
          <p:nvPr>
            <p:extLst>
              <p:ext uri="{D42A27DB-BD31-4B8C-83A1-F6EECF244321}">
                <p14:modId xmlns:p14="http://schemas.microsoft.com/office/powerpoint/2010/main" val="450628322"/>
              </p:ext>
            </p:extLst>
          </p:nvPr>
        </p:nvGraphicFramePr>
        <p:xfrm>
          <a:off x="2032000" y="2356830"/>
          <a:ext cx="8128000" cy="3451545"/>
        </p:xfrm>
        <a:graphic>
          <a:graphicData uri="http://schemas.openxmlformats.org/drawingml/2006/table">
            <a:tbl>
              <a:tblPr firstRow="1" bandRow="1">
                <a:tableStyleId>{5C22544A-7EE6-4342-B048-85BDC9FD1C3A}</a:tableStyleId>
              </a:tblPr>
              <a:tblGrid>
                <a:gridCol w="7549882"/>
                <a:gridCol w="578118"/>
              </a:tblGrid>
              <a:tr h="383505">
                <a:tc>
                  <a:txBody>
                    <a:bodyPr/>
                    <a:lstStyle/>
                    <a:p>
                      <a:r>
                        <a:rPr lang="fa-IR" baseline="0" dirty="0" smtClean="0"/>
                        <a:t>   ویژگی                                                           </a:t>
                      </a:r>
                      <a:endParaRPr lang="en-US" dirty="0"/>
                    </a:p>
                  </a:txBody>
                  <a:tcPr/>
                </a:tc>
                <a:tc>
                  <a:txBody>
                    <a:bodyPr/>
                    <a:lstStyle/>
                    <a:p>
                      <a:r>
                        <a:rPr lang="fa-IR" dirty="0" smtClean="0"/>
                        <a:t>پله</a:t>
                      </a:r>
                    </a:p>
                  </a:txBody>
                  <a:tcPr/>
                </a:tc>
              </a:tr>
              <a:tr h="383505">
                <a:tc>
                  <a:txBody>
                    <a:bodyPr/>
                    <a:lstStyle/>
                    <a:p>
                      <a:r>
                        <a:rPr lang="fa-IR" dirty="0" smtClean="0"/>
                        <a:t>رفتار هدف گزینی فعال می شود.                                                                             </a:t>
                      </a:r>
                      <a:endParaRPr lang="en-US" dirty="0"/>
                    </a:p>
                  </a:txBody>
                  <a:tcPr/>
                </a:tc>
                <a:tc>
                  <a:txBody>
                    <a:bodyPr/>
                    <a:lstStyle/>
                    <a:p>
                      <a:r>
                        <a:rPr lang="fa-IR" dirty="0" smtClean="0"/>
                        <a:t>1</a:t>
                      </a:r>
                      <a:endParaRPr lang="en-US" dirty="0"/>
                    </a:p>
                  </a:txBody>
                  <a:tcPr/>
                </a:tc>
              </a:tr>
              <a:tr h="383505">
                <a:tc>
                  <a:txBody>
                    <a:bodyPr/>
                    <a:lstStyle/>
                    <a:p>
                      <a:r>
                        <a:rPr lang="fa-IR" dirty="0" smtClean="0"/>
                        <a:t>محرک های زیادی</a:t>
                      </a:r>
                      <a:r>
                        <a:rPr lang="fa-IR" baseline="0" dirty="0" smtClean="0"/>
                        <a:t> دریافت می شود.                                                                         </a:t>
                      </a:r>
                      <a:endParaRPr lang="en-US" dirty="0"/>
                    </a:p>
                  </a:txBody>
                  <a:tcPr/>
                </a:tc>
                <a:tc>
                  <a:txBody>
                    <a:bodyPr/>
                    <a:lstStyle/>
                    <a:p>
                      <a:r>
                        <a:rPr lang="fa-IR" dirty="0" smtClean="0"/>
                        <a:t>2</a:t>
                      </a:r>
                      <a:endParaRPr lang="en-US" dirty="0"/>
                    </a:p>
                  </a:txBody>
                  <a:tcPr/>
                </a:tc>
              </a:tr>
              <a:tr h="383505">
                <a:tc>
                  <a:txBody>
                    <a:bodyPr/>
                    <a:lstStyle/>
                    <a:p>
                      <a:r>
                        <a:rPr lang="fa-IR" dirty="0" smtClean="0"/>
                        <a:t>توجه انتخابی بهبود می یابد.                                                                                   </a:t>
                      </a:r>
                      <a:endParaRPr lang="en-US" dirty="0"/>
                    </a:p>
                  </a:txBody>
                  <a:tcPr/>
                </a:tc>
                <a:tc>
                  <a:txBody>
                    <a:bodyPr/>
                    <a:lstStyle/>
                    <a:p>
                      <a:r>
                        <a:rPr lang="fa-IR" dirty="0" smtClean="0"/>
                        <a:t>3</a:t>
                      </a:r>
                      <a:endParaRPr lang="en-US" dirty="0"/>
                    </a:p>
                  </a:txBody>
                  <a:tcPr/>
                </a:tc>
              </a:tr>
              <a:tr h="383505">
                <a:tc>
                  <a:txBody>
                    <a:bodyPr/>
                    <a:lstStyle/>
                    <a:p>
                      <a:r>
                        <a:rPr lang="fa-IR" dirty="0" smtClean="0"/>
                        <a:t>برنامه حرکتی</a:t>
                      </a:r>
                      <a:r>
                        <a:rPr lang="fa-IR" baseline="0" dirty="0" smtClean="0"/>
                        <a:t> فرمول بندی می شود.                                                                         </a:t>
                      </a:r>
                      <a:endParaRPr lang="en-US" dirty="0"/>
                    </a:p>
                  </a:txBody>
                  <a:tcPr/>
                </a:tc>
                <a:tc>
                  <a:txBody>
                    <a:bodyPr/>
                    <a:lstStyle/>
                    <a:p>
                      <a:r>
                        <a:rPr lang="fa-IR" dirty="0" smtClean="0"/>
                        <a:t>4</a:t>
                      </a:r>
                      <a:endParaRPr lang="en-US" dirty="0"/>
                    </a:p>
                  </a:txBody>
                  <a:tcPr/>
                </a:tc>
              </a:tr>
              <a:tr h="383505">
                <a:tc>
                  <a:txBody>
                    <a:bodyPr/>
                    <a:lstStyle/>
                    <a:p>
                      <a:r>
                        <a:rPr lang="fa-IR" dirty="0" smtClean="0"/>
                        <a:t>برنامه عمل شروع می شود.                                                                                   </a:t>
                      </a:r>
                      <a:endParaRPr lang="en-US" dirty="0"/>
                    </a:p>
                  </a:txBody>
                  <a:tcPr/>
                </a:tc>
                <a:tc>
                  <a:txBody>
                    <a:bodyPr/>
                    <a:lstStyle/>
                    <a:p>
                      <a:r>
                        <a:rPr lang="fa-IR" dirty="0" smtClean="0"/>
                        <a:t>5</a:t>
                      </a:r>
                      <a:endParaRPr lang="en-US" dirty="0"/>
                    </a:p>
                  </a:txBody>
                  <a:tcPr/>
                </a:tc>
              </a:tr>
              <a:tr h="383505">
                <a:tc>
                  <a:txBody>
                    <a:bodyPr/>
                    <a:lstStyle/>
                    <a:p>
                      <a:r>
                        <a:rPr lang="fa-IR" dirty="0" smtClean="0"/>
                        <a:t>حرکت ایجاد شده با هدف و برنامه عمل مقایسه می شود.                                                  </a:t>
                      </a:r>
                      <a:endParaRPr lang="en-US" dirty="0"/>
                    </a:p>
                  </a:txBody>
                  <a:tcPr/>
                </a:tc>
                <a:tc>
                  <a:txBody>
                    <a:bodyPr/>
                    <a:lstStyle/>
                    <a:p>
                      <a:r>
                        <a:rPr lang="fa-IR" dirty="0" smtClean="0"/>
                        <a:t>6</a:t>
                      </a:r>
                      <a:endParaRPr lang="en-US" dirty="0"/>
                    </a:p>
                  </a:txBody>
                  <a:tcPr/>
                </a:tc>
              </a:tr>
              <a:tr h="383505">
                <a:tc>
                  <a:txBody>
                    <a:bodyPr/>
                    <a:lstStyle/>
                    <a:p>
                      <a:r>
                        <a:rPr lang="fa-IR" dirty="0" smtClean="0"/>
                        <a:t>برای</a:t>
                      </a:r>
                      <a:r>
                        <a:rPr lang="fa-IR" baseline="0" dirty="0" smtClean="0"/>
                        <a:t> اصلاح برنامه حرکت مورد استفاده قرار می گیرد.                                        </a:t>
                      </a:r>
                      <a:r>
                        <a:rPr lang="en-US" dirty="0" smtClean="0"/>
                        <a:t>KR</a:t>
                      </a:r>
                      <a:r>
                        <a:rPr lang="fa-IR" dirty="0" smtClean="0"/>
                        <a:t>و</a:t>
                      </a:r>
                      <a:r>
                        <a:rPr lang="en-US" dirty="0" smtClean="0"/>
                        <a:t>KP</a:t>
                      </a:r>
                      <a:endParaRPr lang="en-US" dirty="0"/>
                    </a:p>
                  </a:txBody>
                  <a:tcPr/>
                </a:tc>
                <a:tc>
                  <a:txBody>
                    <a:bodyPr/>
                    <a:lstStyle/>
                    <a:p>
                      <a:r>
                        <a:rPr lang="fa-IR" dirty="0" smtClean="0"/>
                        <a:t>7</a:t>
                      </a:r>
                      <a:endParaRPr lang="en-US" dirty="0"/>
                    </a:p>
                  </a:txBody>
                  <a:tcPr/>
                </a:tc>
              </a:tr>
              <a:tr h="383505">
                <a:tc>
                  <a:txBody>
                    <a:bodyPr/>
                    <a:lstStyle/>
                    <a:p>
                      <a:r>
                        <a:rPr lang="fa-IR" dirty="0" smtClean="0"/>
                        <a:t>عمل اصلی ایجاد</a:t>
                      </a:r>
                      <a:r>
                        <a:rPr lang="fa-IR" baseline="0" dirty="0" smtClean="0"/>
                        <a:t> می شود.                                                                                     </a:t>
                      </a:r>
                      <a:endParaRPr lang="en-US" dirty="0"/>
                    </a:p>
                  </a:txBody>
                  <a:tcPr/>
                </a:tc>
                <a:tc>
                  <a:txBody>
                    <a:bodyPr/>
                    <a:lstStyle/>
                    <a:p>
                      <a:r>
                        <a:rPr lang="fa-IR" dirty="0" smtClean="0"/>
                        <a:t>8</a:t>
                      </a:r>
                      <a:endParaRPr lang="en-US" dirty="0"/>
                    </a:p>
                  </a:txBody>
                  <a:tcPr/>
                </a:tc>
              </a:tr>
            </a:tbl>
          </a:graphicData>
        </a:graphic>
      </p:graphicFrame>
    </p:spTree>
    <p:extLst>
      <p:ext uri="{BB962C8B-B14F-4D97-AF65-F5344CB8AC3E}">
        <p14:creationId xmlns:p14="http://schemas.microsoft.com/office/powerpoint/2010/main" val="40006406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425002" y="309093"/>
            <a:ext cx="11372045" cy="5151549"/>
          </a:xfrm>
        </p:spPr>
        <p:txBody>
          <a:bodyPr/>
          <a:lstStyle/>
          <a:p>
            <a:pPr algn="r" rtl="1"/>
            <a:endParaRPr lang="fa-IR" dirty="0"/>
          </a:p>
          <a:p>
            <a:pPr algn="r" rtl="1"/>
            <a:endParaRPr lang="fa-IR" dirty="0"/>
          </a:p>
          <a:p>
            <a:pPr algn="r" rtl="1"/>
            <a:r>
              <a:rPr lang="fa-IR" sz="1800" dirty="0" smtClean="0">
                <a:cs typeface="B Yekan" panose="00000400000000000000" pitchFamily="2" charset="-78"/>
              </a:rPr>
              <a:t>ادامز از نظریه برنامه حرکتی حلقه باز،ناراضی بود.حلقه باز حرکاتی را شامل می شود که بسیار سریع انجام می شوند.اما او مشاهده نمود که مهارت هایی هم وجود دارند که بیشتر از یک زمان عکس العمل طول می کشند.او این مهارت ها را تحت عنوان کنترل حلقه بسته عنوان نمود.بنابراین ادامز در نظریه خود چگونگی کسب توانایی برای انجام این مهارت ها را مورد برسی قرار داد.او معتقد وقتی مایک مهارت را یاد می گیریم،یک رد ادراکی را ایجاد می کنیم.</a:t>
            </a:r>
          </a:p>
          <a:p>
            <a:pPr algn="r" rtl="1"/>
            <a:endParaRPr lang="fa-IR" sz="1800" dirty="0" smtClean="0">
              <a:cs typeface="B Yekan" panose="00000400000000000000" pitchFamily="2" charset="-78"/>
            </a:endParaRPr>
          </a:p>
          <a:p>
            <a:pPr algn="r" rtl="1"/>
            <a:endParaRPr lang="fa-IR" sz="1800" dirty="0" smtClean="0">
              <a:cs typeface="B Yekan" panose="00000400000000000000" pitchFamily="2" charset="-78"/>
            </a:endParaRPr>
          </a:p>
          <a:p>
            <a:pPr algn="r" rtl="1"/>
            <a:r>
              <a:rPr lang="fa-IR" sz="1800" dirty="0" smtClean="0">
                <a:cs typeface="B Yekan" panose="00000400000000000000" pitchFamily="2" charset="-78"/>
              </a:rPr>
              <a:t>رد ادراکی،حافظه ایست که در اثر انجام موفقیت امیز حرکات قبلی ایجاد می گردد.هنگامیکه ما رد ادراکی را ایجاد می کنیم،می توانیم ان را با رد ایجاد شده از حرکات انجام شده بعدی خود مقایسه نمائیم.این کار به مااجازه می دهدتا حرکات نامناسب را اصلاح نمائیم.</a:t>
            </a:r>
          </a:p>
          <a:p>
            <a:pPr algn="r" rtl="1"/>
            <a:r>
              <a:rPr lang="fa-IR" sz="1800" dirty="0" smtClean="0">
                <a:cs typeface="B Yekan" panose="00000400000000000000" pitchFamily="2" charset="-78"/>
              </a:rPr>
              <a:t>ادامز معتقد به که ایجاد رد ادراکی و رد حافظه ای در دو مرحله رخ می دهد:</a:t>
            </a:r>
          </a:p>
          <a:p>
            <a:pPr algn="r" rtl="1"/>
            <a:r>
              <a:rPr lang="fa-IR" sz="1800" dirty="0" smtClean="0">
                <a:cs typeface="B Yekan" panose="00000400000000000000" pitchFamily="2" charset="-78"/>
              </a:rPr>
              <a:t>مرحله کلامی حرکتی:ترکیبی از مراحل شناختی وتداعی مدل فیتز وپوزنراست.</a:t>
            </a:r>
          </a:p>
          <a:p>
            <a:pPr algn="r" rtl="1"/>
            <a:r>
              <a:rPr lang="fa-IR" sz="1800" dirty="0" smtClean="0">
                <a:cs typeface="B Yekan" panose="00000400000000000000" pitchFamily="2" charset="-78"/>
              </a:rPr>
              <a:t>مرحله حرکتی: در این مرحله فرد رد ادراکی و حافظه ای خود را تقویت می کند</a:t>
            </a:r>
          </a:p>
          <a:p>
            <a:pPr algn="r" rtl="1"/>
            <a:r>
              <a:rPr lang="fa-IR" sz="1800" dirty="0" smtClean="0">
                <a:cs typeface="B Yekan" panose="00000400000000000000" pitchFamily="2" charset="-78"/>
              </a:rPr>
              <a:t> تا به خودکاری در مهارت رسیده ونقش</a:t>
            </a:r>
            <a:r>
              <a:rPr lang="en-US" sz="1800" dirty="0" smtClean="0">
                <a:cs typeface="B Yekan" panose="00000400000000000000" pitchFamily="2" charset="-78"/>
              </a:rPr>
              <a:t>CNS</a:t>
            </a:r>
            <a:r>
              <a:rPr lang="fa-IR" sz="1800" dirty="0">
                <a:cs typeface="B Yekan" panose="00000400000000000000" pitchFamily="2" charset="-78"/>
              </a:rPr>
              <a:t> </a:t>
            </a:r>
            <a:r>
              <a:rPr lang="fa-IR" sz="1800" dirty="0" smtClean="0">
                <a:cs typeface="B Yekan" panose="00000400000000000000" pitchFamily="2" charset="-78"/>
              </a:rPr>
              <a:t>را در کنترل حرکت به حداقل برساند.</a:t>
            </a:r>
          </a:p>
          <a:p>
            <a:pPr algn="r" rtl="1"/>
            <a:endParaRPr lang="fa-IR" sz="1800" dirty="0">
              <a:cs typeface="B Yekan" panose="00000400000000000000" pitchFamily="2" charset="-78"/>
            </a:endParaRPr>
          </a:p>
        </p:txBody>
      </p:sp>
      <p:sp>
        <p:nvSpPr>
          <p:cNvPr id="4" name="Cloud 3"/>
          <p:cNvSpPr/>
          <p:nvPr/>
        </p:nvSpPr>
        <p:spPr>
          <a:xfrm>
            <a:off x="7469746" y="90152"/>
            <a:ext cx="4327302" cy="811369"/>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dirty="0" smtClean="0">
                <a:cs typeface="B Yekan" panose="00000400000000000000" pitchFamily="2" charset="-78"/>
              </a:rPr>
              <a:t>نظریه حلقه بسته ادامز</a:t>
            </a:r>
            <a:endParaRPr lang="en-US" sz="2400" dirty="0">
              <a:cs typeface="B Yekan" panose="00000400000000000000" pitchFamily="2" charset="-78"/>
            </a:endParaRPr>
          </a:p>
        </p:txBody>
      </p:sp>
      <p:sp>
        <p:nvSpPr>
          <p:cNvPr id="6" name="Cloud 5"/>
          <p:cNvSpPr/>
          <p:nvPr/>
        </p:nvSpPr>
        <p:spPr>
          <a:xfrm>
            <a:off x="7740203" y="2047741"/>
            <a:ext cx="3876541" cy="695459"/>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cs typeface="B Yekan" panose="00000400000000000000" pitchFamily="2" charset="-78"/>
              </a:rPr>
              <a:t>           </a:t>
            </a:r>
            <a:r>
              <a:rPr lang="fa-IR" sz="2400" dirty="0" smtClean="0">
                <a:cs typeface="B Yekan" panose="00000400000000000000" pitchFamily="2" charset="-78"/>
              </a:rPr>
              <a:t>رد ادراکی</a:t>
            </a:r>
            <a:endParaRPr lang="en-US" sz="2400" dirty="0">
              <a:cs typeface="B Yekan" panose="00000400000000000000" pitchFamily="2" charset="-78"/>
            </a:endParaRPr>
          </a:p>
        </p:txBody>
      </p:sp>
      <p:graphicFrame>
        <p:nvGraphicFramePr>
          <p:cNvPr id="8" name="Diagram 7"/>
          <p:cNvGraphicFramePr/>
          <p:nvPr>
            <p:extLst>
              <p:ext uri="{D42A27DB-BD31-4B8C-83A1-F6EECF244321}">
                <p14:modId xmlns:p14="http://schemas.microsoft.com/office/powerpoint/2010/main" val="4180545164"/>
              </p:ext>
            </p:extLst>
          </p:nvPr>
        </p:nvGraphicFramePr>
        <p:xfrm>
          <a:off x="914401" y="3618963"/>
          <a:ext cx="4649272" cy="26739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733853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476519" y="2382592"/>
            <a:ext cx="10473661" cy="1275008"/>
          </a:xfrm>
        </p:spPr>
        <p:txBody>
          <a:bodyPr>
            <a:normAutofit/>
          </a:bodyPr>
          <a:lstStyle/>
          <a:p>
            <a:pPr algn="ctr" rtl="1"/>
            <a:r>
              <a:rPr lang="fa-IR" sz="8000" dirty="0" smtClean="0">
                <a:cs typeface="_MRT_Khodkar" panose="00000700000000000000" pitchFamily="2" charset="-78"/>
              </a:rPr>
              <a:t>شاد وتندرست باشید</a:t>
            </a:r>
            <a:endParaRPr lang="en-US" sz="8000" dirty="0">
              <a:cs typeface="_MRT_Khodkar" panose="00000700000000000000" pitchFamily="2" charset="-78"/>
            </a:endParaRPr>
          </a:p>
        </p:txBody>
      </p:sp>
    </p:spTree>
    <p:extLst>
      <p:ext uri="{BB962C8B-B14F-4D97-AF65-F5344CB8AC3E}">
        <p14:creationId xmlns:p14="http://schemas.microsoft.com/office/powerpoint/2010/main" val="3079266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1024467" y="888642"/>
            <a:ext cx="10144654" cy="3747751"/>
          </a:xfrm>
        </p:spPr>
        <p:txBody>
          <a:bodyPr>
            <a:normAutofit fontScale="62500" lnSpcReduction="20000"/>
          </a:bodyPr>
          <a:lstStyle/>
          <a:p>
            <a:pPr algn="ctr" rtl="1"/>
            <a:r>
              <a:rPr lang="fa-IR" sz="6000" dirty="0" smtClean="0"/>
              <a:t>درس اکتساب واجرای مهارتهای ورزشی </a:t>
            </a:r>
          </a:p>
          <a:p>
            <a:pPr algn="ctr" rtl="1"/>
            <a:endParaRPr lang="fa-IR" sz="6000" dirty="0" smtClean="0"/>
          </a:p>
          <a:p>
            <a:pPr algn="ctr" rtl="1"/>
            <a:r>
              <a:rPr lang="fa-IR" sz="6000" dirty="0" smtClean="0"/>
              <a:t>فصل:یادگیری </a:t>
            </a:r>
          </a:p>
          <a:p>
            <a:pPr algn="ctr" rtl="1"/>
            <a:endParaRPr lang="fa-IR" sz="6000" dirty="0" smtClean="0"/>
          </a:p>
          <a:p>
            <a:pPr algn="ctr" rtl="1"/>
            <a:r>
              <a:rPr lang="fa-IR" sz="6000" dirty="0" smtClean="0"/>
              <a:t>تهیه کننده:مریم مومنی</a:t>
            </a:r>
          </a:p>
          <a:p>
            <a:pPr algn="ctr" rtl="1"/>
            <a:endParaRPr lang="fa-IR" sz="6000" dirty="0" smtClean="0"/>
          </a:p>
          <a:p>
            <a:pPr algn="ctr" rtl="1"/>
            <a:r>
              <a:rPr lang="fa-IR" sz="6000" dirty="0" smtClean="0"/>
              <a:t>استاد مربوطه:دکتر عابدان زاده</a:t>
            </a:r>
          </a:p>
        </p:txBody>
      </p:sp>
    </p:spTree>
    <p:extLst>
      <p:ext uri="{BB962C8B-B14F-4D97-AF65-F5344CB8AC3E}">
        <p14:creationId xmlns:p14="http://schemas.microsoft.com/office/powerpoint/2010/main" val="4140608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270455" y="193183"/>
            <a:ext cx="11655382" cy="5215943"/>
          </a:xfrm>
        </p:spPr>
        <p:txBody>
          <a:bodyPr>
            <a:normAutofit/>
          </a:bodyPr>
          <a:lstStyle/>
          <a:p>
            <a:pPr algn="r" rtl="1"/>
            <a:endParaRPr lang="fa-IR" sz="3600" dirty="0" smtClean="0"/>
          </a:p>
          <a:p>
            <a:pPr algn="r" rtl="1"/>
            <a:r>
              <a:rPr lang="fa-IR" sz="1800" dirty="0" smtClean="0">
                <a:cs typeface="2  Yekan" panose="00000400000000000000" pitchFamily="2" charset="-78"/>
              </a:rPr>
              <a:t>ما اغلب این جمله مربی که می گوید</a:t>
            </a:r>
            <a:r>
              <a:rPr lang="fa-IR" sz="1800" dirty="0" smtClean="0">
                <a:cs typeface="2  Yekan" panose="00000400000000000000" pitchFamily="2" charset="-78"/>
                <a:sym typeface="Wingdings" panose="05000000000000000000" pitchFamily="2" charset="2"/>
              </a:rPr>
              <a:t>:((در حال یاد گرفتن است))را می شنویم.مربیان معمولا این جمله را پس از یک اجرای خوب که متعاقب چند اجرای ضعیف انجام می شود،می گویند.همه می دانند که منظور مربی این است که اگر چه بازیکن امروز حرکت را خوب انجام داد،اما او هنوز به طور کامل حرکت را یاد نگرفته است. در واقع مربی  در مورد تفاوت  بین اجرا و یادگیری صحبت می کند.</a:t>
            </a:r>
          </a:p>
          <a:p>
            <a:pPr algn="r" rtl="1"/>
            <a:r>
              <a:rPr lang="fa-IR" sz="1800" dirty="0" smtClean="0">
                <a:cs typeface="2  Yekan" panose="00000400000000000000" pitchFamily="2" charset="-78"/>
                <a:sym typeface="Wingdings" panose="05000000000000000000" pitchFamily="2" charset="2"/>
              </a:rPr>
              <a:t>کر، اجرا را اینگونه تعریف می کند:«اتفاق زود گذر که لحظه به لحظه دچار نوسان می گردد و موقتی است».تا زمانی که ما حرکتی را با همسانی انجام ندهیم،نمی توانیم بگوییم که ان را یاد گرفته ایم.</a:t>
            </a:r>
            <a:endParaRPr lang="fa-IR" sz="1800" dirty="0" smtClean="0">
              <a:cs typeface="2  Yekan" panose="00000400000000000000" pitchFamily="2" charset="-78"/>
            </a:endParaRPr>
          </a:p>
        </p:txBody>
      </p:sp>
      <p:sp>
        <p:nvSpPr>
          <p:cNvPr id="2" name="Cloud 1"/>
          <p:cNvSpPr/>
          <p:nvPr/>
        </p:nvSpPr>
        <p:spPr>
          <a:xfrm>
            <a:off x="9710670" y="193183"/>
            <a:ext cx="2099256" cy="61818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dirty="0" smtClean="0">
                <a:cs typeface="B Yekan" panose="00000400000000000000" pitchFamily="2" charset="-78"/>
              </a:rPr>
              <a:t>مقدمه</a:t>
            </a:r>
            <a:endParaRPr lang="en-US" sz="2400" dirty="0">
              <a:cs typeface="B Yekan"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05319"/>
            <a:ext cx="12192000" cy="4552682"/>
          </a:xfrm>
          <a:prstGeom prst="rect">
            <a:avLst/>
          </a:prstGeom>
        </p:spPr>
      </p:pic>
    </p:spTree>
    <p:extLst>
      <p:ext uri="{BB962C8B-B14F-4D97-AF65-F5344CB8AC3E}">
        <p14:creationId xmlns:p14="http://schemas.microsoft.com/office/powerpoint/2010/main" val="2494573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257576" y="141669"/>
            <a:ext cx="11745533" cy="5679582"/>
          </a:xfrm>
        </p:spPr>
        <p:txBody>
          <a:bodyPr>
            <a:normAutofit/>
          </a:bodyPr>
          <a:lstStyle/>
          <a:p>
            <a:pPr algn="r" rtl="1"/>
            <a:endParaRPr lang="fa-IR" sz="2800" dirty="0" smtClean="0"/>
          </a:p>
          <a:p>
            <a:pPr algn="r" rtl="1"/>
            <a:endParaRPr lang="fa-IR" sz="1800" dirty="0" smtClean="0">
              <a:cs typeface="2  Yekan" panose="00000400000000000000" pitchFamily="2" charset="-78"/>
            </a:endParaRPr>
          </a:p>
          <a:p>
            <a:pPr algn="r" rtl="1"/>
            <a:r>
              <a:rPr lang="fa-IR" sz="1800" dirty="0" smtClean="0">
                <a:cs typeface="2  Yekan" panose="00000400000000000000" pitchFamily="2" charset="-78"/>
              </a:rPr>
              <a:t>این حقیقت که اجرای فرد حتی  در عملکرد های ماهرانه اش نیز دچار نوسان می گردد،این مسله را ذهن تداعی می کندکه  چگونه یادگیری را بسنجیم.در این لحظه از زمان،ما تنها می توانیم یادگیری را از طریق مشاهده اجرا اندازه گیری کنیم.شکل زیر نمودار اجرای پرتاب 10عدد دارت با دست غیر برتر نشان می دهد.میانگین اجرا به ترتیب بعد از60،50،40،30،20،10کوشش تمرینی نشان می دهد.میانگین اجرا او در ده کوشش اول پیشرفت را در اثر تمرینی نشان می دهد.در کوشش شماره40 خیلی ضعیف تر از کوشش 30 پرتاب کرده است.بعد از60کوشش  او به طور میانگین نمره و همسانی بالاتری را کسب کرده است.اما نمره های او نمی تواند به ما بگوید که اگر باز هم تمرین را ادامه دهد چه اتفاقی می افتد و همچنین همسانی را نیز پیش بینی نمی کند.در واقع ما نمی توانیم به طور واقعی یادگیر را بسنجیم.</a:t>
            </a:r>
          </a:p>
          <a:p>
            <a:pPr algn="r" rtl="1"/>
            <a:endParaRPr lang="en-US" sz="1800" dirty="0">
              <a:cs typeface="B Nazanin" panose="00000400000000000000" pitchFamily="2" charset="-78"/>
            </a:endParaRPr>
          </a:p>
        </p:txBody>
      </p:sp>
      <p:sp>
        <p:nvSpPr>
          <p:cNvPr id="2" name="Cloud 1"/>
          <p:cNvSpPr/>
          <p:nvPr/>
        </p:nvSpPr>
        <p:spPr>
          <a:xfrm>
            <a:off x="7984902" y="141669"/>
            <a:ext cx="4018208" cy="862883"/>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dirty="0" smtClean="0">
                <a:cs typeface="B Yekan" panose="00000400000000000000" pitchFamily="2" charset="-78"/>
              </a:rPr>
              <a:t>اندازه گیری یادگیری</a:t>
            </a:r>
            <a:endParaRPr lang="en-US" sz="2400" dirty="0">
              <a:cs typeface="B Yekan" panose="00000400000000000000" pitchFamily="2"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03808"/>
            <a:ext cx="7070501" cy="3754192"/>
          </a:xfrm>
          <a:prstGeom prst="rect">
            <a:avLst/>
          </a:prstGeom>
        </p:spPr>
      </p:pic>
    </p:spTree>
    <p:extLst>
      <p:ext uri="{BB962C8B-B14F-4D97-AF65-F5344CB8AC3E}">
        <p14:creationId xmlns:p14="http://schemas.microsoft.com/office/powerpoint/2010/main" val="2747709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3577448" y="1262128"/>
            <a:ext cx="4687910" cy="2292439"/>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sz="1900" dirty="0"/>
              <a:t>سه روش رایج برای استنباط </a:t>
            </a:r>
            <a:r>
              <a:rPr lang="fa-IR" sz="1900" dirty="0" smtClean="0"/>
              <a:t>    </a:t>
            </a:r>
          </a:p>
          <a:p>
            <a:pPr algn="r" rtl="1"/>
            <a:r>
              <a:rPr lang="fa-IR" sz="1900" dirty="0" smtClean="0"/>
              <a:t>           یادگیری</a:t>
            </a:r>
            <a:endParaRPr lang="fa-IR" sz="1900" dirty="0"/>
          </a:p>
        </p:txBody>
      </p:sp>
      <p:sp>
        <p:nvSpPr>
          <p:cNvPr id="8" name="Oval 7"/>
          <p:cNvSpPr/>
          <p:nvPr/>
        </p:nvSpPr>
        <p:spPr>
          <a:xfrm>
            <a:off x="141668" y="341290"/>
            <a:ext cx="3657600" cy="16098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sz="2000" dirty="0" smtClean="0"/>
              <a:t>ازمون </a:t>
            </a:r>
            <a:r>
              <a:rPr lang="fa-IR" sz="2000" dirty="0"/>
              <a:t>یاد </a:t>
            </a:r>
            <a:r>
              <a:rPr lang="fa-IR" sz="2000" dirty="0" smtClean="0"/>
              <a:t>داری </a:t>
            </a:r>
            <a:r>
              <a:rPr lang="en-US" sz="2000" dirty="0" smtClean="0"/>
              <a:t>retention test</a:t>
            </a:r>
            <a:r>
              <a:rPr lang="fa-IR" sz="2000" dirty="0" smtClean="0"/>
              <a:t> </a:t>
            </a:r>
            <a:endParaRPr lang="fa-IR" sz="2000" dirty="0"/>
          </a:p>
        </p:txBody>
      </p:sp>
      <p:sp>
        <p:nvSpPr>
          <p:cNvPr id="9" name="Oval 8"/>
          <p:cNvSpPr/>
          <p:nvPr/>
        </p:nvSpPr>
        <p:spPr>
          <a:xfrm>
            <a:off x="3577448" y="4243588"/>
            <a:ext cx="4214611" cy="14939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sz="2000" dirty="0" smtClean="0"/>
              <a:t>           ازمون انتقال </a:t>
            </a:r>
          </a:p>
          <a:p>
            <a:pPr algn="r" rtl="1"/>
            <a:r>
              <a:rPr lang="fa-IR" sz="2000" dirty="0"/>
              <a:t> </a:t>
            </a:r>
            <a:r>
              <a:rPr lang="fa-IR" sz="2000" dirty="0" smtClean="0"/>
              <a:t>        </a:t>
            </a:r>
            <a:r>
              <a:rPr lang="en-US" sz="2000" dirty="0" smtClean="0"/>
              <a:t>transfer test</a:t>
            </a:r>
            <a:r>
              <a:rPr lang="fa-IR" sz="2000" dirty="0" smtClean="0"/>
              <a:t>        </a:t>
            </a:r>
            <a:endParaRPr lang="fa-IR" dirty="0"/>
          </a:p>
        </p:txBody>
      </p:sp>
      <p:sp>
        <p:nvSpPr>
          <p:cNvPr id="10" name="Oval 9"/>
          <p:cNvSpPr/>
          <p:nvPr/>
        </p:nvSpPr>
        <p:spPr>
          <a:xfrm rot="10800000" flipV="1">
            <a:off x="8043537" y="418563"/>
            <a:ext cx="3817905" cy="12106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sz="2000" dirty="0"/>
              <a:t>رسم تمودار </a:t>
            </a:r>
            <a:r>
              <a:rPr lang="fa-IR" sz="2000" dirty="0" smtClean="0"/>
              <a:t>منحنی</a:t>
            </a:r>
          </a:p>
          <a:p>
            <a:pPr algn="r" rtl="1"/>
            <a:r>
              <a:rPr lang="en-US" sz="2000" dirty="0" smtClean="0"/>
              <a:t>Performance curve</a:t>
            </a:r>
            <a:endParaRPr lang="fa-IR" dirty="0"/>
          </a:p>
        </p:txBody>
      </p:sp>
      <p:cxnSp>
        <p:nvCxnSpPr>
          <p:cNvPr id="13" name="Elbow Connector 12"/>
          <p:cNvCxnSpPr/>
          <p:nvPr/>
        </p:nvCxnSpPr>
        <p:spPr>
          <a:xfrm flipV="1">
            <a:off x="8265358" y="1629177"/>
            <a:ext cx="1191295" cy="978794"/>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p:cNvCxnSpPr/>
          <p:nvPr/>
        </p:nvCxnSpPr>
        <p:spPr>
          <a:xfrm rot="10800000">
            <a:off x="1970468" y="1951150"/>
            <a:ext cx="1606982" cy="804977"/>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Elbow Connector 25"/>
          <p:cNvCxnSpPr/>
          <p:nvPr/>
        </p:nvCxnSpPr>
        <p:spPr>
          <a:xfrm>
            <a:off x="5280339" y="3416120"/>
            <a:ext cx="1094704" cy="80492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38971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502276" y="283335"/>
            <a:ext cx="11384924" cy="5125791"/>
          </a:xfrm>
        </p:spPr>
        <p:txBody>
          <a:bodyPr>
            <a:normAutofit/>
          </a:bodyPr>
          <a:lstStyle/>
          <a:p>
            <a:pPr algn="r" rtl="1"/>
            <a:endParaRPr lang="fa-IR" sz="2400" dirty="0" smtClean="0"/>
          </a:p>
          <a:p>
            <a:pPr algn="r" rtl="1"/>
            <a:r>
              <a:rPr lang="fa-IR" sz="1800" dirty="0" smtClean="0">
                <a:cs typeface="2  Yekan" panose="00000400000000000000" pitchFamily="2" charset="-78"/>
              </a:rPr>
              <a:t>باقی ماندن عملکرد فرد در یک دوره زمانی بی تمرینی می باشد.بنابراین همسانی و توانایی فرد را می سنجد.برای سنجش یاد داری،باید پس از یک دوره زمانی بی تمرینی دوباره اجرا را بسنجیم.در اینجاست که ما می توانیم تصمیم بگیریم که چه میزان از مهارت را حفظ کرده و بنابراین چه میزان یاد گرفته است.مشکل اصلی این ازمون این است که زمان لازم برای بی تمرینی چقدر باشد.اگر زمان را خیلی کوتاه کنیم،ممکن است به جای یاد داری،دوباره اجرا را بسنجیم.</a:t>
            </a:r>
          </a:p>
          <a:p>
            <a:pPr algn="r" rtl="1"/>
            <a:endParaRPr lang="fa-IR" sz="1800" dirty="0" smtClean="0">
              <a:cs typeface="2  Yekan" panose="00000400000000000000" pitchFamily="2" charset="-78"/>
            </a:endParaRPr>
          </a:p>
          <a:p>
            <a:pPr algn="r" rtl="1"/>
            <a:endParaRPr lang="fa-IR" sz="1800" dirty="0" smtClean="0">
              <a:cs typeface="2  Yekan" panose="00000400000000000000" pitchFamily="2" charset="-78"/>
            </a:endParaRPr>
          </a:p>
          <a:p>
            <a:pPr algn="r" rtl="1"/>
            <a:r>
              <a:rPr lang="fa-IR" sz="1800" dirty="0" smtClean="0">
                <a:cs typeface="2  Yekan" panose="00000400000000000000" pitchFamily="2" charset="-78"/>
              </a:rPr>
              <a:t>«اگر مهارت به خوبی یاد گرفته شده باشد،پس می توان ان را در محیط ها وموقعیت های متفاوت دیگری نیز به کار برد».روش انجام ازمون انتقال،بستگی به نیازهای تکلیف دارد.مثلا،اموزش بازی در زمین کوچک تنیس وانتقال ان به زمین قانونی.</a:t>
            </a:r>
            <a:endParaRPr lang="en-US" sz="1800" dirty="0">
              <a:cs typeface="2  Yekan" panose="00000400000000000000" pitchFamily="2" charset="-78"/>
            </a:endParaRPr>
          </a:p>
        </p:txBody>
      </p:sp>
      <p:sp>
        <p:nvSpPr>
          <p:cNvPr id="2" name="Cloud 1"/>
          <p:cNvSpPr/>
          <p:nvPr/>
        </p:nvSpPr>
        <p:spPr>
          <a:xfrm>
            <a:off x="8873544" y="115910"/>
            <a:ext cx="2923504" cy="669701"/>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smtClean="0">
                <a:cs typeface="B Yekan" panose="00000400000000000000" pitchFamily="2" charset="-78"/>
              </a:rPr>
              <a:t>ازمون یاد داری</a:t>
            </a:r>
            <a:endParaRPr lang="en-US" sz="2000" dirty="0">
              <a:cs typeface="B Yekan" panose="00000400000000000000" pitchFamily="2" charset="-78"/>
            </a:endParaRPr>
          </a:p>
        </p:txBody>
      </p:sp>
      <p:sp>
        <p:nvSpPr>
          <p:cNvPr id="4" name="Cloud 3"/>
          <p:cNvSpPr/>
          <p:nvPr/>
        </p:nvSpPr>
        <p:spPr>
          <a:xfrm>
            <a:off x="9002332" y="1764407"/>
            <a:ext cx="2794716" cy="79849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cs typeface="B Yekan" panose="00000400000000000000" pitchFamily="2" charset="-78"/>
              </a:rPr>
              <a:t>ازمون انتقال</a:t>
            </a:r>
            <a:endParaRPr lang="en-US" dirty="0">
              <a:cs typeface="B Yekan" panose="00000400000000000000" pitchFamily="2"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593206"/>
            <a:ext cx="6413679" cy="3264794"/>
          </a:xfrm>
          <a:prstGeom prst="rect">
            <a:avLst/>
          </a:prstGeom>
        </p:spPr>
      </p:pic>
    </p:spTree>
    <p:extLst>
      <p:ext uri="{BB962C8B-B14F-4D97-AF65-F5344CB8AC3E}">
        <p14:creationId xmlns:p14="http://schemas.microsoft.com/office/powerpoint/2010/main" val="2106265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206062" y="158141"/>
            <a:ext cx="11603865" cy="4774468"/>
          </a:xfrm>
        </p:spPr>
        <p:txBody>
          <a:bodyPr>
            <a:normAutofit/>
          </a:bodyPr>
          <a:lstStyle/>
          <a:p>
            <a:pPr algn="r" rtl="1"/>
            <a:endParaRPr lang="fa-IR" sz="2400" dirty="0" smtClean="0">
              <a:cs typeface="B Yekan" panose="00000400000000000000" pitchFamily="2" charset="-78"/>
            </a:endParaRPr>
          </a:p>
          <a:p>
            <a:pPr algn="r" rtl="1"/>
            <a:endParaRPr lang="fa-IR" sz="1800" dirty="0" smtClean="0">
              <a:cs typeface="B Yekan" panose="00000400000000000000" pitchFamily="2" charset="-78"/>
            </a:endParaRPr>
          </a:p>
          <a:p>
            <a:pPr algn="r" rtl="1"/>
            <a:r>
              <a:rPr lang="fa-IR" sz="1800" dirty="0" smtClean="0">
                <a:cs typeface="B Yekan" panose="00000400000000000000" pitchFamily="2" charset="-78"/>
              </a:rPr>
              <a:t>الف)منحنی شتاب مثبت را نشان می دهد.دراین منحنی پیشرفت کم است ولی به مرور پیشرفت زیاد می شود.</a:t>
            </a:r>
          </a:p>
          <a:p>
            <a:pPr algn="r" rtl="1"/>
            <a:r>
              <a:rPr lang="fa-IR" sz="1800" dirty="0" smtClean="0">
                <a:cs typeface="B Yekan" panose="00000400000000000000" pitchFamily="2" charset="-78"/>
              </a:rPr>
              <a:t>ب)منحنی شتاب منفی را نشان می دهد که در ابتدا پیشرفت زیاد است ولی در ادامه به مرور کم می شود.</a:t>
            </a:r>
          </a:p>
          <a:p>
            <a:pPr algn="r" rtl="1"/>
            <a:r>
              <a:rPr lang="fa-IR" sz="1800" dirty="0" smtClean="0">
                <a:cs typeface="B Yekan" panose="00000400000000000000" pitchFamily="2" charset="-78"/>
              </a:rPr>
              <a:t>ج)منحنی خطی را نشان می دهد که نشان می دهد که رابطه بین زمان واجرا یک رابطه خطی است.</a:t>
            </a:r>
          </a:p>
          <a:p>
            <a:pPr algn="r" rtl="1"/>
            <a:r>
              <a:rPr lang="fa-IR" sz="1800" dirty="0" smtClean="0">
                <a:cs typeface="B Yekan" panose="00000400000000000000" pitchFamily="2" charset="-78"/>
              </a:rPr>
              <a:t>د)منحنی</a:t>
            </a:r>
            <a:r>
              <a:rPr lang="en-US" sz="1800" dirty="0" smtClean="0">
                <a:cs typeface="B Yekan" panose="00000400000000000000" pitchFamily="2" charset="-78"/>
              </a:rPr>
              <a:t>s</a:t>
            </a:r>
            <a:r>
              <a:rPr lang="fa-IR" sz="1800" dirty="0" smtClean="0">
                <a:cs typeface="B Yekan" panose="00000400000000000000" pitchFamily="2" charset="-78"/>
              </a:rPr>
              <a:t>شکل یا اجایو را نشان می دهد.</a:t>
            </a:r>
          </a:p>
        </p:txBody>
      </p:sp>
      <p:sp>
        <p:nvSpPr>
          <p:cNvPr id="2" name="Cloud 1"/>
          <p:cNvSpPr/>
          <p:nvPr/>
        </p:nvSpPr>
        <p:spPr>
          <a:xfrm>
            <a:off x="6336406" y="103031"/>
            <a:ext cx="5640946" cy="901521"/>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smtClean="0">
                <a:cs typeface="B Yekan" panose="00000400000000000000" pitchFamily="2" charset="-78"/>
              </a:rPr>
              <a:t>چهار نوع رایج منحنی اجرا وجود دارد</a:t>
            </a:r>
            <a:endParaRPr lang="en-US" sz="2000" dirty="0">
              <a:cs typeface="B Yekan"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730320"/>
            <a:ext cx="12192000" cy="4127680"/>
          </a:xfrm>
          <a:prstGeom prst="rect">
            <a:avLst/>
          </a:prstGeom>
        </p:spPr>
      </p:pic>
    </p:spTree>
    <p:extLst>
      <p:ext uri="{BB962C8B-B14F-4D97-AF65-F5344CB8AC3E}">
        <p14:creationId xmlns:p14="http://schemas.microsoft.com/office/powerpoint/2010/main" val="2882472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206062" y="167425"/>
            <a:ext cx="11758411" cy="4662152"/>
          </a:xfrm>
        </p:spPr>
        <p:txBody>
          <a:bodyPr>
            <a:normAutofit/>
          </a:bodyPr>
          <a:lstStyle/>
          <a:p>
            <a:pPr algn="r" rtl="1"/>
            <a:endParaRPr lang="fa-IR" sz="1800" dirty="0" smtClean="0">
              <a:cs typeface="B Yekan" panose="00000400000000000000" pitchFamily="2" charset="-78"/>
            </a:endParaRPr>
          </a:p>
          <a:p>
            <a:pPr algn="r" rtl="1"/>
            <a:endParaRPr lang="fa-IR" sz="1800" dirty="0" smtClean="0">
              <a:cs typeface="B Yekan" panose="00000400000000000000" pitchFamily="2" charset="-78"/>
            </a:endParaRPr>
          </a:p>
          <a:p>
            <a:pPr algn="r" rtl="1"/>
            <a:r>
              <a:rPr lang="fa-IR" sz="1800" dirty="0" smtClean="0">
                <a:cs typeface="B Yekan" panose="00000400000000000000" pitchFamily="2" charset="-78"/>
              </a:rPr>
              <a:t>این اثر کاملا در یادگیری رایج بوده است.این حالت وقتی پیش می اید که شما تمرین می کنید ولی پیشرفتی در منحنی دیده نمی شود.اگر ما تمرین را ادامه دهیم،این حالت ازبین می رود و دوباره منحنی پیشرفت می کند.البته بعضی وقت ها این فلات در اثر عدم توانایی ما در پیشرفت  می باشد و هر چقدر هم که تمرین کنیم دیگر پیشرفتی نمی بینیم.</a:t>
            </a:r>
          </a:p>
          <a:p>
            <a:pPr algn="r" rtl="1"/>
            <a:r>
              <a:rPr lang="fa-IR" sz="1800" dirty="0" smtClean="0">
                <a:cs typeface="B Yekan" panose="00000400000000000000" pitchFamily="2" charset="-78"/>
              </a:rPr>
              <a:t>وقوع فلات دلایل زیادی زیادی دارد:خستگی یا بازداری واکنش گر علت عدم پیشرفت موقتی در اجرا گردد.اثر گذاری رد بر روی حافظه به زمان نیاز دارد واین امر دلیل وجود فلات می باشد.</a:t>
            </a:r>
            <a:endParaRPr lang="en-US" sz="1800" dirty="0">
              <a:cs typeface="B Yekan" panose="00000400000000000000" pitchFamily="2" charset="-78"/>
            </a:endParaRPr>
          </a:p>
        </p:txBody>
      </p:sp>
      <p:sp>
        <p:nvSpPr>
          <p:cNvPr id="2" name="Cloud 1"/>
          <p:cNvSpPr/>
          <p:nvPr/>
        </p:nvSpPr>
        <p:spPr>
          <a:xfrm>
            <a:off x="7495504" y="167425"/>
            <a:ext cx="4468969" cy="73409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smtClean="0">
                <a:cs typeface="B Yekan" panose="00000400000000000000" pitchFamily="2" charset="-78"/>
              </a:rPr>
              <a:t>منحنی اثرات فلات یادگیری</a:t>
            </a:r>
            <a:endParaRPr lang="en-US" sz="2200" dirty="0">
              <a:cs typeface="B Yekan"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98501"/>
            <a:ext cx="6349285" cy="4359499"/>
          </a:xfrm>
          <a:prstGeom prst="rect">
            <a:avLst/>
          </a:prstGeom>
        </p:spPr>
      </p:pic>
    </p:spTree>
    <p:extLst>
      <p:ext uri="{BB962C8B-B14F-4D97-AF65-F5344CB8AC3E}">
        <p14:creationId xmlns:p14="http://schemas.microsoft.com/office/powerpoint/2010/main" val="2189542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321972" y="180304"/>
            <a:ext cx="11578107" cy="5009881"/>
          </a:xfrm>
        </p:spPr>
        <p:txBody>
          <a:bodyPr>
            <a:normAutofit/>
          </a:bodyPr>
          <a:lstStyle/>
          <a:p>
            <a:pPr algn="r" rtl="1"/>
            <a:endParaRPr lang="fa-IR" sz="2400" dirty="0" smtClean="0">
              <a:cs typeface="B Yekan" panose="00000400000000000000" pitchFamily="2" charset="-78"/>
            </a:endParaRPr>
          </a:p>
          <a:p>
            <a:pPr algn="r" rtl="1"/>
            <a:endParaRPr lang="fa-IR" sz="1800" dirty="0" smtClean="0">
              <a:cs typeface="B Yekan" panose="00000400000000000000" pitchFamily="2" charset="-78"/>
            </a:endParaRPr>
          </a:p>
          <a:p>
            <a:pPr algn="r" rtl="1"/>
            <a:r>
              <a:rPr lang="fa-IR" sz="1800" dirty="0" smtClean="0">
                <a:cs typeface="B Yekan" panose="00000400000000000000" pitchFamily="2" charset="-78"/>
              </a:rPr>
              <a:t>طبق این نظریه پردازش اطلا عات،یادگیری حرکتی یعنی افزایش ظرفیت</a:t>
            </a:r>
            <a:r>
              <a:rPr lang="en-US" sz="1800" dirty="0" smtClean="0">
                <a:cs typeface="B Yekan" panose="00000400000000000000" pitchFamily="2" charset="-78"/>
              </a:rPr>
              <a:t>LTMN</a:t>
            </a:r>
            <a:r>
              <a:rPr lang="fa-IR" sz="1800" dirty="0" smtClean="0">
                <a:cs typeface="B Yekan" panose="00000400000000000000" pitchFamily="2" charset="-78"/>
              </a:rPr>
              <a:t>وبه طور خاص،توسعه برنامه حرکتی.یادگیری وظیفه اصلی</a:t>
            </a:r>
            <a:r>
              <a:rPr lang="en-US" sz="1800" dirty="0" smtClean="0">
                <a:cs typeface="B Yekan" panose="00000400000000000000" pitchFamily="2" charset="-78"/>
              </a:rPr>
              <a:t>CNS</a:t>
            </a:r>
            <a:r>
              <a:rPr lang="fa-IR" sz="1800" dirty="0" smtClean="0">
                <a:cs typeface="B Yekan" panose="00000400000000000000" pitchFamily="2" charset="-78"/>
              </a:rPr>
              <a:t>است.اما این بدین معنانیست که</a:t>
            </a:r>
            <a:r>
              <a:rPr lang="en-US" sz="1800" dirty="0" smtClean="0">
                <a:cs typeface="B Yekan" panose="00000400000000000000" pitchFamily="2" charset="-78"/>
              </a:rPr>
              <a:t>PNS</a:t>
            </a:r>
            <a:r>
              <a:rPr lang="fa-IR" sz="1800" dirty="0" smtClean="0">
                <a:cs typeface="B Yekan" panose="00000400000000000000" pitchFamily="2" charset="-78"/>
              </a:rPr>
              <a:t>تحت تاثیر یادگیری قرارنمی گیرد.یادگیری از طریق توسعه اتصالات درونی عصبی،تاثیر خود را بر</a:t>
            </a:r>
            <a:r>
              <a:rPr lang="en-US" sz="1800" dirty="0" smtClean="0">
                <a:cs typeface="B Yekan" panose="00000400000000000000" pitchFamily="2" charset="-78"/>
              </a:rPr>
              <a:t>CNS</a:t>
            </a:r>
            <a:r>
              <a:rPr lang="fa-IR" sz="1800" dirty="0" smtClean="0">
                <a:cs typeface="B Yekan" panose="00000400000000000000" pitchFamily="2" charset="-78"/>
              </a:rPr>
              <a:t>می گذارد.به همین نحو به نظر می رسد که در اثر یادگیری،مسیرهای عصبی از</a:t>
            </a:r>
            <a:r>
              <a:rPr lang="en-US" sz="1800" dirty="0" smtClean="0">
                <a:cs typeface="B Yekan" panose="00000400000000000000" pitchFamily="2" charset="-78"/>
              </a:rPr>
              <a:t>CNS</a:t>
            </a:r>
            <a:r>
              <a:rPr lang="fa-IR" sz="1800" dirty="0" smtClean="0">
                <a:cs typeface="B Yekan" panose="00000400000000000000" pitchFamily="2" charset="-78"/>
              </a:rPr>
              <a:t>به سمت عضلات،روان تر و قوی ترمی گردند.این مسله به صورت بهبود هماهنگی نمایان می شود و موید این حقیقت است که یادگیرنده بسیار راحت تر و روان تر از قبل حرکت را انجام می دهد.به طور مثال: ما دریک زمین چمن که ارتفاع چمن ان بلند است،راه می رویم.در ابتدا مسیر واضح نیست وشناسایی ان دشوار است.اما بعد از گذشت زمان چمن را در نقطه های خاص کوتاه کرده ومسیر مشخصی را برای رد شدن خود ایجاد می کنیم.</a:t>
            </a:r>
            <a:endParaRPr lang="en-US" sz="1800" dirty="0">
              <a:cs typeface="B Yekan" panose="00000400000000000000" pitchFamily="2" charset="-78"/>
            </a:endParaRPr>
          </a:p>
        </p:txBody>
      </p:sp>
      <p:sp>
        <p:nvSpPr>
          <p:cNvPr id="2" name="Cloud 1"/>
          <p:cNvSpPr/>
          <p:nvPr/>
        </p:nvSpPr>
        <p:spPr>
          <a:xfrm>
            <a:off x="7830355" y="90152"/>
            <a:ext cx="3966693" cy="94015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smtClean="0">
                <a:cs typeface="B Yekan" panose="00000400000000000000" pitchFamily="2" charset="-78"/>
              </a:rPr>
              <a:t>نظریه پردازش اطلا عات</a:t>
            </a:r>
            <a:endParaRPr lang="en-US" sz="2200" dirty="0">
              <a:cs typeface="B Yekan"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33352"/>
            <a:ext cx="12192000" cy="4024648"/>
          </a:xfrm>
          <a:prstGeom prst="rect">
            <a:avLst/>
          </a:prstGeom>
        </p:spPr>
      </p:pic>
    </p:spTree>
    <p:extLst>
      <p:ext uri="{BB962C8B-B14F-4D97-AF65-F5344CB8AC3E}">
        <p14:creationId xmlns:p14="http://schemas.microsoft.com/office/powerpoint/2010/main" val="2352398657"/>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TM04033937[[fn=Vapor Trail]]</Template>
  <TotalTime>474</TotalTime>
  <Words>1712</Words>
  <Application>Microsoft Office PowerPoint</Application>
  <PresentationFormat>Widescreen</PresentationFormat>
  <Paragraphs>141</Paragraphs>
  <Slides>19</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19</vt:i4>
      </vt:variant>
    </vt:vector>
  </HeadingPairs>
  <TitlesOfParts>
    <vt:vector size="30" baseType="lpstr">
      <vt:lpstr>Yu Gothic UI Semilight</vt:lpstr>
      <vt:lpstr>_MRT_Khodkar</vt:lpstr>
      <vt:lpstr>_MRT_Win2Farsi_1</vt:lpstr>
      <vt:lpstr>2  Yekan</vt:lpstr>
      <vt:lpstr>Arial</vt:lpstr>
      <vt:lpstr>B Nazanin</vt:lpstr>
      <vt:lpstr>B Yekan</vt:lpstr>
      <vt:lpstr>Century Gothic</vt:lpstr>
      <vt:lpstr>Wingdings</vt:lpstr>
      <vt:lpstr>حلقهCentury Gothic (Body)</vt:lpstr>
      <vt:lpstr>Vapor Trail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49</cp:revision>
  <dcterms:created xsi:type="dcterms:W3CDTF">2020-03-26T07:38:01Z</dcterms:created>
  <dcterms:modified xsi:type="dcterms:W3CDTF">2020-03-28T14:59:28Z</dcterms:modified>
</cp:coreProperties>
</file>