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9"/>
  </p:notesMasterIdLst>
  <p:sldIdLst>
    <p:sldId id="266" r:id="rId2"/>
    <p:sldId id="257" r:id="rId3"/>
    <p:sldId id="267" r:id="rId4"/>
    <p:sldId id="265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26" autoAdjust="0"/>
  </p:normalViewPr>
  <p:slideViewPr>
    <p:cSldViewPr snapToGrid="0" showGuides="1">
      <p:cViewPr varScale="1">
        <p:scale>
          <a:sx n="67" d="100"/>
          <a:sy n="67" d="100"/>
        </p:scale>
        <p:origin x="2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72972-BA4D-474D-8CD2-98789F310528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D3627-5539-4C1D-BF30-A271B1908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89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10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92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893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338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55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59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30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50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45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15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30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94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56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632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69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3627-5539-4C1D-BF30-A271B190814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8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F7BE7-6234-4160-AEAB-5264461E9DF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6385-C7B0-44C8-AD3F-57D293308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2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F7BE7-6234-4160-AEAB-5264461E9DF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6385-C7B0-44C8-AD3F-57D293308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7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F7BE7-6234-4160-AEAB-5264461E9DF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6385-C7B0-44C8-AD3F-57D293308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F7BE7-6234-4160-AEAB-5264461E9DF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6385-C7B0-44C8-AD3F-57D293308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5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F7BE7-6234-4160-AEAB-5264461E9DF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6385-C7B0-44C8-AD3F-57D293308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8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F7BE7-6234-4160-AEAB-5264461E9DF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6385-C7B0-44C8-AD3F-57D293308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9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F7BE7-6234-4160-AEAB-5264461E9DF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6385-C7B0-44C8-AD3F-57D293308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7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F7BE7-6234-4160-AEAB-5264461E9DF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6385-C7B0-44C8-AD3F-57D293308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3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F7BE7-6234-4160-AEAB-5264461E9DF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6385-C7B0-44C8-AD3F-57D293308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4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F7BE7-6234-4160-AEAB-5264461E9DF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6385-C7B0-44C8-AD3F-57D293308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0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F7BE7-6234-4160-AEAB-5264461E9DF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6385-C7B0-44C8-AD3F-57D293308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3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F7BE7-6234-4160-AEAB-5264461E9DF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56385-C7B0-44C8-AD3F-57D293308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9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145" y="1727353"/>
            <a:ext cx="10695710" cy="3191011"/>
          </a:xfrm>
        </p:spPr>
        <p:txBody>
          <a:bodyPr anchor="t">
            <a:normAutofit/>
          </a:bodyPr>
          <a:lstStyle/>
          <a:p>
            <a:r>
              <a:rPr lang="fa-IR" dirty="0" smtClean="0">
                <a:solidFill>
                  <a:srgbClr val="0070C0"/>
                </a:solidFill>
                <a:cs typeface="B Titr" panose="00000700000000000000" pitchFamily="2" charset="-78"/>
              </a:rPr>
              <a:t>به </a:t>
            </a:r>
            <a:r>
              <a:rPr lang="fa-IR" dirty="0">
                <a:solidFill>
                  <a:srgbClr val="0070C0"/>
                </a:solidFill>
                <a:cs typeface="B Titr" panose="00000700000000000000" pitchFamily="2" charset="-78"/>
              </a:rPr>
              <a:t>نام خداوند جان و </a:t>
            </a:r>
            <a:r>
              <a:rPr lang="fa-IR" dirty="0" smtClean="0">
                <a:solidFill>
                  <a:srgbClr val="0070C0"/>
                </a:solidFill>
                <a:cs typeface="B Titr" panose="00000700000000000000" pitchFamily="2" charset="-78"/>
              </a:rPr>
              <a:t>خرد</a:t>
            </a:r>
            <a:br>
              <a:rPr lang="fa-IR" dirty="0" smtClean="0">
                <a:solidFill>
                  <a:srgbClr val="0070C0"/>
                </a:solidFill>
                <a:cs typeface="B Titr" panose="00000700000000000000" pitchFamily="2" charset="-78"/>
              </a:rPr>
            </a:br>
            <a:r>
              <a:rPr lang="fa-IR" dirty="0">
                <a:solidFill>
                  <a:srgbClr val="0070C0"/>
                </a:solidFill>
                <a:cs typeface="B Titr" panose="00000700000000000000" pitchFamily="2" charset="-78"/>
              </a:rPr>
              <a:t/>
            </a:r>
            <a:br>
              <a:rPr lang="fa-IR" dirty="0">
                <a:solidFill>
                  <a:srgbClr val="0070C0"/>
                </a:solidFill>
                <a:cs typeface="B Titr" panose="00000700000000000000" pitchFamily="2" charset="-78"/>
              </a:rPr>
            </a:br>
            <a:r>
              <a:rPr lang="fa-IR" dirty="0">
                <a:solidFill>
                  <a:srgbClr val="0070C0"/>
                </a:solidFill>
                <a:cs typeface="B Titr" panose="00000700000000000000" pitchFamily="2" charset="-78"/>
              </a:rPr>
              <a:t>کزین برتر اندیشه </a:t>
            </a:r>
            <a:r>
              <a:rPr lang="fa-IR" dirty="0" smtClean="0">
                <a:solidFill>
                  <a:srgbClr val="0070C0"/>
                </a:solidFill>
                <a:cs typeface="B Titr" panose="00000700000000000000" pitchFamily="2" charset="-78"/>
              </a:rPr>
              <a:t>برنگذرد</a:t>
            </a:r>
            <a:endParaRPr lang="en-US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7468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8475" y="2050473"/>
            <a:ext cx="1422688" cy="406977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cs typeface="B Titr" panose="00000700000000000000" pitchFamily="2" charset="-78"/>
              </a:rPr>
              <a:t>رشد شناختی</a:t>
            </a:r>
          </a:p>
          <a:p>
            <a:pPr algn="just" rtl="1"/>
            <a:endParaRPr lang="fa-IR" sz="20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200651" y="1309420"/>
            <a:ext cx="3939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 smtClean="0">
                <a:cs typeface="B Titr" panose="00000700000000000000" pitchFamily="2" charset="-78"/>
              </a:rPr>
              <a:t>عوامل رشدی تاثیر گذار بر یادگیری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2570" y="2513229"/>
            <a:ext cx="117985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عوامل رشد شناختی تاثیر زیادی بر روی یادگیری تصمیم گیری دارند/کودکان در مرحله پیش عملیاتی می توانند در تصمیم گیری به سادگی مهارت پیدا کنند/ مثال: ارسال توپ به فضای خالی حریف در تنیس/ 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در روش خوداستوارسازی پس از اینکه کودک در یک زمینه ماهر شد او را با مشکل تصمیم گیری دیگر مواجه می کنیم/پیچیده کردن تکلیف باعث می شود که کودک به اطلاعات ادراکی بیشتری نیاز پیدا کند/حیطه ادراکی کودک با کمک معلم و یا مربی پیشرفت می کند.</a:t>
            </a:r>
          </a:p>
          <a:p>
            <a:pPr algn="just" rtl="1"/>
            <a:endParaRPr lang="fa-IR" b="1" dirty="0" smtClean="0">
              <a:cs typeface="B Nazanin" panose="00000400000000000000" pitchFamily="2" charset="-78"/>
            </a:endParaRPr>
          </a:p>
          <a:p>
            <a:pPr algn="just" rtl="1"/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315" y="4067081"/>
            <a:ext cx="8601075" cy="25441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7200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8475" y="2050473"/>
            <a:ext cx="1422688" cy="406977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cs typeface="B Titr" panose="00000700000000000000" pitchFamily="2" charset="-78"/>
              </a:rPr>
              <a:t>رشد شناختی</a:t>
            </a:r>
          </a:p>
          <a:p>
            <a:pPr algn="just" rtl="1"/>
            <a:endParaRPr lang="fa-IR" sz="20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200651" y="1309420"/>
            <a:ext cx="3939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 smtClean="0">
                <a:cs typeface="B Titr" panose="00000700000000000000" pitchFamily="2" charset="-78"/>
              </a:rPr>
              <a:t>عوامل رشدی تاثیر گذار بر یادگیری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2570" y="2513229"/>
            <a:ext cx="117985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طرفداران دیدگاه پردازش اطلاعات همانند پیاژه معتقدند که تغییر در ظرفیت پردازش اطلاعات تقریباً با ترتیب سنی یکسانی در کودکان دیده می شود/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تحقیقات انجام گرفته در مورد رشد جنبه های ادراکی نشان داده اند که تیزبینی ایستا و پویا ادراک عمق و ادراک شکل- زمینه(تشخیص یک شی از از محتوای پس زمینه)همگی از ابتدای طفولیت تا سن 12 سالگی رشد می کنند.</a:t>
            </a:r>
          </a:p>
          <a:p>
            <a:pPr algn="just" rtl="1"/>
            <a:endParaRPr lang="fa-IR" b="1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4- عملیات منطق صوری یا رسمی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 11 سال به بالا    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کودک باید با زمینه های محیطی پیچیده تری مواجه گردد و در تصمیم گیری می بایست از ساختار های شناختی پیشرفته تری استفاده نماید/مثال: تکنیک دویدن در فضاهای خالی در ورزش بسکتبال یا راگبی برای ایجاد فضای خالی برای هم تیمی ها      </a:t>
            </a:r>
            <a:endParaRPr lang="fa-IR" b="1" dirty="0">
              <a:cs typeface="B Nazanin" panose="00000400000000000000" pitchFamily="2" charset="-78"/>
            </a:endParaRPr>
          </a:p>
          <a:p>
            <a:pPr algn="just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2570" y="5098552"/>
            <a:ext cx="116600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تحقیقات متعددی کارآیی </a:t>
            </a:r>
            <a:r>
              <a:rPr lang="en-US" b="1" dirty="0" smtClean="0">
                <a:cs typeface="B Nazanin" panose="00000400000000000000" pitchFamily="2" charset="-78"/>
              </a:rPr>
              <a:t>STM</a:t>
            </a:r>
            <a:r>
              <a:rPr lang="fa-IR" b="1" dirty="0" smtClean="0">
                <a:cs typeface="B Nazanin" panose="00000400000000000000" pitchFamily="2" charset="-78"/>
              </a:rPr>
              <a:t> را در کودکان مورد بررسی قرار داده اند/ </a:t>
            </a:r>
            <a:r>
              <a:rPr lang="en-US" b="1" dirty="0" smtClean="0">
                <a:cs typeface="B Nazanin" panose="00000400000000000000" pitchFamily="2" charset="-78"/>
              </a:rPr>
              <a:t>STM</a:t>
            </a:r>
            <a:r>
              <a:rPr lang="fa-IR" b="1" dirty="0" smtClean="0">
                <a:cs typeface="B Nazanin" panose="00000400000000000000" pitchFamily="2" charset="-78"/>
              </a:rPr>
              <a:t> در بزرگسالان هم با کحدودیت مواجه می باشد/ بزرگسالان می توانند 2±7 تکه اطلاعات را مورد پردازش قرار دهند و به </a:t>
            </a:r>
            <a:r>
              <a:rPr lang="en-US" b="1" dirty="0" smtClean="0">
                <a:cs typeface="B Nazanin" panose="00000400000000000000" pitchFamily="2" charset="-78"/>
              </a:rPr>
              <a:t>STM</a:t>
            </a:r>
            <a:r>
              <a:rPr lang="fa-IR" b="1" dirty="0" smtClean="0">
                <a:cs typeface="B Nazanin" panose="00000400000000000000" pitchFamily="2" charset="-78"/>
              </a:rPr>
              <a:t> بسپارند.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محدودیت کودکان بسیار شدید تر می باشد/ </a:t>
            </a:r>
          </a:p>
          <a:p>
            <a:pPr algn="just" rtl="1"/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672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8475" y="2050473"/>
            <a:ext cx="1422688" cy="406977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cs typeface="B Titr" panose="00000700000000000000" pitchFamily="2" charset="-78"/>
              </a:rPr>
              <a:t>رشد شناختی</a:t>
            </a:r>
          </a:p>
          <a:p>
            <a:pPr algn="just" rtl="1"/>
            <a:endParaRPr lang="fa-IR" sz="20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200651" y="1309420"/>
            <a:ext cx="3939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 smtClean="0">
                <a:cs typeface="B Titr" panose="00000700000000000000" pitchFamily="2" charset="-78"/>
              </a:rPr>
              <a:t>عوامل رشدی تاثیر گذار بر یادگیری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2570" y="2513229"/>
            <a:ext cx="1179859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جان پاسکال لئون </a:t>
            </a:r>
            <a:r>
              <a:rPr lang="fa-IR" b="1" dirty="0" smtClean="0">
                <a:cs typeface="B Nazanin" panose="00000400000000000000" pitchFamily="2" charset="-78"/>
              </a:rPr>
              <a:t>(1989) ادعا نمود که کودک در</a:t>
            </a:r>
            <a:r>
              <a:rPr lang="fa-IR" b="1" u="sng" dirty="0" smtClean="0">
                <a:cs typeface="B Nazanin" panose="00000400000000000000" pitchFamily="2" charset="-78"/>
              </a:rPr>
              <a:t> 3 سالگی </a:t>
            </a:r>
            <a:r>
              <a:rPr lang="fa-IR" b="1" dirty="0" smtClean="0">
                <a:cs typeface="B Nazanin" panose="00000400000000000000" pitchFamily="2" charset="-78"/>
              </a:rPr>
              <a:t>می تواند </a:t>
            </a:r>
            <a:r>
              <a:rPr lang="fa-IR" b="1" u="sng" dirty="0" smtClean="0">
                <a:cs typeface="B Nazanin" panose="00000400000000000000" pitchFamily="2" charset="-78"/>
              </a:rPr>
              <a:t>یک تکه اطلاعاتی </a:t>
            </a:r>
            <a:r>
              <a:rPr lang="fa-IR" b="1" dirty="0" smtClean="0">
                <a:cs typeface="B Nazanin" panose="00000400000000000000" pitchFamily="2" charset="-78"/>
              </a:rPr>
              <a:t>را پردازش کند/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از آن به بعد به ازای هر </a:t>
            </a:r>
            <a:r>
              <a:rPr lang="fa-IR" b="1" u="sng" dirty="0" smtClean="0">
                <a:cs typeface="B Nazanin" panose="00000400000000000000" pitchFamily="2" charset="-78"/>
              </a:rPr>
              <a:t>2 سال </a:t>
            </a:r>
            <a:r>
              <a:rPr lang="fa-IR" b="1" dirty="0" smtClean="0">
                <a:cs typeface="B Nazanin" panose="00000400000000000000" pitchFamily="2" charset="-78"/>
              </a:rPr>
              <a:t>افزایش سن </a:t>
            </a:r>
            <a:r>
              <a:rPr lang="fa-IR" b="1" u="sng" dirty="0" smtClean="0">
                <a:cs typeface="B Nazanin" panose="00000400000000000000" pitchFamily="2" charset="-78"/>
              </a:rPr>
              <a:t>یک تکه اطلاعاتی </a:t>
            </a:r>
            <a:r>
              <a:rPr lang="fa-IR" b="1" dirty="0" smtClean="0">
                <a:cs typeface="B Nazanin" panose="00000400000000000000" pitchFamily="2" charset="-78"/>
              </a:rPr>
              <a:t>به ظرفیت پردازش اضافه می شود تا اینکه </a:t>
            </a:r>
            <a:r>
              <a:rPr lang="fa-IR" b="1" u="sng" dirty="0" smtClean="0">
                <a:cs typeface="B Nazanin" panose="00000400000000000000" pitchFamily="2" charset="-78"/>
              </a:rPr>
              <a:t>در 15 سالگی </a:t>
            </a:r>
            <a:r>
              <a:rPr lang="fa-IR" b="1" dirty="0" smtClean="0">
                <a:cs typeface="B Nazanin" panose="00000400000000000000" pitchFamily="2" charset="-78"/>
              </a:rPr>
              <a:t>به </a:t>
            </a:r>
            <a:r>
              <a:rPr lang="fa-IR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ظرفیت بزرگسالی </a:t>
            </a:r>
            <a:r>
              <a:rPr lang="fa-IR" b="1" dirty="0" smtClean="0">
                <a:cs typeface="B Nazanin" panose="00000400000000000000" pitchFamily="2" charset="-78"/>
              </a:rPr>
              <a:t>می رسد/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بزرگسالان برای قلبه بر این محدودیت از از استراتژی هایی از قبیل قطعه بندی استفاده میکنند.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آموزش در کودک باعث ایجاد قطعه بندی خودانگیخته در 9 سالگی می شود/مرور خودانگیخته و رشد آن عامل مهمی در ایجاد توانایی کودک در رشد ذخیره </a:t>
            </a:r>
            <a:r>
              <a:rPr lang="en-US" b="1" dirty="0">
                <a:cs typeface="B Nazanin" panose="00000400000000000000" pitchFamily="2" charset="-78"/>
              </a:rPr>
              <a:t>L</a:t>
            </a:r>
            <a:r>
              <a:rPr lang="en-US" b="1" dirty="0" smtClean="0">
                <a:cs typeface="B Nazanin" panose="00000400000000000000" pitchFamily="2" charset="-78"/>
              </a:rPr>
              <a:t>TM</a:t>
            </a:r>
            <a:r>
              <a:rPr lang="fa-IR" b="1" dirty="0" smtClean="0">
                <a:cs typeface="B Nazanin" panose="00000400000000000000" pitchFamily="2" charset="-78"/>
              </a:rPr>
              <a:t> است.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محدودیت در ذخیره</a:t>
            </a:r>
            <a:r>
              <a:rPr lang="en-US" b="1" dirty="0" smtClean="0">
                <a:cs typeface="B Nazanin" panose="00000400000000000000" pitchFamily="2" charset="-78"/>
              </a:rPr>
              <a:t>LTM</a:t>
            </a:r>
            <a:r>
              <a:rPr lang="fa-IR" b="1" dirty="0" smtClean="0">
                <a:cs typeface="B Nazanin" panose="00000400000000000000" pitchFamily="2" charset="-78"/>
              </a:rPr>
              <a:t> عامل اصلی مشکلات کودکان در پردازش اطلاعات است/ ذخیره </a:t>
            </a:r>
            <a:r>
              <a:rPr lang="en-US" b="1" dirty="0" smtClean="0">
                <a:cs typeface="B Nazanin" panose="00000400000000000000" pitchFamily="2" charset="-78"/>
              </a:rPr>
              <a:t>LTM</a:t>
            </a:r>
            <a:r>
              <a:rPr lang="fa-IR" b="1" dirty="0" smtClean="0">
                <a:cs typeface="B Nazanin" panose="00000400000000000000" pitchFamily="2" charset="-78"/>
              </a:rPr>
              <a:t> ناقص، باعث اختلال در تصمیم گیری فرد می شود.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در کودکان بشدت بر توجه انتخابی و پیش بینی تاثیر می گذارد/ 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2570" y="4763478"/>
            <a:ext cx="116600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نظریه های شناختی و روان شناسی بوم شناختی در مورد رشد شناختی تقریباً ایده مشابهی دارند/ ممکن است یک شخص در یک زمان خاص، بالاتر یا پایین تر از میانگین باشد اما بطور کلی در یک مرحله رشدی معینی قرار داشته باشد/ همچنین پتانسیل های ژنتیکی فرد در یک سن خاص، بعنوان محدودیتی برای پیشرفت وی قلمداد می شوند/هردو مکتب تاکید خاص بر تعامل بین فرد و محیط دارند/مثال: موزارت و فرصت های نواختن آلات موسیقی/ خواهران ویلیام در ورزش تنیس و تایگورد بازیکن معروف گلف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273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8475" y="2050473"/>
            <a:ext cx="1422688" cy="406977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cs typeface="B Titr" panose="00000700000000000000" pitchFamily="2" charset="-78"/>
              </a:rPr>
              <a:t>رشد حرکتی</a:t>
            </a:r>
          </a:p>
          <a:p>
            <a:pPr algn="just" rtl="1"/>
            <a:endParaRPr lang="fa-IR" sz="20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200651" y="1309420"/>
            <a:ext cx="3939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 smtClean="0">
                <a:cs typeface="B Titr" panose="00000700000000000000" pitchFamily="2" charset="-78"/>
              </a:rPr>
              <a:t>عوامل رشدی تاثیر گذار بر یادگیری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2570" y="2596540"/>
            <a:ext cx="117985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مرحله رشدی فرد بر </a:t>
            </a:r>
            <a:r>
              <a:rPr lang="fa-IR" b="1" u="sng" dirty="0" smtClean="0">
                <a:cs typeface="B Nazanin" panose="00000400000000000000" pitchFamily="2" charset="-78"/>
              </a:rPr>
              <a:t>یادگیری مهارت حرکتی </a:t>
            </a:r>
            <a:r>
              <a:rPr lang="fa-IR" b="1" dirty="0" smtClean="0">
                <a:cs typeface="B Nazanin" panose="00000400000000000000" pitchFamily="2" charset="-78"/>
              </a:rPr>
              <a:t>تاثیر دارد/ بستگی زیادی به رشد جسمانی و رشد عملکرد حرکتی دارد/ عوامل قلبی تنفسی نیز بسیار مهم است و قبل از تولد تا سن بلوغ ادامه دارد/ در سن بلوغ افزایش ناگهانی در رشد ایجاد می شود/ بلوغ تقریباً 4 سال طول می کشد در دختران معمولاً از 11 سالگی و پسران 1 الی 2 سال پس از دختران به بلوغ می رسند/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فرایند رشد در دوره بلوغ تا 18 سالگی پیوسته ادامه دارد و پس از آن یکنواخت و ثابت باقی می ماند/در ابتدای دوره پیری کاهش عملکرد در فرد تدریجی بوده ولی در سال های آخر عمر می تواند بسیار سریع باشد/ تفاوت های فردی در پدیده گذر عمر بسیار زیاد می باشد.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1116" y="4153953"/>
            <a:ext cx="116600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>
                <a:cs typeface="B Nazanin" panose="00000400000000000000" pitchFamily="2" charset="-78"/>
              </a:rPr>
              <a:t>تغییرات جنسی که در اثر پدیده بلوغ در دختران و پسران بوجود می آید تاثیر بسیار زیادی در انجام مهارت ها در آنها دارد/ قدرت پسران بطور چشمگیری افزایش پیدا می کند ولی در دختران کاهش می یابد/افزایش توده چربی در دختران به دلیل تفاوت عملکرد قلبی- تنفسی/ افزایش در بافت عضله که در پسران بیشتر می باشد/ باعث تغییر مرکز ثقل آنها میشود و بر یادگیری حرکتی تاثیر می گذارد.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16" y="5157368"/>
            <a:ext cx="4365456" cy="16344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419"/>
          <a:stretch/>
        </p:blipFill>
        <p:spPr>
          <a:xfrm>
            <a:off x="5468938" y="5157367"/>
            <a:ext cx="6311900" cy="15788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7245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8475" y="2050473"/>
            <a:ext cx="1422688" cy="406977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cs typeface="B Titr" panose="00000700000000000000" pitchFamily="2" charset="-78"/>
              </a:rPr>
              <a:t>رشد حرکتی</a:t>
            </a:r>
          </a:p>
          <a:p>
            <a:pPr algn="just" rtl="1"/>
            <a:endParaRPr lang="fa-IR" sz="20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200651" y="1309420"/>
            <a:ext cx="3939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 smtClean="0">
                <a:cs typeface="B Titr" panose="00000700000000000000" pitchFamily="2" charset="-78"/>
              </a:rPr>
              <a:t>عوامل رشدی تاثیر گذار بر یادگیری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2570" y="2596540"/>
            <a:ext cx="1179859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>
                <a:cs typeface="B Titr" panose="00000700000000000000" pitchFamily="2" charset="-78"/>
              </a:rPr>
              <a:t>دیوید گالاهو </a:t>
            </a:r>
            <a:r>
              <a:rPr lang="fa-IR" b="1" dirty="0">
                <a:cs typeface="B Nazanin" panose="00000400000000000000" pitchFamily="2" charset="-78"/>
              </a:rPr>
              <a:t>و </a:t>
            </a:r>
            <a:r>
              <a:rPr lang="fa-IR" b="1" dirty="0">
                <a:cs typeface="B Titr" panose="00000700000000000000" pitchFamily="2" charset="-78"/>
              </a:rPr>
              <a:t>جان اوزمون </a:t>
            </a:r>
            <a:r>
              <a:rPr lang="fa-IR" b="1" dirty="0">
                <a:cs typeface="B Nazanin" panose="00000400000000000000" pitchFamily="2" charset="-78"/>
              </a:rPr>
              <a:t>مدل مراحل </a:t>
            </a:r>
            <a:r>
              <a:rPr lang="fa-IR" b="1" u="sng" dirty="0">
                <a:cs typeface="B Nazanin" panose="00000400000000000000" pitchFamily="2" charset="-78"/>
              </a:rPr>
              <a:t>رشد حرکتی</a:t>
            </a:r>
            <a:r>
              <a:rPr lang="fa-IR" b="1" dirty="0">
                <a:cs typeface="B Nazanin" panose="00000400000000000000" pitchFamily="2" charset="-78"/>
              </a:rPr>
              <a:t> را ارائه نمودند</a:t>
            </a:r>
            <a:r>
              <a:rPr lang="fa-IR" b="1" dirty="0" smtClean="0">
                <a:cs typeface="B Nazanin" panose="00000400000000000000" pitchFamily="2" charset="-78"/>
              </a:rPr>
              <a:t>.</a:t>
            </a:r>
            <a:r>
              <a:rPr lang="en-US" b="1" dirty="0" smtClean="0">
                <a:cs typeface="B Nazanin" panose="00000400000000000000" pitchFamily="2" charset="-78"/>
              </a:rPr>
              <a:t> 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حرکات رفلکسی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این مرحله قبل از یادگیری مهارت های ورزشی در کودکان می باشد</a:t>
            </a:r>
            <a:endParaRPr lang="fa-IR" b="1" dirty="0">
              <a:cs typeface="B Nazanin" panose="00000400000000000000" pitchFamily="2" charset="-78"/>
            </a:endParaRPr>
          </a:p>
          <a:p>
            <a:pPr algn="just" rtl="1"/>
            <a:endParaRPr lang="fa-IR" b="1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حرکات مقدماتی</a:t>
            </a:r>
          </a:p>
          <a:p>
            <a:pPr algn="just" rtl="1"/>
            <a:r>
              <a:rPr lang="fa-IR" b="1" dirty="0">
                <a:cs typeface="B Nazanin" panose="00000400000000000000" pitchFamily="2" charset="-78"/>
              </a:rPr>
              <a:t>این مرحله قبل از یادگیری مهارت های ورزشی در کودکان می باشد</a:t>
            </a:r>
          </a:p>
          <a:p>
            <a:pPr algn="just" rtl="1"/>
            <a:endParaRPr lang="fa-IR" b="1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حرکات بنیادی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2 تا 7 سالگی/ حرکات تعادلی جابجایی و دستکاری متنوع فرا گرفته می شود/ ابتدا بصورت جداگانه، سپس آنها را باه ترکیب می کند/کنترل حرکات مجرد، زنجیره ای و مداوم/ توانایی ترکیب جنبه ها مختلف حرکت یکی از عوامل مهم رشد کیفیت حرکت در این مرحله می باشد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حرکات تخصصی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7 سالگی تا 14 سالگی و بالاتر/حرکات بنیادین مرحله قبلی را به اعمال تخصصی تبدیل می کند/انجام مهارت های پیچیده حرکتی بعد از 14 سالگی/</a:t>
            </a:r>
          </a:p>
          <a:p>
            <a:pPr algn="just" rtl="1"/>
            <a:endParaRPr lang="fa-IR" b="1" dirty="0">
              <a:cs typeface="B Nazanin" panose="00000400000000000000" pitchFamily="2" charset="-78"/>
            </a:endParaRPr>
          </a:p>
          <a:p>
            <a:pPr algn="just" rtl="1"/>
            <a:endParaRPr lang="fa-IR" b="1" dirty="0" smtClean="0">
              <a:cs typeface="B Nazanin" panose="000004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22" y="1917042"/>
            <a:ext cx="5823415" cy="286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72700" y="3150244"/>
            <a:ext cx="1737013" cy="406977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cs typeface="B Titr" panose="00000700000000000000" pitchFamily="2" charset="-78"/>
              </a:rPr>
              <a:t>کاربردهای عملی</a:t>
            </a:r>
            <a:endParaRPr lang="fa-IR" sz="2000" b="1" dirty="0" smtClean="0">
              <a:cs typeface="B Titr" panose="00000700000000000000" pitchFamily="2" charset="-78"/>
            </a:endParaRPr>
          </a:p>
          <a:p>
            <a:pPr algn="just" rtl="1"/>
            <a:endParaRPr lang="fa-IR" sz="20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200651" y="1309420"/>
            <a:ext cx="3939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 smtClean="0">
                <a:cs typeface="B Titr" panose="00000700000000000000" pitchFamily="2" charset="-78"/>
              </a:rPr>
              <a:t>زمان مطلوب برای یادگیری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2570" y="2100744"/>
            <a:ext cx="117985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طرفداران نظریه های روان شناسی بوم شناختی و پیاژه معتقداند نمی توان جنبه های شناختی و عاطفی اجتماعی رشد را جداگانه در نظر گرفت/دانشمندان بر این باورند زمان خاصی وجود دارد که فرد بهترین یادگیری را در طول آن دارد/ دوره حساس یادگیری/ بر اساس تحقیقات بر روی حیوانات نامگذاری شده است/ رابرت سینگر(1968) دوره زمانی مطلوب یادگیری 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1116" y="3700890"/>
            <a:ext cx="116600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هدف اصلی آموزش یادگیری به مربیان و معلمان، آماده سازی آنها برای یاد دادن نحوه انجام موفقیت آمیز مهارت ها به یادگیرندگان می باشد/</a:t>
            </a:r>
          </a:p>
        </p:txBody>
      </p:sp>
      <p:sp>
        <p:nvSpPr>
          <p:cNvPr id="8" name="Rectangle 7"/>
          <p:cNvSpPr/>
          <p:nvPr/>
        </p:nvSpPr>
        <p:spPr>
          <a:xfrm>
            <a:off x="421116" y="4100707"/>
            <a:ext cx="116600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مربیان و معلمان به گروه های خاص افراد چه چیزی هایی بیاموزند/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نوع و میزان انگیزه گروه /استفاده از آزمون های روان سنجی برای انگیزش/ مربی بوسیله مشاهده مقدار و نوع انگیزش یادگیرندگان را تشخیص دهد/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با کوشش و خطای زیاد/پاسخ یادگیرندگان به دستور العمل های آموزشی/این موضوع برای مربی یا معلم یک هنر می باشد و می توان گفت که قابل یادگیری نیست/ تجربه بیشتر باعث می شود که بهتر سطح و نوع انگیزه افراد را تشخیص دهد/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1116" y="5331521"/>
            <a:ext cx="116600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راه دیگر تشخیص، هدف گزینی می باشد/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اهداف گروهی، فردی و یا ترکیبی / اهداف مربوط به یادگیرندگان می باشد و مربی فقط آنها را بارزتر می کند/ اهداف می بایست چالش برانگیز باشند/ 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بعنوان مثال: منجر به خود استواری در فرد گردد/ فراتر از حیطه توانایی/  اگر تفکر یادگیرنده " من هرگز نمی توانم این کار را انجام دهم" باشد احتمال سعی و تلاش برای انجام کم می شود پس هدف باید هم چالش برآنگیز باشد و هم قابل دستیابی</a:t>
            </a:r>
          </a:p>
          <a:p>
            <a:pPr algn="just" rtl="1"/>
            <a:endParaRPr lang="fa-IR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240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5" grpId="0"/>
      <p:bldP spid="7" grpId="0"/>
      <p:bldP spid="8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01262" y="2125522"/>
            <a:ext cx="1737013" cy="406977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cs typeface="B Titr" panose="00000700000000000000" pitchFamily="2" charset="-78"/>
              </a:rPr>
              <a:t>کاربردهای عملی</a:t>
            </a:r>
            <a:endParaRPr lang="fa-IR" sz="2000" b="1" dirty="0" smtClean="0">
              <a:cs typeface="B Titr" panose="00000700000000000000" pitchFamily="2" charset="-78"/>
            </a:endParaRPr>
          </a:p>
          <a:p>
            <a:pPr algn="just" rtl="1"/>
            <a:endParaRPr lang="fa-IR" sz="20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200651" y="1309420"/>
            <a:ext cx="3939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 smtClean="0">
                <a:cs typeface="B Titr" panose="00000700000000000000" pitchFamily="2" charset="-78"/>
              </a:rPr>
              <a:t>زمان مطلوب برای یادگیری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00925" y="2690280"/>
            <a:ext cx="468023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اهداف</a:t>
            </a:r>
          </a:p>
          <a:p>
            <a:pPr algn="just" rtl="1"/>
            <a:r>
              <a:rPr lang="fa-IR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کوتاه مدت و بلند مدت باشند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سنگ بنای اهداف بلند مدت اهداف کوتاه مدت می باشند/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کسب موفقیت در اهداف کوتاه مدت یک عامل مهم/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آموزش راه های اندازه گیری رسیدن به هدف 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نباید کمی و عینی باشد بلکه باید ذهنی باشد/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اهداف باید انعطاف پذیر باشند/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تحقیقات بر اهداف عملکردی را پیشنهاد می دهد/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مربوط به کیفیت اجرا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تحقیقات جدید اهداف مربوط به نتیجه نیز مشخص گردند/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مثال: هدف بلند مدت تیم فوتبال تصاحب توپ و دادن حداقل 3 پاس بعد از دو فصل قهرمان لیگ شدیم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2361" y="2690280"/>
            <a:ext cx="70480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علاوه بر انگیزش مربی می بایست از مراحل رشدی و شناختی افراد مطلع باشد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افراد در دامنه های متفاوتی رشد می کنند/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مرحله رشدی یک فرد در یک فعالیت خاص ممکن است با مرحله رشدی عمومی فعالیت متفاوت باشد/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داشتن اطلاعات در خصوص محدودیت های </a:t>
            </a:r>
            <a:r>
              <a:rPr lang="en-US" b="1" dirty="0" smtClean="0">
                <a:cs typeface="B Nazanin" panose="00000400000000000000" pitchFamily="2" charset="-78"/>
              </a:rPr>
              <a:t>STM</a:t>
            </a:r>
            <a:r>
              <a:rPr lang="fa-IR" b="1" dirty="0" smtClean="0">
                <a:cs typeface="B Nazanin" panose="00000400000000000000" pitchFamily="2" charset="-78"/>
              </a:rPr>
              <a:t> زمان عکس العمل و توجه انتخابی در کودکان برای مربی مفید است/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بزرگسالان قبل از کسب دانش رویکردی، احتیاج به کسب دانش اخباری دارند/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مثال: ایلینگ ورث مربی هاکی کودکان10 ساله و افراد مسن 60 ساله</a:t>
            </a:r>
            <a:endParaRPr lang="fa-IR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786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233004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 smtClean="0">
                <a:cs typeface="B Titr" panose="00000700000000000000" pitchFamily="2" charset="-78"/>
              </a:rPr>
              <a:t>موفق و پیروز باشید</a:t>
            </a:r>
            <a:endParaRPr lang="en-US" sz="3200" dirty="0">
              <a:cs typeface="B Titr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553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7018" y="1579418"/>
            <a:ext cx="9033164" cy="4558146"/>
          </a:xfrm>
        </p:spPr>
        <p:txBody>
          <a:bodyPr anchor="ctr">
            <a:normAutofit fontScale="90000"/>
          </a:bodyPr>
          <a:lstStyle/>
          <a:p>
            <a:pPr rtl="1">
              <a:lnSpc>
                <a:spcPct val="200000"/>
              </a:lnSpc>
            </a:pPr>
            <a:r>
              <a:rPr lang="fa-IR" sz="5400" dirty="0">
                <a:solidFill>
                  <a:srgbClr val="00B050"/>
                </a:solidFill>
                <a:cs typeface="B Titr" panose="00000700000000000000" pitchFamily="2" charset="-78"/>
              </a:rPr>
              <a:t>"</a:t>
            </a:r>
            <a:r>
              <a:rPr lang="fa-IR" sz="5400" dirty="0" smtClean="0">
                <a:solidFill>
                  <a:srgbClr val="00B050"/>
                </a:solidFill>
                <a:cs typeface="B Titr" panose="00000700000000000000" pitchFamily="2" charset="-78"/>
              </a:rPr>
              <a:t>اکتساب و اجرای مهارت‌های حرکتی"</a:t>
            </a:r>
            <a:br>
              <a:rPr lang="fa-IR" sz="5400" dirty="0" smtClean="0">
                <a:solidFill>
                  <a:srgbClr val="00B050"/>
                </a:solidFill>
                <a:cs typeface="B Titr" panose="00000700000000000000" pitchFamily="2" charset="-78"/>
              </a:rPr>
            </a:br>
            <a:r>
              <a:rPr lang="fa-IR" sz="4000" dirty="0" smtClean="0">
                <a:cs typeface="B Titr" panose="00000700000000000000" pitchFamily="2" charset="-78"/>
              </a:rPr>
              <a:t>حبیب اله قاضی زاده</a:t>
            </a:r>
            <a:r>
              <a:rPr lang="en-US" sz="4000" dirty="0" smtClean="0">
                <a:cs typeface="B Titr" panose="00000700000000000000" pitchFamily="2" charset="-78"/>
              </a:rPr>
              <a:t/>
            </a:r>
            <a:br>
              <a:rPr lang="en-US" sz="4000" dirty="0" smtClean="0">
                <a:cs typeface="B Titr" panose="00000700000000000000" pitchFamily="2" charset="-78"/>
              </a:rPr>
            </a:br>
            <a:r>
              <a:rPr lang="fa-IR" sz="3600" dirty="0" smtClean="0">
                <a:cs typeface="B Titr" panose="00000700000000000000" pitchFamily="2" charset="-78"/>
              </a:rPr>
              <a:t>کارشناسی ارشد رفتار حرکتی- یادگیری و کنترل حرکتی</a:t>
            </a:r>
            <a:r>
              <a:rPr lang="fa-IR" sz="4000" dirty="0" smtClean="0">
                <a:cs typeface="B Titr" panose="00000700000000000000" pitchFamily="2" charset="-78"/>
              </a:rPr>
              <a:t/>
            </a:r>
            <a:br>
              <a:rPr lang="fa-IR" sz="4000" dirty="0" smtClean="0">
                <a:cs typeface="B Titr" panose="00000700000000000000" pitchFamily="2" charset="-78"/>
              </a:rPr>
            </a:br>
            <a:r>
              <a:rPr lang="fa-IR" sz="4000" dirty="0" smtClean="0">
                <a:cs typeface="B Titr" panose="00000700000000000000" pitchFamily="2" charset="-78"/>
              </a:rPr>
              <a:t>استاد دکتر رسول عابدان زاده</a:t>
            </a:r>
            <a:endParaRPr lang="en-US" sz="4000" dirty="0">
              <a:cs typeface="B Titr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</a:t>
            </a:r>
            <a:r>
              <a:rPr lang="fa-IR" b="1" dirty="0" smtClean="0">
                <a:cs typeface="B Yagut" panose="00000400000000000000" pitchFamily="2" charset="-78"/>
              </a:rPr>
              <a:t>8</a:t>
            </a:r>
            <a:endParaRPr lang="en-US" b="1" dirty="0" smtClean="0">
              <a:cs typeface="B Yagut" panose="00000400000000000000" pitchFamily="2" charset="-78"/>
            </a:endParaRPr>
          </a:p>
          <a:p>
            <a:pPr algn="ctr"/>
            <a:r>
              <a:rPr lang="fa-IR" b="1" dirty="0" smtClean="0">
                <a:cs typeface="B Yagut" panose="00000400000000000000" pitchFamily="2" charset="-78"/>
              </a:rPr>
              <a:t>یادگیری</a:t>
            </a:r>
            <a:endParaRPr lang="fa-IR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531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 smtClean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45" y="2050472"/>
            <a:ext cx="11942618" cy="1233055"/>
          </a:xfrm>
        </p:spPr>
        <p:txBody>
          <a:bodyPr>
            <a:noAutofit/>
          </a:bodyPr>
          <a:lstStyle/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آدامز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از نظریه اش به طور کامل </a:t>
            </a:r>
            <a:r>
              <a:rPr lang="fa-IR" sz="20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راضی نبود </a:t>
            </a:r>
            <a:r>
              <a:rPr lang="fa-IR" sz="2000" b="1" dirty="0" smtClean="0">
                <a:cs typeface="B Nazanin" panose="00000400000000000000" pitchFamily="2" charset="-78"/>
              </a:rPr>
              <a:t>و از دانشجویان می خواست که آن را به </a:t>
            </a:r>
            <a:r>
              <a:rPr lang="fa-IR" sz="2000" b="1" dirty="0" smtClean="0">
                <a:cs typeface="B Titr" panose="00000700000000000000" pitchFamily="2" charset="-78"/>
              </a:rPr>
              <a:t>چالش</a:t>
            </a:r>
            <a:r>
              <a:rPr lang="fa-IR" sz="2000" b="1" dirty="0" smtClean="0">
                <a:cs typeface="B Nazanin" panose="00000400000000000000" pitchFamily="2" charset="-78"/>
              </a:rPr>
              <a:t> بکشند پاسخی برای</a:t>
            </a:r>
            <a:r>
              <a:rPr lang="fa-IR" sz="2000" b="1" dirty="0" smtClean="0">
                <a:cs typeface="B Titr" panose="00000700000000000000" pitchFamily="2" charset="-78"/>
              </a:rPr>
              <a:t> ضعف </a:t>
            </a:r>
            <a:r>
              <a:rPr lang="fa-IR" sz="2000" b="1" dirty="0" smtClean="0">
                <a:cs typeface="B Nazanin" panose="00000400000000000000" pitchFamily="2" charset="-78"/>
              </a:rPr>
              <a:t>های آن بیابند.</a:t>
            </a: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ریچارد اشمیت </a:t>
            </a:r>
            <a:r>
              <a:rPr lang="fa-IR" sz="20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دو مشکل اساسی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به نظریه آدامز وارد نمود.</a:t>
            </a: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استفاده از اجزای </a:t>
            </a:r>
            <a:r>
              <a:rPr lang="fa-IR" sz="20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حلقه باز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فقط در ابتدای حرکت/ </a:t>
            </a: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برای انجام </a:t>
            </a:r>
            <a:r>
              <a:rPr lang="fa-IR" sz="20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حرکات سریع</a:t>
            </a:r>
            <a:r>
              <a:rPr lang="fa-IR" sz="2000" b="1" dirty="0" smtClean="0">
                <a:cs typeface="B Nazanin" panose="00000400000000000000" pitchFamily="2" charset="-78"/>
              </a:rPr>
              <a:t>(کمتر </a:t>
            </a:r>
            <a:r>
              <a:rPr lang="fa-IR" sz="2000" b="1" dirty="0">
                <a:cs typeface="B Nazanin" panose="00000400000000000000" pitchFamily="2" charset="-78"/>
              </a:rPr>
              <a:t>از یک </a:t>
            </a:r>
            <a:r>
              <a:rPr lang="en-US" sz="2000" b="1" dirty="0">
                <a:cs typeface="B Nazanin" panose="00000400000000000000" pitchFamily="2" charset="-78"/>
              </a:rPr>
              <a:t>RT</a:t>
            </a:r>
            <a:r>
              <a:rPr lang="fa-IR" sz="2000" b="1" dirty="0" smtClean="0">
                <a:cs typeface="B Nazanin" panose="00000400000000000000" pitchFamily="2" charset="-78"/>
              </a:rPr>
              <a:t>)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توضیحی ندارد.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615497" y="1309420"/>
            <a:ext cx="3524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 smtClean="0">
                <a:cs typeface="B Titr" panose="00000700000000000000" pitchFamily="2" charset="-78"/>
              </a:rPr>
              <a:t>نظریه طرحواره اشمیت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65127" y="3916416"/>
            <a:ext cx="361603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برای توضیح این مشکلات، اشمیت به</a:t>
            </a: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نظریه حرکتی کیل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اشاره نمود/</a:t>
            </a: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که البته این نظریه نیز ایراداتی از قبیل: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توضیحی بر چگونگی توانایی افراد در </a:t>
            </a:r>
          </a:p>
          <a:p>
            <a:pPr algn="just" rtl="1"/>
            <a:r>
              <a:rPr lang="fa-IR" sz="2000" b="1" u="sng" dirty="0" smtClean="0">
                <a:cs typeface="B Nazanin" panose="00000400000000000000" pitchFamily="2" charset="-78"/>
              </a:rPr>
              <a:t>انجام مهارت‌های بدیع</a:t>
            </a:r>
            <a:r>
              <a:rPr lang="fa-IR" sz="2000" b="1" dirty="0" smtClean="0">
                <a:cs typeface="B Nazanin" panose="00000400000000000000" pitchFamily="2" charset="-78"/>
              </a:rPr>
              <a:t> و همچنین وجود </a:t>
            </a:r>
          </a:p>
          <a:p>
            <a:pPr algn="just" rtl="1"/>
            <a:r>
              <a:rPr lang="fa-IR" sz="2000" b="1" u="sng" dirty="0" smtClean="0">
                <a:cs typeface="B Nazanin" panose="00000400000000000000" pitchFamily="2" charset="-78"/>
              </a:rPr>
              <a:t>حالت‌های یک مهارت </a:t>
            </a:r>
            <a:r>
              <a:rPr lang="fa-IR" sz="2000" b="1" dirty="0" smtClean="0">
                <a:cs typeface="B Nazanin" panose="00000400000000000000" pitchFamily="2" charset="-78"/>
              </a:rPr>
              <a:t>نداشت. 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همین مشکلات باعث ایجاد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نظریه طرحواره اشمیت </a:t>
            </a:r>
            <a:r>
              <a:rPr lang="fa-IR" sz="2000" b="1" dirty="0" smtClean="0">
                <a:cs typeface="B Nazanin" panose="00000400000000000000" pitchFamily="2" charset="-78"/>
              </a:rPr>
              <a:t>شد.</a:t>
            </a:r>
          </a:p>
          <a:p>
            <a:pPr algn="just" rtl="1"/>
            <a:endParaRPr lang="en-US" sz="2000" b="1" dirty="0">
              <a:cs typeface="B Nazanin" panose="000004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4" y="3009939"/>
            <a:ext cx="6844147" cy="36263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802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45" y="2050473"/>
            <a:ext cx="11942618" cy="1785738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اعتقاد اشمیت بر این بود که برنامه حرکتی خاصی ایجاد نمی شود/ یک طرحواره از حرکت تولید می گردد/ دسته ای از قوانین تعمیم یافته می باشد که برای کنترل طبقه ای از اعمال بکار می رود.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او نیز همانند آدامز معتقد بر دو نوع حافظه بود:</a:t>
            </a:r>
          </a:p>
          <a:p>
            <a:pPr marL="342900" indent="-342900" algn="just" rtl="1">
              <a:buFontTx/>
              <a:buChar char="-"/>
            </a:pP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حافظه یادآوری    </a:t>
            </a:r>
            <a:r>
              <a:rPr lang="en-US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>
                <a:cs typeface="B Nazanin" panose="00000400000000000000" pitchFamily="2" charset="-78"/>
              </a:rPr>
              <a:t>	</a:t>
            </a:r>
            <a:r>
              <a:rPr lang="en-US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>
                <a:cs typeface="B Nazanin" panose="00000400000000000000" pitchFamily="2" charset="-78"/>
              </a:rPr>
              <a:t>recall </a:t>
            </a:r>
            <a:r>
              <a:rPr lang="en-US" sz="2000" b="1" dirty="0" smtClean="0">
                <a:cs typeface="B Nazanin" panose="00000400000000000000" pitchFamily="2" charset="-78"/>
              </a:rPr>
              <a:t>memory</a:t>
            </a:r>
            <a:r>
              <a:rPr lang="fa-IR" sz="2000" b="1" dirty="0" smtClean="0">
                <a:cs typeface="B Nazanin" panose="00000400000000000000" pitchFamily="2" charset="-78"/>
              </a:rPr>
              <a:t> / مسئول انتخاب و شروع عمل</a:t>
            </a:r>
            <a:endParaRPr lang="fa-IR" sz="20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342900" indent="-342900" algn="just" rtl="1">
              <a:buFontTx/>
              <a:buChar char="-"/>
            </a:pPr>
            <a:r>
              <a:rPr lang="fa-IR" sz="2000" b="1" dirty="0" smtClean="0">
                <a:cs typeface="B Nazanin" panose="00000400000000000000" pitchFamily="2" charset="-78"/>
              </a:rPr>
              <a:t>حافظه بازشناسی      </a:t>
            </a:r>
            <a:r>
              <a:rPr lang="en-US" sz="2000" b="1" dirty="0" smtClean="0">
                <a:cs typeface="B Nazanin" panose="00000400000000000000" pitchFamily="2" charset="-78"/>
              </a:rPr>
              <a:t>recognition memory</a:t>
            </a:r>
            <a:r>
              <a:rPr lang="fa-IR" sz="2000" b="1" dirty="0" smtClean="0">
                <a:cs typeface="B Nazanin" panose="00000400000000000000" pitchFamily="2" charset="-78"/>
              </a:rPr>
              <a:t>  / مسئول ارزیابی حرکت در حال اجرا و ایجاد تغییرات مناسب در آن</a:t>
            </a:r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615497" y="1309420"/>
            <a:ext cx="3524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>
                <a:cs typeface="B Titr" panose="00000700000000000000" pitchFamily="2" charset="-78"/>
              </a:rPr>
              <a:t>نظریه طرحواره اشمیت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544" y="3916416"/>
            <a:ext cx="119426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همان چیزی که آدامز رد ادارکی نامید.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آدامز معتقد بود رد‌ها نقش حافظه‌ای حرکات خاص را دارند ولی اشمیت می گفت: رد‌ها مربوط به دسته‌ای از حرکات بوده و تعمیم یافته اند.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اشمیت: طرحواره های یادآوری و بازشناسی در اثر به وجود آمدن قوانین کلی که در طول اجرا ایجاد می کنیم یادگرفته می شود</a:t>
            </a:r>
            <a:r>
              <a:rPr lang="en-US" sz="2000" b="1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000" b="1" dirty="0"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cs typeface="B Nazanin" panose="00000400000000000000" pitchFamily="2" charset="-78"/>
              </a:rPr>
              <a:t>در بوجود آوردن طرحواره یادآوری: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 - نتیجه مورد علاقه/ 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- شرایط اولیه(مثال: وضعیت اجزای بدن فرد در هنگام آماده شدن برای زدن ضربه فورهندتنیس)/ 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- پارامتر‌های پاسخ/ 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- نتایج حسی به یادآورده می شوند.</a:t>
            </a:r>
          </a:p>
          <a:p>
            <a:pPr algn="just" rtl="1"/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799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45" y="2050473"/>
            <a:ext cx="11942618" cy="835602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اگر طرحواره یادآوری ایجاد شده باشد/</a:t>
            </a:r>
          </a:p>
          <a:p>
            <a:pPr algn="just" rtl="1"/>
            <a:r>
              <a:rPr lang="en-US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CNS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می تواند بطور خودکار رابطه بین دو عامل در مثال شوت محکم به دروازه و پاس ساده به هم تیمی را تنظیم نماید.</a:t>
            </a:r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615497" y="1309420"/>
            <a:ext cx="3524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>
                <a:cs typeface="B Titr" panose="00000700000000000000" pitchFamily="2" charset="-78"/>
              </a:rPr>
              <a:t>نظریه طرحواره اشمیت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382" y="3103908"/>
            <a:ext cx="118317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000" b="1" u="sng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مهمترین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بخش طرحواره بازشناسی </a:t>
            </a:r>
            <a:r>
              <a:rPr lang="fa-IR" sz="2000" b="1" u="sng" dirty="0">
                <a:cs typeface="B Nazanin" panose="00000400000000000000" pitchFamily="2" charset="-78"/>
              </a:rPr>
              <a:t>نتایج حسی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می باشد/آنچه ما از حرکت احساس می کنیم.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بهبهود و رشد طرحواره به ما این اجازه را می دهد تا بفهمیم آیا در دامنه صحیح حرکت می کنیم؟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رشد طرحواره بوسیله ی ردیابی خطا</a:t>
            </a:r>
            <a:r>
              <a:rPr lang="en-US" sz="2000" b="1" dirty="0" smtClean="0"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cs typeface="B Nazanin" panose="00000400000000000000" pitchFamily="2" charset="-78"/>
              </a:rPr>
              <a:t>(</a:t>
            </a:r>
            <a:r>
              <a:rPr lang="en-US" sz="2000" b="1" dirty="0" smtClean="0">
                <a:cs typeface="B Nazanin" panose="00000400000000000000" pitchFamily="2" charset="-78"/>
              </a:rPr>
              <a:t>error labeling</a:t>
            </a:r>
            <a:r>
              <a:rPr lang="fa-IR" sz="2000" b="1" dirty="0" smtClean="0">
                <a:cs typeface="B Nazanin" panose="00000400000000000000" pitchFamily="2" charset="-78"/>
              </a:rPr>
              <a:t>) کنترل می شود.</a:t>
            </a:r>
            <a:endParaRPr lang="en-US" sz="2000" b="1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عدم همخوانی بین نتیجه مورد علاقه و حرکت انجام شده بعنوان خطا تلقی می شود و باعث اصلاح طرحواره می گردد.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49382" y="4645179"/>
            <a:ext cx="11831781" cy="17413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ایجاد طرحواره بستگی به تغییر پذیری تمرین دارد/ در صورتی که پارامترهای پاسخ اولیه و نتایج حسی بدون تغییر باقی بمانند ایجاد طرحواره میسر نمی باشد./ درک شرایط متفاوت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اشمیت آن را تغییر پذیری تمرین نامید. شواهد تحقیقی قوی در حمایت از نظریه اشمیت وجود دارد.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«ما نیاز به تمرین در شرایط اولیه تغییر پذیر داریم تا بتوانیم طرحواره های یادآوری و بازشناسی را بهبود ببخشیم.»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اشتباه کردن در طول تمرین برای فرد مفید می باشد.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4670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45" y="2050472"/>
            <a:ext cx="11942618" cy="1198465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نظریه </a:t>
            </a:r>
            <a:r>
              <a:rPr lang="fa-IR" sz="2000" b="1" u="sng" dirty="0" smtClean="0">
                <a:cs typeface="B Nazanin" panose="00000400000000000000" pitchFamily="2" charset="-78"/>
              </a:rPr>
              <a:t>یادگیری مشاهده ای </a:t>
            </a:r>
            <a:r>
              <a:rPr lang="fa-IR" sz="2000" b="1" dirty="0" smtClean="0">
                <a:cs typeface="B Nazanin" panose="00000400000000000000" pitchFamily="2" charset="-78"/>
              </a:rPr>
              <a:t>باندورا(</a:t>
            </a:r>
            <a:r>
              <a:rPr lang="en-US" sz="2000" b="1" dirty="0" smtClean="0">
                <a:cs typeface="B Nazanin" panose="00000400000000000000" pitchFamily="2" charset="-78"/>
              </a:rPr>
              <a:t>Bandura</a:t>
            </a:r>
            <a:r>
              <a:rPr lang="fa-IR" sz="2000" b="1" dirty="0" smtClean="0">
                <a:cs typeface="B Nazanin" panose="00000400000000000000" pitchFamily="2" charset="-78"/>
              </a:rPr>
              <a:t>) توضیحی است بر چگونگی یادگیری فرد از طریق مشاهده نمایش مهارت/ 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منشا ایجاد آن روانشناسی اجتماعی و در اصل مربوط به تعاملات اجتماعی می باشد/</a:t>
            </a: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بعلت داشتن سازگاری با یادگیری حرکتی در زمره ادبیات تحقیقی مربوط به اکتساب مهارت قرار می گیرد.</a:t>
            </a:r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615497" y="1309420"/>
            <a:ext cx="3524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>
                <a:cs typeface="B Titr" panose="00000700000000000000" pitchFamily="2" charset="-78"/>
              </a:rPr>
              <a:t>نظریه </a:t>
            </a:r>
            <a:r>
              <a:rPr lang="fa-IR" sz="2400" dirty="0" smtClean="0">
                <a:cs typeface="B Titr" panose="00000700000000000000" pitchFamily="2" charset="-78"/>
              </a:rPr>
              <a:t>یادگیری مشاهده ای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543" y="3386718"/>
            <a:ext cx="119426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طبق نظریه</a:t>
            </a:r>
            <a:r>
              <a:rPr lang="fa-IR" sz="2000" b="1" dirty="0">
                <a:cs typeface="B Nazanin" panose="00000400000000000000" pitchFamily="2" charset="-78"/>
              </a:rPr>
              <a:t>،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ما با مشاهده رفتار دیگران و نتایج رفتار آنها یاد می گیریم/ هم به صورت </a:t>
            </a:r>
            <a:r>
              <a:rPr lang="fa-IR" sz="2000" b="1" u="sng" dirty="0" smtClean="0">
                <a:solidFill>
                  <a:schemeClr val="tx1"/>
                </a:solidFill>
                <a:cs typeface="B Nazanin" panose="00000400000000000000" pitchFamily="2" charset="-78"/>
              </a:rPr>
              <a:t>آگاهانه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و هم </a:t>
            </a:r>
            <a:r>
              <a:rPr lang="fa-IR" sz="2000" b="1" u="sng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اتفاقی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آگاهانه(هوشیارانه)/ به صورت صریح و آشکار در حال مشاهده مهارت هستیم/ تقلید از مربی 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اتفاقی/ یادگیری پنهان/ مشاهده مهارت به صورت غیر هوشیارانه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82569" y="4516472"/>
            <a:ext cx="11798593" cy="2146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هرچه قدر مهارت بهتر انجام شود سطح نمایش مهارت بالا باشد تقلید بهتری از آن انجام می پذیرد/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طبق گفته باندورا نکته کلیدی در یادگیری مشاهده ای تشویق مدل نمایش مهارت است.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تاکید باندورا بر تصویر سازی ذهنی/ کد گذاری کلاسی در هنگام اکتساب مهارت.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چندین بار مشاهده قبل از تقلید یک مهارت پیچیده/تمرین بدنی عامل کلیدی در انجام مهارت است/ تمرین ذهنی هم می تواند به یادگیری کمک کند و نمی تواند جایگزین آنچه باندورا آن را </a:t>
            </a:r>
            <a:r>
              <a:rPr lang="fa-IR" sz="2000" b="1" u="sng" dirty="0" smtClean="0">
                <a:solidFill>
                  <a:srgbClr val="FF0000"/>
                </a:solidFill>
                <a:cs typeface="B Nazanin" panose="00000400000000000000" pitchFamily="2" charset="-78"/>
              </a:rPr>
              <a:t>نسخه برداری حرکتی </a:t>
            </a:r>
            <a:r>
              <a:rPr lang="fa-IR" sz="2000" b="1" dirty="0" smtClean="0">
                <a:cs typeface="B Nazanin" panose="00000400000000000000" pitchFamily="2" charset="-78"/>
              </a:rPr>
              <a:t>نامید گردد.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563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45" y="2050473"/>
            <a:ext cx="11942618" cy="1644742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نکته کلیدی در یادگیری طبق نظریه سیستم‌های پویا، هماهنگ نمودن فراهم سازها است.</a:t>
            </a: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جفت شدن ادارک و عمل مارا قادر به ادراک فراهم ساز‌ها خواهد کرد تا حرکت را به طور خودکار انجام دهیم.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جستجوی محیط برای پیدا کردن فراهم سازها از طریق کوشش و خطا/ این شیوه در ورزش هایی کاربرد دارد که حرکات مورد استفاده در آن زیاد طبیعی بنظر نمی رسند/ همانند پرتاب دیسک با تکنیک کشف شده توسط یونانیان قدیم</a:t>
            </a:r>
            <a:endParaRPr lang="fa-IR" sz="20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200651" y="1309420"/>
            <a:ext cx="3939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 smtClean="0">
                <a:cs typeface="B Titr" panose="00000700000000000000" pitchFamily="2" charset="-78"/>
              </a:rPr>
              <a:t>یادگیری و دیدگاه سیستم‌های پویا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82570" y="3661259"/>
            <a:ext cx="11798593" cy="2768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مربیان برای یادگیرندگان هدف گزینی می کنند/ یادگیرنده با تجربه کردن، در نهایت، هماهنگ نمودن فراهم سازها را فرا می گیرد/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بسیار زمان بر و در برخی موارد خطرناک می باشد/ بعنوان مثال: کسب تجربه از عمل کوهنوردانی که جان خود را از دست داده اند/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ممکن است چیزی که برای مربی فراهم ساز باشد برای یادگیرنده فراهم ساز تلقی نگردد/طبق نظریه طرفداران روان شناسی بوم شناختی بهترین راه برای یاد دادن راهنمایی به سمت ادراک فراهم سازها می باشد/ این همان چیزی است که روانشناسان یادگیری، آن را</a:t>
            </a:r>
            <a:br>
              <a:rPr lang="fa-IR" sz="2000" b="1" dirty="0" smtClean="0">
                <a:cs typeface="B Nazanin" panose="00000400000000000000" pitchFamily="2" charset="-78"/>
              </a:rPr>
            </a:b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اکتشاف هدایت شده</a:t>
            </a:r>
            <a:r>
              <a:rPr lang="fa-IR" sz="2000" b="1" u="sng" dirty="0" smtClean="0">
                <a:cs typeface="B Nazanin" panose="00000400000000000000" pitchFamily="2" charset="-78"/>
              </a:rPr>
              <a:t>(</a:t>
            </a:r>
            <a:r>
              <a:rPr lang="en-US" sz="2000" b="1" u="sng" dirty="0" smtClean="0">
                <a:cs typeface="B Nazanin" panose="00000400000000000000" pitchFamily="2" charset="-78"/>
              </a:rPr>
              <a:t>guided discovery</a:t>
            </a:r>
            <a:r>
              <a:rPr lang="fa-IR" sz="2000" b="1" dirty="0" smtClean="0">
                <a:cs typeface="B Nazanin" panose="00000400000000000000" pitchFamily="2" charset="-78"/>
              </a:rPr>
              <a:t>) می نامند</a:t>
            </a:r>
            <a:r>
              <a:rPr lang="en-US" sz="2000" b="1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عوامل تاثیرگذار بر یادگیری، محدود کننده های تکلیف، محیط و ارگانیسم(فرد) می باشند/ بعنوان مثال: محدودکننده محیطی/نحوه ایجاد ضربه چرخشی و بالا در کریکت توسط زنان بخاطر محدودیت لباس جدید در زدن ضربه پایین.محدود کننده ارگانیسمی/افزایش در توده عضلانی و تاثیر بر خود سازمانی حرکت.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497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45" y="2050473"/>
            <a:ext cx="11942618" cy="1610786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عامل بعدی </a:t>
            </a:r>
            <a:r>
              <a:rPr lang="fa-IR" sz="2000" b="1" u="sng" dirty="0" smtClean="0">
                <a:cs typeface="B Nazanin" panose="00000400000000000000" pitchFamily="2" charset="-78"/>
              </a:rPr>
              <a:t>انگیزش</a:t>
            </a:r>
            <a:r>
              <a:rPr lang="fa-IR" sz="2000" b="1" dirty="0" smtClean="0">
                <a:cs typeface="B Nazanin" panose="00000400000000000000" pitchFamily="2" charset="-78"/>
              </a:rPr>
              <a:t> می باشد/ </a:t>
            </a:r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خود استواری </a:t>
            </a:r>
            <a:r>
              <a:rPr lang="fa-IR" sz="2000" b="1" dirty="0" smtClean="0">
                <a:cs typeface="B Nazanin" panose="00000400000000000000" pitchFamily="2" charset="-78"/>
              </a:rPr>
              <a:t>مطرح شده توسط ویگو تسکی/ ترقیب یادگیرنده برای انجام عملی که تا بحال انجام نداده است/ مربی با دستکاری محدودکننده ها امکان کسب یک مهارت جدید توسط یادگیرنده را فراهم می کند</a:t>
            </a: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یکی از </a:t>
            </a:r>
            <a:r>
              <a:rPr lang="fa-IR" sz="2000" b="1" u="sng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اثرات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خود استواری/ «</a:t>
            </a:r>
            <a:r>
              <a:rPr lang="fa-IR" sz="2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منجمد کردن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» و «</a:t>
            </a:r>
            <a:r>
              <a:rPr lang="fa-IR" sz="2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رهاکردن درجات آزادی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»/ توسط توروی مطرح گردید/در ابتدای یادگیری یک مهارت کنترل عضلات و مفاصل بکار رفته در حرکت، دشوار است بنابراین ابتدا درجات آزادی منجمد می شوند/ بعنوان مثال: زدن سرویس در تنیس روی میز/ ویا تفاوت گلف بازان مبتدی و حرفه ای</a:t>
            </a:r>
          </a:p>
          <a:p>
            <a:pPr algn="just" rtl="1"/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200651" y="1309420"/>
            <a:ext cx="3939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 smtClean="0">
                <a:cs typeface="B Titr" panose="00000700000000000000" pitchFamily="2" charset="-78"/>
              </a:rPr>
              <a:t>یادگیری و دیدگاه سیستم‌های پویا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82570" y="3661259"/>
            <a:ext cx="11798593" cy="2768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endParaRPr lang="en-US" sz="2000" b="1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9897" y="4043363"/>
            <a:ext cx="3223801" cy="25969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0" y="3879092"/>
            <a:ext cx="3223801" cy="27366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5718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5523" y="466591"/>
            <a:ext cx="5328661" cy="624996"/>
          </a:xfrm>
        </p:spPr>
        <p:txBody>
          <a:bodyPr anchor="t"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یادگیری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8475" y="2050473"/>
            <a:ext cx="1422688" cy="406977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cs typeface="B Titr" panose="00000700000000000000" pitchFamily="2" charset="-78"/>
              </a:rPr>
              <a:t>رشد شناختی</a:t>
            </a:r>
          </a:p>
          <a:p>
            <a:pPr algn="just" rtl="1"/>
            <a:endParaRPr lang="fa-IR" sz="20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87" y="101913"/>
            <a:ext cx="2561076" cy="1730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200651" y="1309420"/>
            <a:ext cx="3939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 smtClean="0">
                <a:cs typeface="B Titr" panose="00000700000000000000" pitchFamily="2" charset="-78"/>
              </a:rPr>
              <a:t>عوامل رشدی تاثیر گذار بر یادگیری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8544" y="101914"/>
            <a:ext cx="1828801" cy="9094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Yagut" panose="00000400000000000000" pitchFamily="2" charset="-78"/>
              </a:rPr>
              <a:t>فصل 8</a:t>
            </a:r>
            <a:endParaRPr lang="en-US" b="1" dirty="0">
              <a:cs typeface="B Yagut" panose="00000400000000000000" pitchFamily="2" charset="-78"/>
            </a:endParaRPr>
          </a:p>
          <a:p>
            <a:pPr algn="ctr"/>
            <a:r>
              <a:rPr lang="fa-IR" b="1" dirty="0">
                <a:cs typeface="B Yagut" panose="00000400000000000000" pitchFamily="2" charset="-78"/>
              </a:rPr>
              <a:t>یادگیری</a:t>
            </a:r>
          </a:p>
          <a:p>
            <a:pPr algn="ctr"/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صفحه 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205 </a:t>
            </a:r>
            <a:r>
              <a:rPr lang="fa-IR" b="1" dirty="0">
                <a:solidFill>
                  <a:schemeClr val="accent2">
                    <a:lumMod val="40000"/>
                    <a:lumOff val="60000"/>
                  </a:schemeClr>
                </a:solidFill>
                <a:cs typeface="B Yagut" panose="00000400000000000000" pitchFamily="2" charset="-78"/>
              </a:rPr>
              <a:t>تا انتها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B Yagut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2570" y="2513229"/>
            <a:ext cx="11798593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از عوامل تاثیر گذار بر یادگیری، سطح رشد شناختی یادگیرنده است/ یکی از معروف ترین نظریه پردازان در این زمینه، ژان پیاژه می باشد/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ادعا داشت که رشد شناختی از طریق فرایند سازگازی ایجاد می گردد/ نیاز فکری فرد در تعامل با محیط/ از طریق فرایندهای انطباق و همسان سازی 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انطباق: فرد پاسخ خود را با نیازهای خاص شرایط جدید منطبق می کند.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همسان سازی: مشارکت اطلاعات جدید در ساختارهای یادگرفته شده قبلی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مراحل رشد شناختی از نظر پیاژه:</a:t>
            </a:r>
          </a:p>
          <a:p>
            <a:pPr algn="just" rtl="1"/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1- حسی- حرکتی 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  تولد تا 2 سالگی     </a:t>
            </a:r>
          </a:p>
          <a:p>
            <a:pPr algn="just" rtl="1"/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2- پیش عملیاتی  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  2 تا 7 سالگی/ </a:t>
            </a:r>
            <a:r>
              <a:rPr lang="fa-IR" sz="1700" b="1" dirty="0" smtClean="0">
                <a:cs typeface="B Nazanin" panose="00000400000000000000" pitchFamily="2" charset="-78"/>
              </a:rPr>
              <a:t>چرا </a:t>
            </a:r>
            <a:r>
              <a:rPr lang="fa-IR" sz="1700" b="1" dirty="0">
                <a:cs typeface="B Nazanin" panose="00000400000000000000" pitchFamily="2" charset="-78"/>
              </a:rPr>
              <a:t>و چگونه رخدادهای </a:t>
            </a:r>
            <a:r>
              <a:rPr lang="fa-IR" sz="1700" b="1" dirty="0" smtClean="0">
                <a:cs typeface="B Nazanin" panose="00000400000000000000" pitchFamily="2" charset="-78"/>
              </a:rPr>
              <a:t>محیطی اتفاق </a:t>
            </a:r>
            <a:r>
              <a:rPr lang="fa-IR" sz="1700" b="1" dirty="0">
                <a:cs typeface="B Nazanin" panose="00000400000000000000" pitchFamily="2" charset="-78"/>
              </a:rPr>
              <a:t>می </a:t>
            </a:r>
            <a:r>
              <a:rPr lang="fa-IR" sz="1700" b="1" dirty="0" smtClean="0">
                <a:cs typeface="B Nazanin" panose="00000400000000000000" pitchFamily="2" charset="-78"/>
              </a:rPr>
              <a:t>افتد/ فاقد فرایند ذهنی/ دستکاری جسمانی اشیاء</a:t>
            </a:r>
          </a:p>
          <a:p>
            <a:pPr algn="just" rtl="1"/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3- عملیات عینی</a:t>
            </a:r>
          </a:p>
          <a:p>
            <a:pPr algn="just" rtl="1"/>
            <a:r>
              <a:rPr lang="fa-IR" b="1" dirty="0">
                <a:cs typeface="B Nazanin" panose="00000400000000000000" pitchFamily="2" charset="-78"/>
              </a:rPr>
              <a:t>7</a:t>
            </a:r>
            <a:r>
              <a:rPr lang="fa-IR" b="1" dirty="0" smtClean="0">
                <a:cs typeface="B Nazanin" panose="00000400000000000000" pitchFamily="2" charset="-78"/>
              </a:rPr>
              <a:t> تا 11 سالگی/ رشد پیشرونده/</a:t>
            </a:r>
            <a:r>
              <a:rPr lang="fa-IR" sz="1700" b="1" dirty="0" smtClean="0">
                <a:cs typeface="B Nazanin" panose="00000400000000000000" pitchFamily="2" charset="-78"/>
              </a:rPr>
              <a:t>قوانین </a:t>
            </a:r>
            <a:r>
              <a:rPr lang="fa-IR" sz="1700" b="1" dirty="0">
                <a:cs typeface="B Nazanin" panose="00000400000000000000" pitchFamily="2" charset="-78"/>
              </a:rPr>
              <a:t>تفکر، توانایی تفاوت قائل شدن بین ظاهر و واقعیت و اصل توانایی </a:t>
            </a:r>
            <a:r>
              <a:rPr lang="fa-IR" sz="1700" b="1" dirty="0" smtClean="0">
                <a:cs typeface="B Nazanin" panose="00000400000000000000" pitchFamily="2" charset="-78"/>
              </a:rPr>
              <a:t>وارونه سازی/ طبق نظریه پیاژه، ادراک در این مرحه بسیار پیشرفته تر از مرحله پیش عملیاتی است/تشخیص(توانایی پاسخ به چیزی است که زمینه محیطی فراهم می سازد) ناشیانه می باشد/ </a:t>
            </a:r>
            <a:endParaRPr lang="fa-IR" sz="1700" b="1" dirty="0">
              <a:cs typeface="B Nazanin" panose="00000400000000000000" pitchFamily="2" charset="-78"/>
            </a:endParaRP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عدم مشاهده دستکاری زمینه محیطی برای رسیدن به هدف/ حل مسائل با شیوه سیستماتیک/ 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شاید تفسیر این نظریه از حل مسئله، کاربرد آن در فرد برای باز سازماندهی محیط در ذهنش باشد و اینکار فرد را قادر به نوآوری می کند.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32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2804</TotalTime>
  <Words>2648</Words>
  <Application>Microsoft Office PowerPoint</Application>
  <PresentationFormat>Widescreen</PresentationFormat>
  <Paragraphs>226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Arial Black</vt:lpstr>
      <vt:lpstr>B Nazanin</vt:lpstr>
      <vt:lpstr>B Titr</vt:lpstr>
      <vt:lpstr>B Yagut</vt:lpstr>
      <vt:lpstr>Calibri</vt:lpstr>
      <vt:lpstr>Calibri Light</vt:lpstr>
      <vt:lpstr>Office Theme</vt:lpstr>
      <vt:lpstr>به نام خداوند جان و خرد  کزین برتر اندیشه برنگذرد</vt:lpstr>
      <vt:lpstr>"اکتساب و اجرای مهارت‌های حرکتی" حبیب اله قاضی زاده کارشناسی ارشد رفتار حرکتی- یادگیری و کنترل حرکتی استاد دکتر رسول عابدان زاده</vt:lpstr>
      <vt:lpstr>یادگیری</vt:lpstr>
      <vt:lpstr>یادگیری</vt:lpstr>
      <vt:lpstr>یادگیری</vt:lpstr>
      <vt:lpstr>یادگیری</vt:lpstr>
      <vt:lpstr>یادگیری</vt:lpstr>
      <vt:lpstr>یادگیری</vt:lpstr>
      <vt:lpstr>یادگیری</vt:lpstr>
      <vt:lpstr>یادگیری</vt:lpstr>
      <vt:lpstr>یادگیری</vt:lpstr>
      <vt:lpstr>یادگیری</vt:lpstr>
      <vt:lpstr>یادگیری</vt:lpstr>
      <vt:lpstr>یادگیری</vt:lpstr>
      <vt:lpstr>یادگیری</vt:lpstr>
      <vt:lpstr>یادگیری</vt:lpstr>
      <vt:lpstr>موفق و پیروز باشید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لا</dc:title>
  <dc:creator>haninet</dc:creator>
  <cp:lastModifiedBy>haninet</cp:lastModifiedBy>
  <cp:revision>105</cp:revision>
  <dcterms:created xsi:type="dcterms:W3CDTF">2020-04-03T14:17:32Z</dcterms:created>
  <dcterms:modified xsi:type="dcterms:W3CDTF">2020-04-27T16:06:46Z</dcterms:modified>
</cp:coreProperties>
</file>