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0"/>
  </p:notesMasterIdLst>
  <p:sldIdLst>
    <p:sldId id="256" r:id="rId2"/>
    <p:sldId id="257" r:id="rId3"/>
    <p:sldId id="258" r:id="rId4"/>
    <p:sldId id="259" r:id="rId5"/>
    <p:sldId id="260" r:id="rId6"/>
    <p:sldId id="268"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6200"/>
    <a:srgbClr val="FFA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14949-E3F9-43F0-B6DC-9CDFE52AACB1}" type="datetimeFigureOut">
              <a:rPr lang="en-US" smtClean="0"/>
              <a:t>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2A9E0-E267-4B82-B98C-DFFBD500CF02}" type="slidenum">
              <a:rPr lang="en-US" smtClean="0"/>
              <a:t>‹#›</a:t>
            </a:fld>
            <a:endParaRPr lang="en-US"/>
          </a:p>
        </p:txBody>
      </p:sp>
    </p:spTree>
    <p:extLst>
      <p:ext uri="{BB962C8B-B14F-4D97-AF65-F5344CB8AC3E}">
        <p14:creationId xmlns:p14="http://schemas.microsoft.com/office/powerpoint/2010/main" val="216501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46E1432-19D2-4BB9-8455-B89B4477D341}" type="datetimeFigureOut">
              <a:rPr lang="en-US" smtClean="0"/>
              <a:t>3/19/2020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79F0BC4-3DD5-4A5E-AEB2-307BE7D4EE5D}"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824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E1432-19D2-4BB9-8455-B89B4477D34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209109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E1432-19D2-4BB9-8455-B89B4477D34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151209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E1432-19D2-4BB9-8455-B89B4477D34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355442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46E1432-19D2-4BB9-8455-B89B4477D341}" type="datetimeFigureOut">
              <a:rPr lang="en-US" smtClean="0"/>
              <a:t>3/19/2020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79F0BC4-3DD5-4A5E-AEB2-307BE7D4EE5D}"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589925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6E1432-19D2-4BB9-8455-B89B4477D34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108029079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6E1432-19D2-4BB9-8455-B89B4477D341}"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418220995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6E1432-19D2-4BB9-8455-B89B4477D341}"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11637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E1432-19D2-4BB9-8455-B89B4477D341}"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134047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046E1432-19D2-4BB9-8455-B89B4477D341}" type="datetimeFigureOut">
              <a:rPr lang="en-US" smtClean="0"/>
              <a:t>3/19/2020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79F0BC4-3DD5-4A5E-AEB2-307BE7D4EE5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226225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046E1432-19D2-4BB9-8455-B89B4477D341}" type="datetimeFigureOut">
              <a:rPr lang="en-US" smtClean="0"/>
              <a:t>3/19/2020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79F0BC4-3DD5-4A5E-AEB2-307BE7D4EE5D}" type="slidenum">
              <a:rPr lang="en-US" smtClean="0"/>
              <a:t>‹#›</a:t>
            </a:fld>
            <a:endParaRPr lang="en-US"/>
          </a:p>
        </p:txBody>
      </p:sp>
    </p:spTree>
    <p:extLst>
      <p:ext uri="{BB962C8B-B14F-4D97-AF65-F5344CB8AC3E}">
        <p14:creationId xmlns:p14="http://schemas.microsoft.com/office/powerpoint/2010/main" val="107601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46E1432-19D2-4BB9-8455-B89B4477D341}" type="datetimeFigureOut">
              <a:rPr lang="en-US" smtClean="0"/>
              <a:t>3/19/2020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79F0BC4-3DD5-4A5E-AEB2-307BE7D4EE5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58442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2038368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156930"/>
              </p:ext>
            </p:extLst>
          </p:nvPr>
        </p:nvGraphicFramePr>
        <p:xfrm>
          <a:off x="1045028" y="365763"/>
          <a:ext cx="10711544" cy="5752111"/>
        </p:xfrm>
        <a:graphic>
          <a:graphicData uri="http://schemas.openxmlformats.org/drawingml/2006/table">
            <a:tbl>
              <a:tblPr firstRow="1" bandRow="1">
                <a:tableStyleId>{D113A9D2-9D6B-4929-AA2D-F23B5EE8CBE7}</a:tableStyleId>
              </a:tblPr>
              <a:tblGrid>
                <a:gridCol w="2612573">
                  <a:extLst>
                    <a:ext uri="{9D8B030D-6E8A-4147-A177-3AD203B41FA5}">
                      <a16:colId xmlns:a16="http://schemas.microsoft.com/office/drawing/2014/main" val="3766297687"/>
                    </a:ext>
                  </a:extLst>
                </a:gridCol>
                <a:gridCol w="5029199">
                  <a:extLst>
                    <a:ext uri="{9D8B030D-6E8A-4147-A177-3AD203B41FA5}">
                      <a16:colId xmlns:a16="http://schemas.microsoft.com/office/drawing/2014/main" val="1546518435"/>
                    </a:ext>
                  </a:extLst>
                </a:gridCol>
                <a:gridCol w="3069772">
                  <a:extLst>
                    <a:ext uri="{9D8B030D-6E8A-4147-A177-3AD203B41FA5}">
                      <a16:colId xmlns:a16="http://schemas.microsoft.com/office/drawing/2014/main" val="1942285"/>
                    </a:ext>
                  </a:extLst>
                </a:gridCol>
              </a:tblGrid>
              <a:tr h="428155">
                <a:tc>
                  <a:txBody>
                    <a:bodyPr/>
                    <a:lstStyle/>
                    <a:p>
                      <a:pPr algn="just" rtl="1"/>
                      <a:r>
                        <a:rPr lang="fa-IR" sz="2400" dirty="0" smtClean="0">
                          <a:solidFill>
                            <a:schemeClr val="tx1">
                              <a:lumMod val="95000"/>
                              <a:lumOff val="5000"/>
                            </a:schemeClr>
                          </a:solidFill>
                          <a:cs typeface="B Nazanin" panose="00000400000000000000" pitchFamily="2" charset="-78"/>
                        </a:rPr>
                        <a:t>دامنه تقریبی سن ظهور</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توانایی های منتخب</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الگوی</a:t>
                      </a:r>
                      <a:r>
                        <a:rPr lang="fa-IR" sz="2400" baseline="0" dirty="0" smtClean="0">
                          <a:solidFill>
                            <a:schemeClr val="tx1">
                              <a:lumMod val="95000"/>
                              <a:lumOff val="5000"/>
                            </a:schemeClr>
                          </a:solidFill>
                          <a:cs typeface="B Nazanin" panose="00000400000000000000" pitchFamily="2" charset="-78"/>
                        </a:rPr>
                        <a:t> حرکتی </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2242450955"/>
                  </a:ext>
                </a:extLst>
              </a:tr>
              <a:tr h="2140773">
                <a:tc>
                  <a:txBody>
                    <a:bodyPr/>
                    <a:lstStyle/>
                    <a:p>
                      <a:pPr algn="just" rtl="1"/>
                      <a:r>
                        <a:rPr lang="fa-IR" sz="2400" dirty="0" smtClean="0">
                          <a:solidFill>
                            <a:schemeClr val="tx2">
                              <a:lumMod val="90000"/>
                              <a:lumOff val="10000"/>
                            </a:schemeClr>
                          </a:solidFill>
                          <a:cs typeface="B Nazanin" panose="00000400000000000000" pitchFamily="2" charset="-78"/>
                        </a:rPr>
                        <a:t>14 تا 18 ماهگی</a:t>
                      </a:r>
                    </a:p>
                    <a:p>
                      <a:pPr algn="just" rtl="1"/>
                      <a:r>
                        <a:rPr lang="fa-IR" sz="2400" dirty="0" smtClean="0">
                          <a:solidFill>
                            <a:schemeClr val="tx2">
                              <a:lumMod val="90000"/>
                              <a:lumOff val="10000"/>
                            </a:schemeClr>
                          </a:solidFill>
                          <a:cs typeface="B Nazanin" panose="00000400000000000000" pitchFamily="2" charset="-78"/>
                        </a:rPr>
                        <a:t>18</a:t>
                      </a:r>
                      <a:r>
                        <a:rPr lang="fa-IR" sz="2400" baseline="0" dirty="0" smtClean="0">
                          <a:solidFill>
                            <a:schemeClr val="tx2">
                              <a:lumMod val="90000"/>
                              <a:lumOff val="10000"/>
                            </a:schemeClr>
                          </a:solidFill>
                          <a:cs typeface="B Nazanin" panose="00000400000000000000" pitchFamily="2" charset="-78"/>
                        </a:rPr>
                        <a:t> تا 24 ماهگی</a:t>
                      </a:r>
                    </a:p>
                    <a:p>
                      <a:pPr algn="just" rtl="1"/>
                      <a:r>
                        <a:rPr lang="fa-IR" sz="2400" baseline="0" dirty="0" smtClean="0">
                          <a:solidFill>
                            <a:schemeClr val="tx2">
                              <a:lumMod val="90000"/>
                              <a:lumOff val="10000"/>
                            </a:schemeClr>
                          </a:solidFill>
                          <a:cs typeface="B Nazanin" panose="00000400000000000000" pitchFamily="2" charset="-78"/>
                        </a:rPr>
                        <a:t>24 تا 28 ماهگی</a:t>
                      </a:r>
                    </a:p>
                    <a:p>
                      <a:pPr algn="just" rtl="1"/>
                      <a:r>
                        <a:rPr lang="fa-IR" sz="2400" baseline="0" dirty="0" smtClean="0">
                          <a:solidFill>
                            <a:schemeClr val="tx2">
                              <a:lumMod val="90000"/>
                              <a:lumOff val="10000"/>
                            </a:schemeClr>
                          </a:solidFill>
                          <a:cs typeface="B Nazanin" panose="00000400000000000000" pitchFamily="2" charset="-78"/>
                        </a:rPr>
                        <a:t>4 تا 5 سالگی </a:t>
                      </a:r>
                    </a:p>
                    <a:p>
                      <a:pPr algn="just" rtl="1"/>
                      <a:r>
                        <a:rPr lang="fa-IR" sz="2400" baseline="0" dirty="0" smtClean="0">
                          <a:solidFill>
                            <a:schemeClr val="tx2">
                              <a:lumMod val="90000"/>
                              <a:lumOff val="10000"/>
                            </a:schemeClr>
                          </a:solidFill>
                          <a:cs typeface="B Nazanin" panose="00000400000000000000" pitchFamily="2" charset="-78"/>
                        </a:rPr>
                        <a:t>4 تا 5 سالگی</a:t>
                      </a:r>
                    </a:p>
                    <a:p>
                      <a:pPr algn="just" rtl="1"/>
                      <a:r>
                        <a:rPr lang="fa-IR" sz="2400" baseline="0" dirty="0" smtClean="0">
                          <a:solidFill>
                            <a:schemeClr val="tx2">
                              <a:lumMod val="90000"/>
                              <a:lumOff val="10000"/>
                            </a:schemeClr>
                          </a:solidFill>
                          <a:cs typeface="B Nazanin" panose="00000400000000000000" pitchFamily="2" charset="-78"/>
                        </a:rPr>
                        <a:t>5 تا 6 سالگی</a:t>
                      </a: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_پایین رفتن از اشیاءکوتاه </a:t>
                      </a:r>
                    </a:p>
                    <a:p>
                      <a:pPr algn="just" rtl="1"/>
                      <a:r>
                        <a:rPr lang="fa-IR" sz="2400" dirty="0" smtClean="0">
                          <a:solidFill>
                            <a:schemeClr val="tx2">
                              <a:lumMod val="90000"/>
                              <a:lumOff val="10000"/>
                            </a:schemeClr>
                          </a:solidFill>
                          <a:cs typeface="B Nazanin" panose="00000400000000000000" pitchFamily="2" charset="-78"/>
                        </a:rPr>
                        <a:t>_پایین پریدن از روی یک جسم با</a:t>
                      </a:r>
                      <a:r>
                        <a:rPr lang="fa-IR" sz="2400" baseline="0" dirty="0" smtClean="0">
                          <a:solidFill>
                            <a:schemeClr val="tx2">
                              <a:lumMod val="90000"/>
                              <a:lumOff val="10000"/>
                            </a:schemeClr>
                          </a:solidFill>
                          <a:cs typeface="B Nazanin" panose="00000400000000000000" pitchFamily="2" charset="-78"/>
                        </a:rPr>
                        <a:t> یک پا</a:t>
                      </a:r>
                    </a:p>
                    <a:p>
                      <a:pPr algn="just" rtl="1"/>
                      <a:r>
                        <a:rPr lang="fa-IR" sz="2400" baseline="0" dirty="0" smtClean="0">
                          <a:solidFill>
                            <a:schemeClr val="tx2">
                              <a:lumMod val="90000"/>
                              <a:lumOff val="10000"/>
                            </a:schemeClr>
                          </a:solidFill>
                          <a:cs typeface="B Nazanin" panose="00000400000000000000" pitchFamily="2" charset="-78"/>
                        </a:rPr>
                        <a:t>_پریدن از سطح زمین با هر دوپا</a:t>
                      </a:r>
                    </a:p>
                    <a:p>
                      <a:pPr algn="just" rtl="1"/>
                      <a:r>
                        <a:rPr lang="fa-IR" sz="2400" baseline="0" dirty="0" smtClean="0">
                          <a:solidFill>
                            <a:schemeClr val="tx2">
                              <a:lumMod val="90000"/>
                              <a:lumOff val="10000"/>
                            </a:schemeClr>
                          </a:solidFill>
                          <a:cs typeface="B Nazanin" panose="00000400000000000000" pitchFamily="2" charset="-78"/>
                        </a:rPr>
                        <a:t>_پرش طول (حدود سه پا یا یک متر)</a:t>
                      </a:r>
                    </a:p>
                    <a:p>
                      <a:pPr algn="just" rtl="1"/>
                      <a:r>
                        <a:rPr lang="fa-IR" sz="2400" baseline="0" dirty="0" smtClean="0">
                          <a:solidFill>
                            <a:schemeClr val="tx2">
                              <a:lumMod val="90000"/>
                              <a:lumOff val="10000"/>
                            </a:schemeClr>
                          </a:solidFill>
                          <a:cs typeface="B Nazanin" panose="00000400000000000000" pitchFamily="2" charset="-78"/>
                        </a:rPr>
                        <a:t>-پرش ارتفاع (حدود یک پا یا 30 سانتینتر)</a:t>
                      </a:r>
                    </a:p>
                    <a:p>
                      <a:pPr algn="just" rtl="1"/>
                      <a:r>
                        <a:rPr lang="fa-IR" sz="2400" baseline="0" dirty="0" smtClean="0">
                          <a:solidFill>
                            <a:schemeClr val="tx2">
                              <a:lumMod val="90000"/>
                              <a:lumOff val="10000"/>
                            </a:schemeClr>
                          </a:solidFill>
                          <a:cs typeface="B Nazanin" panose="00000400000000000000" pitchFamily="2" charset="-78"/>
                        </a:rPr>
                        <a:t>_الگوی پریدن پیشرفته</a:t>
                      </a:r>
                    </a:p>
                  </a:txBody>
                  <a:tcPr/>
                </a:tc>
                <a:tc>
                  <a:txBody>
                    <a:bodyPr/>
                    <a:lstStyle/>
                    <a:p>
                      <a:pPr algn="just" rtl="1"/>
                      <a:r>
                        <a:rPr lang="fa-IR" sz="2400" b="1" dirty="0" smtClean="0">
                          <a:solidFill>
                            <a:schemeClr val="tx2">
                              <a:lumMod val="90000"/>
                              <a:lumOff val="10000"/>
                            </a:schemeClr>
                          </a:solidFill>
                          <a:cs typeface="B Nazanin" panose="00000400000000000000" pitchFamily="2" charset="-78"/>
                        </a:rPr>
                        <a:t>پریدن:</a:t>
                      </a:r>
                      <a:r>
                        <a:rPr lang="fa-IR" sz="2400" dirty="0" smtClean="0">
                          <a:solidFill>
                            <a:schemeClr val="tx2">
                              <a:lumMod val="90000"/>
                              <a:lumOff val="10000"/>
                            </a:schemeClr>
                          </a:solidFill>
                          <a:cs typeface="B Nazanin" panose="00000400000000000000" pitchFamily="2" charset="-78"/>
                        </a:rPr>
                        <a:t>سه</a:t>
                      </a:r>
                      <a:r>
                        <a:rPr lang="fa-IR" sz="2400" baseline="0" dirty="0" smtClean="0">
                          <a:solidFill>
                            <a:schemeClr val="tx2">
                              <a:lumMod val="90000"/>
                              <a:lumOff val="10000"/>
                            </a:schemeClr>
                          </a:solidFill>
                          <a:cs typeface="B Nazanin" panose="00000400000000000000" pitchFamily="2" charset="-78"/>
                        </a:rPr>
                        <a:t> نوع است :</a:t>
                      </a:r>
                      <a:r>
                        <a:rPr lang="fa-IR" sz="2400" b="1" baseline="0" dirty="0" smtClean="0">
                          <a:solidFill>
                            <a:schemeClr val="tx2">
                              <a:lumMod val="90000"/>
                              <a:lumOff val="10000"/>
                            </a:schemeClr>
                          </a:solidFill>
                          <a:cs typeface="B Nazanin" panose="00000400000000000000" pitchFamily="2" charset="-78"/>
                        </a:rPr>
                        <a:t>1.پرش طول 2.پرش عمودی 3.پرش از بلندی </a:t>
                      </a:r>
                    </a:p>
                    <a:p>
                      <a:pPr algn="just" rtl="1"/>
                      <a:r>
                        <a:rPr lang="fa-IR" sz="2400" baseline="0" dirty="0" smtClean="0">
                          <a:solidFill>
                            <a:schemeClr val="tx2">
                              <a:lumMod val="90000"/>
                              <a:lumOff val="10000"/>
                            </a:schemeClr>
                          </a:solidFill>
                          <a:cs typeface="B Nazanin" panose="00000400000000000000" pitchFamily="2" charset="-78"/>
                        </a:rPr>
                        <a:t>در حرکت پریدن،بدن توسط یک یا هر دو پا از زمین جدا شده و با هر دو پا فرود می آید.</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3842322610"/>
                  </a:ext>
                </a:extLst>
              </a:tr>
              <a:tr h="3008911">
                <a:tc>
                  <a:txBody>
                    <a:bodyPr/>
                    <a:lstStyle/>
                    <a:p>
                      <a:pPr algn="just" rtl="1"/>
                      <a:r>
                        <a:rPr lang="fa-IR" sz="2400" dirty="0" smtClean="0">
                          <a:solidFill>
                            <a:schemeClr val="tx2">
                              <a:lumMod val="90000"/>
                              <a:lumOff val="10000"/>
                            </a:schemeClr>
                          </a:solidFill>
                          <a:cs typeface="B Nazanin" panose="00000400000000000000" pitchFamily="2" charset="-78"/>
                        </a:rPr>
                        <a:t>2 تا 3 سالگی </a:t>
                      </a:r>
                    </a:p>
                    <a:p>
                      <a:pPr algn="just" rtl="1"/>
                      <a:r>
                        <a:rPr lang="fa-IR" sz="2400" dirty="0" smtClean="0">
                          <a:solidFill>
                            <a:schemeClr val="tx2">
                              <a:lumMod val="90000"/>
                              <a:lumOff val="10000"/>
                            </a:schemeClr>
                          </a:solidFill>
                          <a:cs typeface="B Nazanin" panose="00000400000000000000" pitchFamily="2" charset="-78"/>
                        </a:rPr>
                        <a:t>3 تا 4 سالگی</a:t>
                      </a:r>
                      <a:r>
                        <a:rPr lang="fa-IR" sz="2400" baseline="0" dirty="0" smtClean="0">
                          <a:solidFill>
                            <a:schemeClr val="tx2">
                              <a:lumMod val="90000"/>
                              <a:lumOff val="10000"/>
                            </a:schemeClr>
                          </a:solidFill>
                          <a:cs typeface="B Nazanin" panose="00000400000000000000" pitchFamily="2" charset="-78"/>
                        </a:rPr>
                        <a:t> </a:t>
                      </a:r>
                    </a:p>
                    <a:p>
                      <a:pPr algn="just" rtl="1"/>
                      <a:r>
                        <a:rPr lang="fa-IR" sz="2400" baseline="0" dirty="0" smtClean="0">
                          <a:solidFill>
                            <a:schemeClr val="tx2">
                              <a:lumMod val="90000"/>
                              <a:lumOff val="10000"/>
                            </a:schemeClr>
                          </a:solidFill>
                          <a:cs typeface="B Nazanin" panose="00000400000000000000" pitchFamily="2" charset="-78"/>
                        </a:rPr>
                        <a:t>4 تا 5 سالگی</a:t>
                      </a:r>
                    </a:p>
                    <a:p>
                      <a:pPr algn="just" rtl="1"/>
                      <a:r>
                        <a:rPr lang="fa-IR" sz="2400" baseline="0" dirty="0" smtClean="0">
                          <a:solidFill>
                            <a:schemeClr val="tx2">
                              <a:lumMod val="90000"/>
                              <a:lumOff val="10000"/>
                            </a:schemeClr>
                          </a:solidFill>
                          <a:cs typeface="B Nazanin" panose="00000400000000000000" pitchFamily="2" charset="-78"/>
                        </a:rPr>
                        <a:t>4تا 5سالگی</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5 تا 6 سالگی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_لی لی کردن با پای برتر به تعداد حداکثر سه تکرار </a:t>
                      </a:r>
                    </a:p>
                    <a:p>
                      <a:pPr algn="just" rtl="1"/>
                      <a:r>
                        <a:rPr lang="fa-IR" sz="2400" dirty="0" smtClean="0">
                          <a:solidFill>
                            <a:schemeClr val="tx2">
                              <a:lumMod val="90000"/>
                              <a:lumOff val="10000"/>
                            </a:schemeClr>
                          </a:solidFill>
                          <a:cs typeface="B Nazanin" panose="00000400000000000000" pitchFamily="2" charset="-78"/>
                        </a:rPr>
                        <a:t>_لی لی کردن با پای برتر به تعداد 4 تا</a:t>
                      </a:r>
                      <a:r>
                        <a:rPr lang="fa-IR" sz="2400" baseline="0" dirty="0" smtClean="0">
                          <a:solidFill>
                            <a:schemeClr val="tx2">
                              <a:lumMod val="90000"/>
                              <a:lumOff val="10000"/>
                            </a:schemeClr>
                          </a:solidFill>
                          <a:cs typeface="B Nazanin" panose="00000400000000000000" pitchFamily="2" charset="-78"/>
                        </a:rPr>
                        <a:t> 6 تکرار</a:t>
                      </a:r>
                    </a:p>
                    <a:p>
                      <a:pPr algn="just" rtl="1"/>
                      <a:r>
                        <a:rPr lang="fa-IR" sz="2400" baseline="0" dirty="0" smtClean="0">
                          <a:solidFill>
                            <a:schemeClr val="tx2">
                              <a:lumMod val="90000"/>
                              <a:lumOff val="10000"/>
                            </a:schemeClr>
                          </a:solidFill>
                          <a:cs typeface="B Nazanin" panose="00000400000000000000" pitchFamily="2" charset="-78"/>
                        </a:rPr>
                        <a:t> _لی لی کردن با همان پا به تعداد 8 تا 10 تکرار </a:t>
                      </a:r>
                    </a:p>
                    <a:p>
                      <a:pPr algn="just" rtl="1"/>
                      <a:r>
                        <a:rPr lang="fa-IR" sz="2400" baseline="0" dirty="0" smtClean="0">
                          <a:solidFill>
                            <a:schemeClr val="tx2">
                              <a:lumMod val="90000"/>
                              <a:lumOff val="10000"/>
                            </a:schemeClr>
                          </a:solidFill>
                          <a:cs typeface="B Nazanin" panose="00000400000000000000" pitchFamily="2" charset="-78"/>
                        </a:rPr>
                        <a:t>_لی لی کردن به مسافت 50 پا (15 متر)در مدت 11 ثانیه</a:t>
                      </a:r>
                    </a:p>
                    <a:p>
                      <a:pPr algn="just" rtl="1"/>
                      <a:r>
                        <a:rPr lang="fa-IR" sz="2400" baseline="0" dirty="0" smtClean="0">
                          <a:solidFill>
                            <a:schemeClr val="tx2">
                              <a:lumMod val="90000"/>
                              <a:lumOff val="10000"/>
                            </a:schemeClr>
                          </a:solidFill>
                          <a:cs typeface="B Nazanin" panose="00000400000000000000" pitchFamily="2" charset="-78"/>
                        </a:rPr>
                        <a:t>_لی لی کردن ماهرانه به طور هماهنگ،متناوب والگوی پیشرفته </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b="1" dirty="0" smtClean="0">
                          <a:solidFill>
                            <a:schemeClr val="tx2">
                              <a:lumMod val="90000"/>
                              <a:lumOff val="10000"/>
                            </a:schemeClr>
                          </a:solidFill>
                          <a:cs typeface="B Nazanin" panose="00000400000000000000" pitchFamily="2" charset="-78"/>
                        </a:rPr>
                        <a:t>لی لی کردن:</a:t>
                      </a:r>
                      <a:r>
                        <a:rPr lang="fa-IR" sz="2400" dirty="0" smtClean="0">
                          <a:solidFill>
                            <a:schemeClr val="tx2">
                              <a:lumMod val="90000"/>
                              <a:lumOff val="10000"/>
                            </a:schemeClr>
                          </a:solidFill>
                          <a:cs typeface="B Nazanin" panose="00000400000000000000" pitchFamily="2" charset="-78"/>
                        </a:rPr>
                        <a:t>شامل کندن</a:t>
                      </a:r>
                      <a:r>
                        <a:rPr lang="fa-IR" sz="2400" baseline="0" dirty="0" smtClean="0">
                          <a:solidFill>
                            <a:schemeClr val="tx2">
                              <a:lumMod val="90000"/>
                              <a:lumOff val="10000"/>
                            </a:schemeClr>
                          </a:solidFill>
                          <a:cs typeface="B Nazanin" panose="00000400000000000000" pitchFamily="2" charset="-78"/>
                        </a:rPr>
                        <a:t> بدن از زمین با یک پا و فرود آمدن با همان پا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2049597913"/>
                  </a:ext>
                </a:extLst>
              </a:tr>
            </a:tbl>
          </a:graphicData>
        </a:graphic>
      </p:graphicFrame>
    </p:spTree>
    <p:extLst>
      <p:ext uri="{BB962C8B-B14F-4D97-AF65-F5344CB8AC3E}">
        <p14:creationId xmlns:p14="http://schemas.microsoft.com/office/powerpoint/2010/main" val="354005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975988"/>
              </p:ext>
            </p:extLst>
          </p:nvPr>
        </p:nvGraphicFramePr>
        <p:xfrm>
          <a:off x="1237886" y="1267097"/>
          <a:ext cx="10179051" cy="4057526"/>
        </p:xfrm>
        <a:graphic>
          <a:graphicData uri="http://schemas.openxmlformats.org/drawingml/2006/table">
            <a:tbl>
              <a:tblPr firstRow="1" bandRow="1">
                <a:tableStyleId>{D113A9D2-9D6B-4929-AA2D-F23B5EE8CBE7}</a:tableStyleId>
              </a:tblPr>
              <a:tblGrid>
                <a:gridCol w="2654844">
                  <a:extLst>
                    <a:ext uri="{9D8B030D-6E8A-4147-A177-3AD203B41FA5}">
                      <a16:colId xmlns:a16="http://schemas.microsoft.com/office/drawing/2014/main" val="2681942673"/>
                    </a:ext>
                  </a:extLst>
                </a:gridCol>
                <a:gridCol w="4297680">
                  <a:extLst>
                    <a:ext uri="{9D8B030D-6E8A-4147-A177-3AD203B41FA5}">
                      <a16:colId xmlns:a16="http://schemas.microsoft.com/office/drawing/2014/main" val="776292693"/>
                    </a:ext>
                  </a:extLst>
                </a:gridCol>
                <a:gridCol w="3226527">
                  <a:extLst>
                    <a:ext uri="{9D8B030D-6E8A-4147-A177-3AD203B41FA5}">
                      <a16:colId xmlns:a16="http://schemas.microsoft.com/office/drawing/2014/main" val="277399186"/>
                    </a:ext>
                  </a:extLst>
                </a:gridCol>
              </a:tblGrid>
              <a:tr h="796834">
                <a:tc>
                  <a:txBody>
                    <a:bodyPr/>
                    <a:lstStyle/>
                    <a:p>
                      <a:pPr algn="just" rtl="1"/>
                      <a:r>
                        <a:rPr lang="fa-IR" sz="2400" dirty="0" smtClean="0">
                          <a:solidFill>
                            <a:schemeClr val="tx1">
                              <a:lumMod val="95000"/>
                              <a:lumOff val="5000"/>
                            </a:schemeClr>
                          </a:solidFill>
                          <a:cs typeface="B Nazanin" panose="00000400000000000000" pitchFamily="2" charset="-78"/>
                        </a:rPr>
                        <a:t>دامنه تقریبی سن ظهور</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توانایی های منتخب</a:t>
                      </a:r>
                      <a:endParaRPr lang="en-US" sz="2400" dirty="0">
                        <a:solidFill>
                          <a:schemeClr val="tx1">
                            <a:lumMod val="95000"/>
                            <a:lumOff val="5000"/>
                          </a:schemeClr>
                        </a:solidFill>
                        <a:cs typeface="B Nazanin" panose="00000400000000000000" pitchFamily="2" charset="-78"/>
                      </a:endParaRPr>
                    </a:p>
                  </a:txBody>
                  <a:tcPr/>
                </a:tc>
                <a:tc>
                  <a:txBody>
                    <a:bodyPr/>
                    <a:lstStyle/>
                    <a:p>
                      <a:pPr algn="justLow" rtl="1"/>
                      <a:r>
                        <a:rPr lang="fa-IR" sz="2400" dirty="0" smtClean="0">
                          <a:solidFill>
                            <a:schemeClr val="tx1">
                              <a:lumMod val="95000"/>
                              <a:lumOff val="5000"/>
                            </a:schemeClr>
                          </a:solidFill>
                          <a:cs typeface="B Nazanin" panose="00000400000000000000" pitchFamily="2" charset="-78"/>
                        </a:rPr>
                        <a:t>الگوی حرکتی </a:t>
                      </a:r>
                    </a:p>
                  </a:txBody>
                  <a:tcPr/>
                </a:tc>
                <a:extLst>
                  <a:ext uri="{0D108BD9-81ED-4DB2-BD59-A6C34878D82A}">
                    <a16:rowId xmlns:a16="http://schemas.microsoft.com/office/drawing/2014/main" val="153483574"/>
                  </a:ext>
                </a:extLst>
              </a:tr>
              <a:tr h="1472755">
                <a:tc>
                  <a:txBody>
                    <a:bodyPr/>
                    <a:lstStyle/>
                    <a:p>
                      <a:pPr algn="just" rtl="1"/>
                      <a:r>
                        <a:rPr lang="fa-IR" sz="2400" dirty="0" smtClean="0">
                          <a:solidFill>
                            <a:schemeClr val="tx2">
                              <a:lumMod val="90000"/>
                              <a:lumOff val="10000"/>
                            </a:schemeClr>
                          </a:solidFill>
                          <a:cs typeface="B Nazanin" panose="00000400000000000000" pitchFamily="2" charset="-78"/>
                        </a:rPr>
                        <a:t>3 تا 5 سالگی</a:t>
                      </a:r>
                    </a:p>
                    <a:p>
                      <a:pPr algn="just" rtl="1"/>
                      <a:r>
                        <a:rPr lang="fa-IR" sz="2400" dirty="0" smtClean="0">
                          <a:solidFill>
                            <a:schemeClr val="tx2">
                              <a:lumMod val="90000"/>
                              <a:lumOff val="10000"/>
                            </a:schemeClr>
                          </a:solidFill>
                          <a:cs typeface="B Nazanin" panose="00000400000000000000" pitchFamily="2" charset="-78"/>
                        </a:rPr>
                        <a:t>5 تا 6 سالگی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یورتمه رفتن اولیه اما غیر مؤثر</a:t>
                      </a:r>
                      <a:r>
                        <a:rPr lang="fa-IR" sz="2400" baseline="0" dirty="0" smtClean="0">
                          <a:solidFill>
                            <a:schemeClr val="tx2">
                              <a:lumMod val="90000"/>
                              <a:lumOff val="10000"/>
                            </a:schemeClr>
                          </a:solidFill>
                          <a:cs typeface="B Nazanin" panose="00000400000000000000" pitchFamily="2" charset="-78"/>
                        </a:rPr>
                        <a:t> </a:t>
                      </a:r>
                    </a:p>
                    <a:p>
                      <a:pPr algn="just" rtl="1"/>
                      <a:r>
                        <a:rPr lang="fa-IR" sz="2400" baseline="0" dirty="0" smtClean="0">
                          <a:solidFill>
                            <a:schemeClr val="tx2">
                              <a:lumMod val="90000"/>
                              <a:lumOff val="10000"/>
                            </a:schemeClr>
                          </a:solidFill>
                          <a:cs typeface="B Nazanin" panose="00000400000000000000" pitchFamily="2" charset="-78"/>
                        </a:rPr>
                        <a:t>یورتمه رفتن ماهرانه،الگوی پیشرفته </a:t>
                      </a:r>
                    </a:p>
                    <a:p>
                      <a:pPr algn="just" rtl="1"/>
                      <a:endParaRPr lang="en-US" sz="2400" dirty="0">
                        <a:solidFill>
                          <a:schemeClr val="tx2">
                            <a:lumMod val="90000"/>
                            <a:lumOff val="10000"/>
                          </a:schemeClr>
                        </a:solidFill>
                        <a:cs typeface="B Nazanin" panose="00000400000000000000" pitchFamily="2" charset="-78"/>
                      </a:endParaRP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یورتمه رفتن :</a:t>
                      </a:r>
                      <a:r>
                        <a:rPr lang="fa-IR" sz="2400" dirty="0" smtClean="0">
                          <a:solidFill>
                            <a:schemeClr val="tx2">
                              <a:lumMod val="90000"/>
                              <a:lumOff val="10000"/>
                            </a:schemeClr>
                          </a:solidFill>
                          <a:cs typeface="B Nazanin" panose="00000400000000000000" pitchFamily="2" charset="-78"/>
                        </a:rPr>
                        <a:t>از قدم برداشتن و پریدن با یک پا و سپس با</a:t>
                      </a:r>
                      <a:r>
                        <a:rPr lang="fa-IR" sz="2400" baseline="0" dirty="0" smtClean="0">
                          <a:solidFill>
                            <a:schemeClr val="tx2">
                              <a:lumMod val="90000"/>
                              <a:lumOff val="10000"/>
                            </a:schemeClr>
                          </a:solidFill>
                          <a:cs typeface="B Nazanin" panose="00000400000000000000" pitchFamily="2" charset="-78"/>
                        </a:rPr>
                        <a:t> پای دیگر تشکیل شده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887693277"/>
                  </a:ext>
                </a:extLst>
              </a:tr>
              <a:tr h="1787937">
                <a:tc>
                  <a:txBody>
                    <a:bodyPr/>
                    <a:lstStyle/>
                    <a:p>
                      <a:pPr algn="just" rtl="1"/>
                      <a:r>
                        <a:rPr lang="fa-IR" sz="2400" dirty="0" smtClean="0">
                          <a:solidFill>
                            <a:schemeClr val="tx2">
                              <a:lumMod val="90000"/>
                              <a:lumOff val="10000"/>
                            </a:schemeClr>
                          </a:solidFill>
                          <a:cs typeface="B Nazanin" panose="00000400000000000000" pitchFamily="2" charset="-78"/>
                        </a:rPr>
                        <a:t>3تا</a:t>
                      </a:r>
                      <a:r>
                        <a:rPr lang="fa-IR" sz="2400" baseline="0" dirty="0" smtClean="0">
                          <a:solidFill>
                            <a:schemeClr val="tx2">
                              <a:lumMod val="90000"/>
                              <a:lumOff val="10000"/>
                            </a:schemeClr>
                          </a:solidFill>
                          <a:cs typeface="B Nazanin" panose="00000400000000000000" pitchFamily="2" charset="-78"/>
                        </a:rPr>
                        <a:t> 4 سالگی </a:t>
                      </a:r>
                    </a:p>
                    <a:p>
                      <a:pPr algn="just" rtl="1"/>
                      <a:r>
                        <a:rPr lang="fa-IR" sz="2400" baseline="0" dirty="0" smtClean="0">
                          <a:solidFill>
                            <a:schemeClr val="tx2">
                              <a:lumMod val="90000"/>
                              <a:lumOff val="10000"/>
                            </a:schemeClr>
                          </a:solidFill>
                          <a:cs typeface="B Nazanin" panose="00000400000000000000" pitchFamily="2" charset="-78"/>
                        </a:rPr>
                        <a:t>5 تا 6 سالگی </a:t>
                      </a:r>
                    </a:p>
                    <a:p>
                      <a:pPr algn="just" rtl="1"/>
                      <a:r>
                        <a:rPr lang="fa-IR" sz="2400" baseline="0" dirty="0" smtClean="0">
                          <a:solidFill>
                            <a:schemeClr val="tx2">
                              <a:lumMod val="90000"/>
                              <a:lumOff val="10000"/>
                            </a:schemeClr>
                          </a:solidFill>
                          <a:cs typeface="B Nazanin" panose="00000400000000000000" pitchFamily="2" charset="-78"/>
                        </a:rPr>
                        <a:t>5 تا 7 سالگی </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سکسکه دویدن با</a:t>
                      </a:r>
                      <a:r>
                        <a:rPr lang="fa-IR" sz="2400" baseline="0" dirty="0" smtClean="0">
                          <a:solidFill>
                            <a:schemeClr val="tx2">
                              <a:lumMod val="90000"/>
                              <a:lumOff val="10000"/>
                            </a:schemeClr>
                          </a:solidFill>
                          <a:cs typeface="B Nazanin" panose="00000400000000000000" pitchFamily="2" charset="-78"/>
                        </a:rPr>
                        <a:t> یک پا </a:t>
                      </a:r>
                    </a:p>
                    <a:p>
                      <a:pPr algn="just" rtl="1"/>
                      <a:r>
                        <a:rPr lang="fa-IR" sz="2400" baseline="0" dirty="0" smtClean="0">
                          <a:solidFill>
                            <a:schemeClr val="tx2">
                              <a:lumMod val="90000"/>
                              <a:lumOff val="10000"/>
                            </a:schemeClr>
                          </a:solidFill>
                          <a:cs typeface="B Nazanin" panose="00000400000000000000" pitchFamily="2" charset="-78"/>
                        </a:rPr>
                        <a:t>سکسکه دویدن ماهرانه(حدود 20 درصد)</a:t>
                      </a:r>
                    </a:p>
                    <a:p>
                      <a:pPr algn="just" rtl="1"/>
                      <a:r>
                        <a:rPr lang="fa-IR" sz="2400" baseline="0" dirty="0" smtClean="0">
                          <a:solidFill>
                            <a:schemeClr val="tx2">
                              <a:lumMod val="90000"/>
                              <a:lumOff val="10000"/>
                            </a:schemeClr>
                          </a:solidFill>
                          <a:cs typeface="B Nazanin" panose="00000400000000000000" pitchFamily="2" charset="-78"/>
                        </a:rPr>
                        <a:t>سکسکه دویدن با حداکثر مهارت</a:t>
                      </a: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سکسکه</a:t>
                      </a:r>
                      <a:r>
                        <a:rPr lang="fa-IR" sz="2400" b="1" baseline="0" dirty="0" smtClean="0">
                          <a:solidFill>
                            <a:schemeClr val="tx2">
                              <a:lumMod val="90000"/>
                              <a:lumOff val="10000"/>
                            </a:schemeClr>
                          </a:solidFill>
                          <a:cs typeface="B Nazanin" panose="00000400000000000000" pitchFamily="2" charset="-78"/>
                        </a:rPr>
                        <a:t> دویدن:</a:t>
                      </a:r>
                      <a:r>
                        <a:rPr lang="fa-IR" sz="2400" baseline="0" dirty="0" smtClean="0">
                          <a:solidFill>
                            <a:schemeClr val="tx2">
                              <a:lumMod val="90000"/>
                              <a:lumOff val="10000"/>
                            </a:schemeClr>
                          </a:solidFill>
                          <a:cs typeface="B Nazanin" panose="00000400000000000000" pitchFamily="2" charset="-78"/>
                        </a:rPr>
                        <a:t>از یک قدم برداشتن و یک لی در هر پا به طور هماهنگ و متناوب تشکیل شده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101298237"/>
                  </a:ext>
                </a:extLst>
              </a:tr>
            </a:tbl>
          </a:graphicData>
        </a:graphic>
      </p:graphicFrame>
    </p:spTree>
    <p:extLst>
      <p:ext uri="{BB962C8B-B14F-4D97-AF65-F5344CB8AC3E}">
        <p14:creationId xmlns:p14="http://schemas.microsoft.com/office/powerpoint/2010/main" val="147347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ترتیب ظهور توانایی های دستکاری منتخب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285874"/>
              </p:ext>
            </p:extLst>
          </p:nvPr>
        </p:nvGraphicFramePr>
        <p:xfrm>
          <a:off x="1110343" y="874848"/>
          <a:ext cx="10476411" cy="5794623"/>
        </p:xfrm>
        <a:graphic>
          <a:graphicData uri="http://schemas.openxmlformats.org/drawingml/2006/table">
            <a:tbl>
              <a:tblPr firstRow="1" bandRow="1">
                <a:tableStyleId>{D113A9D2-9D6B-4929-AA2D-F23B5EE8CBE7}</a:tableStyleId>
              </a:tblPr>
              <a:tblGrid>
                <a:gridCol w="2738308">
                  <a:extLst>
                    <a:ext uri="{9D8B030D-6E8A-4147-A177-3AD203B41FA5}">
                      <a16:colId xmlns:a16="http://schemas.microsoft.com/office/drawing/2014/main" val="3803159459"/>
                    </a:ext>
                  </a:extLst>
                </a:gridCol>
                <a:gridCol w="4769426">
                  <a:extLst>
                    <a:ext uri="{9D8B030D-6E8A-4147-A177-3AD203B41FA5}">
                      <a16:colId xmlns:a16="http://schemas.microsoft.com/office/drawing/2014/main" val="1962455421"/>
                    </a:ext>
                  </a:extLst>
                </a:gridCol>
                <a:gridCol w="2968677">
                  <a:extLst>
                    <a:ext uri="{9D8B030D-6E8A-4147-A177-3AD203B41FA5}">
                      <a16:colId xmlns:a16="http://schemas.microsoft.com/office/drawing/2014/main" val="1994966420"/>
                    </a:ext>
                  </a:extLst>
                </a:gridCol>
              </a:tblGrid>
              <a:tr h="457246">
                <a:tc>
                  <a:txBody>
                    <a:bodyPr/>
                    <a:lstStyle/>
                    <a:p>
                      <a:pPr algn="just" rtl="1"/>
                      <a:r>
                        <a:rPr lang="fa-IR" sz="2400" dirty="0" smtClean="0">
                          <a:solidFill>
                            <a:schemeClr val="tx1">
                              <a:lumMod val="95000"/>
                              <a:lumOff val="5000"/>
                            </a:schemeClr>
                          </a:solidFill>
                        </a:rPr>
                        <a:t>دامنه تقریبی سن ظهور</a:t>
                      </a:r>
                      <a:endParaRPr lang="en-US" sz="2400" dirty="0">
                        <a:solidFill>
                          <a:schemeClr val="tx1">
                            <a:lumMod val="95000"/>
                            <a:lumOff val="5000"/>
                          </a:schemeClr>
                        </a:solidFill>
                      </a:endParaRPr>
                    </a:p>
                  </a:txBody>
                  <a:tcPr/>
                </a:tc>
                <a:tc>
                  <a:txBody>
                    <a:bodyPr/>
                    <a:lstStyle/>
                    <a:p>
                      <a:pPr algn="just" rtl="1"/>
                      <a:r>
                        <a:rPr lang="fa-IR" sz="2400" dirty="0" smtClean="0">
                          <a:solidFill>
                            <a:schemeClr val="tx1">
                              <a:lumMod val="95000"/>
                              <a:lumOff val="5000"/>
                            </a:schemeClr>
                          </a:solidFill>
                        </a:rPr>
                        <a:t>توانایی</a:t>
                      </a:r>
                      <a:r>
                        <a:rPr lang="fa-IR" sz="2400" baseline="0" dirty="0" smtClean="0">
                          <a:solidFill>
                            <a:schemeClr val="tx1">
                              <a:lumMod val="95000"/>
                              <a:lumOff val="5000"/>
                            </a:schemeClr>
                          </a:solidFill>
                        </a:rPr>
                        <a:t> های منتخب </a:t>
                      </a:r>
                      <a:endParaRPr lang="en-US" sz="2400" dirty="0">
                        <a:solidFill>
                          <a:schemeClr val="tx1">
                            <a:lumMod val="95000"/>
                            <a:lumOff val="5000"/>
                          </a:schemeClr>
                        </a:solidFill>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الگوی حرکتی </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1073416269"/>
                  </a:ext>
                </a:extLst>
              </a:tr>
              <a:tr h="2319857">
                <a:tc>
                  <a:txBody>
                    <a:bodyPr/>
                    <a:lstStyle/>
                    <a:p>
                      <a:pPr algn="just" rtl="1"/>
                      <a:r>
                        <a:rPr lang="fa-IR" sz="2400" dirty="0" smtClean="0">
                          <a:solidFill>
                            <a:schemeClr val="tx2">
                              <a:lumMod val="90000"/>
                              <a:lumOff val="10000"/>
                            </a:schemeClr>
                          </a:solidFill>
                          <a:cs typeface="B Nazanin" panose="00000400000000000000" pitchFamily="2" charset="-78"/>
                        </a:rPr>
                        <a:t>2 تا 4 ماهگی</a:t>
                      </a:r>
                    </a:p>
                    <a:p>
                      <a:pPr algn="just" rtl="1"/>
                      <a:r>
                        <a:rPr lang="fa-IR" sz="2400" dirty="0" smtClean="0">
                          <a:solidFill>
                            <a:schemeClr val="tx2">
                              <a:lumMod val="90000"/>
                              <a:lumOff val="10000"/>
                            </a:schemeClr>
                          </a:solidFill>
                          <a:cs typeface="B Nazanin" panose="00000400000000000000" pitchFamily="2" charset="-78"/>
                        </a:rPr>
                        <a:t>2 تا 4 ماهگی</a:t>
                      </a:r>
                    </a:p>
                    <a:p>
                      <a:pPr algn="just" rtl="1"/>
                      <a:r>
                        <a:rPr lang="fa-IR" sz="2400" dirty="0" smtClean="0">
                          <a:solidFill>
                            <a:schemeClr val="tx2">
                              <a:lumMod val="90000"/>
                              <a:lumOff val="10000"/>
                            </a:schemeClr>
                          </a:solidFill>
                          <a:cs typeface="B Nazanin" panose="00000400000000000000" pitchFamily="2" charset="-78"/>
                        </a:rPr>
                        <a:t>3 تا 5 ماهگی</a:t>
                      </a:r>
                    </a:p>
                    <a:p>
                      <a:pPr algn="just" rtl="1"/>
                      <a:r>
                        <a:rPr lang="fa-IR" sz="2400" dirty="0" smtClean="0">
                          <a:solidFill>
                            <a:schemeClr val="tx2">
                              <a:lumMod val="90000"/>
                              <a:lumOff val="10000"/>
                            </a:schemeClr>
                          </a:solidFill>
                          <a:cs typeface="B Nazanin" panose="00000400000000000000" pitchFamily="2" charset="-78"/>
                        </a:rPr>
                        <a:t>8 تا 10 ماهگی</a:t>
                      </a:r>
                    </a:p>
                    <a:p>
                      <a:pPr algn="just" rtl="1"/>
                      <a:r>
                        <a:rPr lang="fa-IR" sz="2400" dirty="0" smtClean="0">
                          <a:solidFill>
                            <a:schemeClr val="tx2">
                              <a:lumMod val="90000"/>
                              <a:lumOff val="10000"/>
                            </a:schemeClr>
                          </a:solidFill>
                          <a:cs typeface="B Nazanin" panose="00000400000000000000" pitchFamily="2" charset="-78"/>
                        </a:rPr>
                        <a:t>12 تا 14 ماهگی</a:t>
                      </a:r>
                    </a:p>
                    <a:p>
                      <a:pPr algn="just" rtl="1"/>
                      <a:r>
                        <a:rPr lang="fa-IR" sz="2400" dirty="0" smtClean="0">
                          <a:solidFill>
                            <a:schemeClr val="tx2">
                              <a:lumMod val="90000"/>
                              <a:lumOff val="10000"/>
                            </a:schemeClr>
                          </a:solidFill>
                          <a:cs typeface="B Nazanin" panose="00000400000000000000" pitchFamily="2" charset="-78"/>
                        </a:rPr>
                        <a:t>14 تا 18 ماهگی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_رفتار</a:t>
                      </a:r>
                      <a:r>
                        <a:rPr lang="fa-IR" sz="2400" baseline="0" dirty="0" smtClean="0">
                          <a:solidFill>
                            <a:schemeClr val="tx2">
                              <a:lumMod val="90000"/>
                              <a:lumOff val="10000"/>
                            </a:schemeClr>
                          </a:solidFill>
                          <a:cs typeface="B Nazanin" panose="00000400000000000000" pitchFamily="2" charset="-78"/>
                        </a:rPr>
                        <a:t> های دسترسی اولیه </a:t>
                      </a:r>
                    </a:p>
                    <a:p>
                      <a:pPr algn="just" rtl="1"/>
                      <a:r>
                        <a:rPr lang="fa-IR" sz="2400" baseline="0" dirty="0" smtClean="0">
                          <a:solidFill>
                            <a:schemeClr val="tx2">
                              <a:lumMod val="90000"/>
                              <a:lumOff val="10000"/>
                            </a:schemeClr>
                          </a:solidFill>
                          <a:cs typeface="B Nazanin" panose="00000400000000000000" pitchFamily="2" charset="-78"/>
                        </a:rPr>
                        <a:t>_احاطه کردن اشیاء</a:t>
                      </a:r>
                    </a:p>
                    <a:p>
                      <a:pPr algn="just" rtl="1"/>
                      <a:r>
                        <a:rPr lang="fa-IR" sz="2400" baseline="0" dirty="0" smtClean="0">
                          <a:solidFill>
                            <a:schemeClr val="tx2">
                              <a:lumMod val="90000"/>
                              <a:lumOff val="10000"/>
                            </a:schemeClr>
                          </a:solidFill>
                          <a:cs typeface="B Nazanin" panose="00000400000000000000" pitchFamily="2" charset="-78"/>
                        </a:rPr>
                        <a:t>_گرفتن با کف دست</a:t>
                      </a:r>
                    </a:p>
                    <a:p>
                      <a:pPr algn="just" rtl="1"/>
                      <a:r>
                        <a:rPr lang="fa-IR" sz="2400" baseline="0" dirty="0" smtClean="0">
                          <a:solidFill>
                            <a:schemeClr val="tx2">
                              <a:lumMod val="90000"/>
                              <a:lumOff val="10000"/>
                            </a:schemeClr>
                          </a:solidFill>
                          <a:cs typeface="B Nazanin" panose="00000400000000000000" pitchFamily="2" charset="-78"/>
                        </a:rPr>
                        <a:t>_گرفتن به صورت گازانبری </a:t>
                      </a:r>
                    </a:p>
                    <a:p>
                      <a:pPr algn="just" rtl="1"/>
                      <a:r>
                        <a:rPr lang="fa-IR" sz="2400" baseline="0" dirty="0" smtClean="0">
                          <a:solidFill>
                            <a:schemeClr val="tx2">
                              <a:lumMod val="90000"/>
                              <a:lumOff val="10000"/>
                            </a:schemeClr>
                          </a:solidFill>
                          <a:cs typeface="B Nazanin" panose="00000400000000000000" pitchFamily="2" charset="-78"/>
                        </a:rPr>
                        <a:t>_گرفتن کنترل شده</a:t>
                      </a:r>
                    </a:p>
                    <a:p>
                      <a:pPr algn="just" rtl="1"/>
                      <a:r>
                        <a:rPr lang="fa-IR" sz="2400" baseline="0" dirty="0" smtClean="0">
                          <a:solidFill>
                            <a:schemeClr val="tx2">
                              <a:lumMod val="90000"/>
                              <a:lumOff val="10000"/>
                            </a:schemeClr>
                          </a:solidFill>
                          <a:cs typeface="B Nazanin" panose="00000400000000000000" pitchFamily="2" charset="-78"/>
                        </a:rPr>
                        <a:t>_رها کردن کنترل شده</a:t>
                      </a:r>
                      <a:endParaRPr lang="en-US" sz="2400" dirty="0">
                        <a:solidFill>
                          <a:schemeClr val="tx2">
                            <a:lumMod val="90000"/>
                            <a:lumOff val="10000"/>
                          </a:schemeClr>
                        </a:solidFill>
                        <a:cs typeface="B Nazanin" panose="00000400000000000000" pitchFamily="2" charset="-78"/>
                      </a:endParaRP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دسترسی،گرفتن</a:t>
                      </a:r>
                      <a:r>
                        <a:rPr lang="fa-IR" sz="2400" b="1" baseline="0" dirty="0" smtClean="0">
                          <a:solidFill>
                            <a:schemeClr val="tx2">
                              <a:lumMod val="90000"/>
                              <a:lumOff val="10000"/>
                            </a:schemeClr>
                          </a:solidFill>
                          <a:cs typeface="B Nazanin" panose="00000400000000000000" pitchFamily="2" charset="-78"/>
                        </a:rPr>
                        <a:t>،رها کردن:</a:t>
                      </a:r>
                      <a:r>
                        <a:rPr lang="fa-IR" sz="2400" baseline="0" dirty="0" smtClean="0">
                          <a:solidFill>
                            <a:schemeClr val="tx2">
                              <a:lumMod val="90000"/>
                              <a:lumOff val="10000"/>
                            </a:schemeClr>
                          </a:solidFill>
                          <a:cs typeface="B Nazanin" panose="00000400000000000000" pitchFamily="2" charset="-78"/>
                        </a:rPr>
                        <a:t>شامل برقراری تماس موفقیت آمیز با یک جسم،نگه داشت آن در دست و رها کردن آن است.</a:t>
                      </a:r>
                    </a:p>
                  </a:txBody>
                  <a:tcPr/>
                </a:tc>
                <a:extLst>
                  <a:ext uri="{0D108BD9-81ED-4DB2-BD59-A6C34878D82A}">
                    <a16:rowId xmlns:a16="http://schemas.microsoft.com/office/drawing/2014/main" val="3470394160"/>
                  </a:ext>
                </a:extLst>
              </a:tr>
              <a:tr h="2931730">
                <a:tc>
                  <a:txBody>
                    <a:bodyPr/>
                    <a:lstStyle/>
                    <a:p>
                      <a:pPr algn="just" rtl="1"/>
                      <a:r>
                        <a:rPr lang="fa-IR" sz="2400" dirty="0" smtClean="0">
                          <a:solidFill>
                            <a:schemeClr val="tx2">
                              <a:lumMod val="90000"/>
                              <a:lumOff val="10000"/>
                            </a:schemeClr>
                          </a:solidFill>
                          <a:cs typeface="B Nazanin" panose="00000400000000000000" pitchFamily="2" charset="-78"/>
                        </a:rPr>
                        <a:t>2 تا 3 سالگی </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dirty="0" smtClean="0">
                          <a:solidFill>
                            <a:schemeClr val="tx2">
                              <a:lumMod val="90000"/>
                              <a:lumOff val="10000"/>
                            </a:schemeClr>
                          </a:solidFill>
                          <a:cs typeface="B Nazanin" panose="00000400000000000000" pitchFamily="2" charset="-78"/>
                        </a:rPr>
                        <a:t>3/5 تا 5 سالگی</a:t>
                      </a:r>
                    </a:p>
                    <a:p>
                      <a:pPr algn="just" rtl="1"/>
                      <a:r>
                        <a:rPr lang="fa-IR" sz="2400" dirty="0" smtClean="0">
                          <a:solidFill>
                            <a:schemeClr val="tx2">
                              <a:lumMod val="90000"/>
                              <a:lumOff val="10000"/>
                            </a:schemeClr>
                          </a:solidFill>
                          <a:cs typeface="B Nazanin" panose="00000400000000000000" pitchFamily="2" charset="-78"/>
                        </a:rPr>
                        <a:t>4 تا 5 سالگی </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dirty="0" smtClean="0">
                          <a:solidFill>
                            <a:schemeClr val="tx2">
                              <a:lumMod val="90000"/>
                              <a:lumOff val="10000"/>
                            </a:schemeClr>
                          </a:solidFill>
                          <a:cs typeface="B Nazanin" panose="00000400000000000000" pitchFamily="2" charset="-78"/>
                        </a:rPr>
                        <a:t>5 سالگی و بعد از آن</a:t>
                      </a:r>
                      <a:r>
                        <a:rPr lang="fa-IR" sz="2400" baseline="0" dirty="0" smtClean="0">
                          <a:solidFill>
                            <a:schemeClr val="tx2">
                              <a:lumMod val="90000"/>
                              <a:lumOff val="10000"/>
                            </a:schemeClr>
                          </a:solidFill>
                          <a:cs typeface="B Nazanin" panose="00000400000000000000" pitchFamily="2" charset="-78"/>
                        </a:rPr>
                        <a:t>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4 تا 6 سالگی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_بدن در روبروی هدف ،پاها</a:t>
                      </a:r>
                      <a:r>
                        <a:rPr lang="fa-IR" sz="2400" baseline="0" dirty="0" smtClean="0">
                          <a:solidFill>
                            <a:schemeClr val="tx2">
                              <a:lumMod val="90000"/>
                              <a:lumOff val="10000"/>
                            </a:schemeClr>
                          </a:solidFill>
                          <a:cs typeface="B Nazanin" panose="00000400000000000000" pitchFamily="2" charset="-78"/>
                        </a:rPr>
                        <a:t> ساکن،پرتاب صرفاً از طریق باز شدن ساعد انجام می شود.</a:t>
                      </a:r>
                    </a:p>
                    <a:p>
                      <a:pPr algn="just" rtl="1"/>
                      <a:r>
                        <a:rPr lang="fa-IR" sz="2400" baseline="0" dirty="0" smtClean="0">
                          <a:solidFill>
                            <a:schemeClr val="tx2">
                              <a:lumMod val="90000"/>
                              <a:lumOff val="10000"/>
                            </a:schemeClr>
                          </a:solidFill>
                          <a:cs typeface="B Nazanin" panose="00000400000000000000" pitchFamily="2" charset="-78"/>
                        </a:rPr>
                        <a:t>_چرخش بدن به حالت قبلی اضافه می شود.</a:t>
                      </a:r>
                    </a:p>
                    <a:p>
                      <a:pPr algn="just" rtl="1"/>
                      <a:r>
                        <a:rPr lang="fa-IR" sz="2400" baseline="0" dirty="0" smtClean="0">
                          <a:solidFill>
                            <a:schemeClr val="tx2">
                              <a:lumMod val="90000"/>
                              <a:lumOff val="10000"/>
                            </a:schemeClr>
                          </a:solidFill>
                          <a:cs typeface="B Nazanin" panose="00000400000000000000" pitchFamily="2" charset="-78"/>
                        </a:rPr>
                        <a:t>_برداشتن یک گام به جلو با پای موافق دست پرتاب کننده</a:t>
                      </a:r>
                    </a:p>
                    <a:p>
                      <a:pPr algn="just" rtl="1"/>
                      <a:r>
                        <a:rPr lang="fa-IR" sz="2400" baseline="0" dirty="0" smtClean="0">
                          <a:solidFill>
                            <a:schemeClr val="tx2">
                              <a:lumMod val="90000"/>
                              <a:lumOff val="10000"/>
                            </a:schemeClr>
                          </a:solidFill>
                          <a:cs typeface="B Nazanin" panose="00000400000000000000" pitchFamily="2" charset="-78"/>
                        </a:rPr>
                        <a:t>_پسر ها در مقایسه با دختر ها پرتاب را با الگوی پیشرفته تر انجام میدهند.</a:t>
                      </a:r>
                    </a:p>
                    <a:p>
                      <a:pPr algn="just" rtl="1"/>
                      <a:r>
                        <a:rPr lang="fa-IR" sz="2400" baseline="0" dirty="0" smtClean="0">
                          <a:solidFill>
                            <a:schemeClr val="tx2">
                              <a:lumMod val="90000"/>
                              <a:lumOff val="10000"/>
                            </a:schemeClr>
                          </a:solidFill>
                          <a:cs typeface="B Nazanin" panose="00000400000000000000" pitchFamily="2" charset="-78"/>
                        </a:rPr>
                        <a:t>_الگوی پرتاب پیشرفته</a:t>
                      </a:r>
                      <a:endParaRPr lang="en-US" sz="2400" dirty="0">
                        <a:solidFill>
                          <a:schemeClr val="tx2">
                            <a:lumMod val="90000"/>
                            <a:lumOff val="10000"/>
                          </a:schemeClr>
                        </a:solidFill>
                        <a:cs typeface="B Nazanin" panose="00000400000000000000" pitchFamily="2" charset="-78"/>
                      </a:endParaRP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پرتاب کردن:</a:t>
                      </a:r>
                      <a:r>
                        <a:rPr lang="fa-IR" sz="2400" dirty="0" smtClean="0">
                          <a:solidFill>
                            <a:schemeClr val="tx2">
                              <a:lumMod val="90000"/>
                              <a:lumOff val="10000"/>
                            </a:schemeClr>
                          </a:solidFill>
                          <a:cs typeface="B Nazanin" panose="00000400000000000000" pitchFamily="2" charset="-78"/>
                        </a:rPr>
                        <a:t>شامل انتقال نیرو</a:t>
                      </a:r>
                      <a:r>
                        <a:rPr lang="fa-IR" sz="2400" baseline="0" dirty="0" smtClean="0">
                          <a:solidFill>
                            <a:schemeClr val="tx2">
                              <a:lumMod val="90000"/>
                              <a:lumOff val="10000"/>
                            </a:schemeClr>
                          </a:solidFill>
                          <a:cs typeface="B Nazanin" panose="00000400000000000000" pitchFamily="2" charset="-78"/>
                        </a:rPr>
                        <a:t> به یک جسم در جهت و مسیر مورد نظر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3661399025"/>
                  </a:ext>
                </a:extLst>
              </a:tr>
            </a:tbl>
          </a:graphicData>
        </a:graphic>
      </p:graphicFrame>
    </p:spTree>
    <p:extLst>
      <p:ext uri="{BB962C8B-B14F-4D97-AF65-F5344CB8AC3E}">
        <p14:creationId xmlns:p14="http://schemas.microsoft.com/office/powerpoint/2010/main" val="1564304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3536590"/>
              </p:ext>
            </p:extLst>
          </p:nvPr>
        </p:nvGraphicFramePr>
        <p:xfrm>
          <a:off x="1250950" y="235133"/>
          <a:ext cx="10179051" cy="5277394"/>
        </p:xfrm>
        <a:graphic>
          <a:graphicData uri="http://schemas.openxmlformats.org/drawingml/2006/table">
            <a:tbl>
              <a:tblPr firstRow="1" bandRow="1">
                <a:tableStyleId>{D113A9D2-9D6B-4929-AA2D-F23B5EE8CBE7}</a:tableStyleId>
              </a:tblPr>
              <a:tblGrid>
                <a:gridCol w="2511153">
                  <a:extLst>
                    <a:ext uri="{9D8B030D-6E8A-4147-A177-3AD203B41FA5}">
                      <a16:colId xmlns:a16="http://schemas.microsoft.com/office/drawing/2014/main" val="1095705725"/>
                    </a:ext>
                  </a:extLst>
                </a:gridCol>
                <a:gridCol w="4274881">
                  <a:extLst>
                    <a:ext uri="{9D8B030D-6E8A-4147-A177-3AD203B41FA5}">
                      <a16:colId xmlns:a16="http://schemas.microsoft.com/office/drawing/2014/main" val="2869062145"/>
                    </a:ext>
                  </a:extLst>
                </a:gridCol>
                <a:gridCol w="3393017">
                  <a:extLst>
                    <a:ext uri="{9D8B030D-6E8A-4147-A177-3AD203B41FA5}">
                      <a16:colId xmlns:a16="http://schemas.microsoft.com/office/drawing/2014/main" val="3457125927"/>
                    </a:ext>
                  </a:extLst>
                </a:gridCol>
              </a:tblGrid>
              <a:tr h="527740">
                <a:tc>
                  <a:txBody>
                    <a:bodyPr/>
                    <a:lstStyle/>
                    <a:p>
                      <a:pPr algn="just" rtl="1"/>
                      <a:r>
                        <a:rPr lang="fa-IR" sz="2400" dirty="0" smtClean="0">
                          <a:solidFill>
                            <a:schemeClr val="tx1">
                              <a:lumMod val="95000"/>
                              <a:lumOff val="5000"/>
                            </a:schemeClr>
                          </a:solidFill>
                        </a:rPr>
                        <a:t>دامنه تقریبی</a:t>
                      </a:r>
                      <a:r>
                        <a:rPr lang="fa-IR" sz="2400" baseline="0" dirty="0" smtClean="0">
                          <a:solidFill>
                            <a:schemeClr val="tx1">
                              <a:lumMod val="95000"/>
                              <a:lumOff val="5000"/>
                            </a:schemeClr>
                          </a:solidFill>
                        </a:rPr>
                        <a:t> سن ظهور</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rPr>
                        <a:t>توانایی های منتخب</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rPr>
                        <a:t>الگوی حرکتی </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1076546964"/>
                  </a:ext>
                </a:extLst>
              </a:tr>
              <a:tr h="4749654">
                <a:tc>
                  <a:txBody>
                    <a:bodyPr/>
                    <a:lstStyle/>
                    <a:p>
                      <a:pPr algn="just" rtl="1"/>
                      <a:r>
                        <a:rPr lang="fa-IR" sz="2400" dirty="0" smtClean="0">
                          <a:solidFill>
                            <a:schemeClr val="tx2">
                              <a:lumMod val="90000"/>
                              <a:lumOff val="10000"/>
                            </a:schemeClr>
                          </a:solidFill>
                          <a:cs typeface="B Nazanin" panose="00000400000000000000" pitchFamily="2" charset="-78"/>
                        </a:rPr>
                        <a:t>18 تا 24 ماهگی</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dirty="0" smtClean="0">
                          <a:solidFill>
                            <a:schemeClr val="tx2">
                              <a:lumMod val="90000"/>
                              <a:lumOff val="10000"/>
                            </a:schemeClr>
                          </a:solidFill>
                          <a:cs typeface="B Nazanin" panose="00000400000000000000" pitchFamily="2" charset="-78"/>
                        </a:rPr>
                        <a:t>2</a:t>
                      </a:r>
                      <a:r>
                        <a:rPr lang="fa-IR" sz="2400" baseline="0" dirty="0" smtClean="0">
                          <a:solidFill>
                            <a:schemeClr val="tx2">
                              <a:lumMod val="90000"/>
                              <a:lumOff val="10000"/>
                            </a:schemeClr>
                          </a:solidFill>
                          <a:cs typeface="B Nazanin" panose="00000400000000000000" pitchFamily="2" charset="-78"/>
                        </a:rPr>
                        <a:t> تا 3 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2 تا 5 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3 تا 5 سالگی </a:t>
                      </a:r>
                    </a:p>
                    <a:p>
                      <a:pPr algn="just" rtl="1"/>
                      <a:r>
                        <a:rPr lang="fa-IR" sz="2400" baseline="0" dirty="0" smtClean="0">
                          <a:solidFill>
                            <a:schemeClr val="tx2">
                              <a:lumMod val="90000"/>
                              <a:lumOff val="10000"/>
                            </a:schemeClr>
                          </a:solidFill>
                          <a:cs typeface="B Nazanin" panose="00000400000000000000" pitchFamily="2" charset="-78"/>
                        </a:rPr>
                        <a:t>3 تا 5 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5 تا 6 سالگی </a:t>
                      </a:r>
                    </a:p>
                    <a:p>
                      <a:pPr algn="just" rtl="1"/>
                      <a:r>
                        <a:rPr lang="fa-IR" sz="2400" baseline="0" dirty="0" smtClean="0">
                          <a:solidFill>
                            <a:schemeClr val="tx2">
                              <a:lumMod val="90000"/>
                              <a:lumOff val="10000"/>
                            </a:schemeClr>
                          </a:solidFill>
                          <a:cs typeface="B Nazanin" panose="00000400000000000000" pitchFamily="2" charset="-78"/>
                        </a:rPr>
                        <a:t>6 تا 7 سالگی </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_دنبال</a:t>
                      </a:r>
                      <a:r>
                        <a:rPr lang="fa-IR" sz="2400" baseline="0" dirty="0" smtClean="0">
                          <a:solidFill>
                            <a:schemeClr val="tx2">
                              <a:lumMod val="90000"/>
                              <a:lumOff val="10000"/>
                            </a:schemeClr>
                          </a:solidFill>
                          <a:cs typeface="B Nazanin" panose="00000400000000000000" pitchFamily="2" charset="-78"/>
                        </a:rPr>
                        <a:t> کردن توپ:این عمل برای توپهای هوایی انجام نمیشود.</a:t>
                      </a:r>
                    </a:p>
                    <a:p>
                      <a:pPr algn="just" rtl="1"/>
                      <a:r>
                        <a:rPr lang="fa-IR" sz="2400" baseline="0" dirty="0" smtClean="0">
                          <a:solidFill>
                            <a:schemeClr val="tx2">
                              <a:lumMod val="90000"/>
                              <a:lumOff val="10000"/>
                            </a:schemeClr>
                          </a:solidFill>
                          <a:cs typeface="B Nazanin" panose="00000400000000000000" pitchFamily="2" charset="-78"/>
                        </a:rPr>
                        <a:t>_پاسخ به توپهای هوایی با تأخیر در حرکت دستها همراه است.</a:t>
                      </a:r>
                    </a:p>
                    <a:p>
                      <a:pPr algn="just" rtl="1"/>
                      <a:r>
                        <a:rPr lang="fa-IR" sz="2400" baseline="0" dirty="0" smtClean="0">
                          <a:solidFill>
                            <a:schemeClr val="tx2">
                              <a:lumMod val="90000"/>
                              <a:lumOff val="10000"/>
                            </a:schemeClr>
                          </a:solidFill>
                          <a:cs typeface="B Nazanin" panose="00000400000000000000" pitchFamily="2" charset="-78"/>
                        </a:rPr>
                        <a:t>_باید به کودک گفته شود که وضعیت دستها چگونه است.</a:t>
                      </a:r>
                    </a:p>
                    <a:p>
                      <a:pPr algn="just" rtl="1"/>
                      <a:r>
                        <a:rPr lang="fa-IR" sz="2400" baseline="0" dirty="0" smtClean="0">
                          <a:solidFill>
                            <a:schemeClr val="tx2">
                              <a:lumMod val="90000"/>
                              <a:lumOff val="10000"/>
                            </a:schemeClr>
                          </a:solidFill>
                          <a:cs typeface="B Nazanin" panose="00000400000000000000" pitchFamily="2" charset="-78"/>
                        </a:rPr>
                        <a:t>_دریافت بسکتبالی به کمک تنه </a:t>
                      </a:r>
                    </a:p>
                    <a:p>
                      <a:pPr algn="just" rtl="1"/>
                      <a:r>
                        <a:rPr lang="fa-IR" sz="2400" baseline="0" dirty="0" smtClean="0">
                          <a:solidFill>
                            <a:schemeClr val="tx2">
                              <a:lumMod val="90000"/>
                              <a:lumOff val="10000"/>
                            </a:schemeClr>
                          </a:solidFill>
                          <a:cs typeface="B Nazanin" panose="00000400000000000000" pitchFamily="2" charset="-78"/>
                        </a:rPr>
                        <a:t>_واکنش با ترس همراه دست (سر به یک سمت می چرخد)</a:t>
                      </a:r>
                    </a:p>
                    <a:p>
                      <a:pPr algn="just" rtl="1"/>
                      <a:r>
                        <a:rPr lang="fa-IR" sz="2400" baseline="0" dirty="0" smtClean="0">
                          <a:solidFill>
                            <a:schemeClr val="tx2">
                              <a:lumMod val="90000"/>
                              <a:lumOff val="10000"/>
                            </a:schemeClr>
                          </a:solidFill>
                          <a:cs typeface="B Nazanin" panose="00000400000000000000" pitchFamily="2" charset="-78"/>
                        </a:rPr>
                        <a:t>_گرفتن توپ کوچک با استفاده از دستها </a:t>
                      </a:r>
                    </a:p>
                    <a:p>
                      <a:pPr algn="just" rtl="1"/>
                      <a:r>
                        <a:rPr lang="fa-IR" sz="2400" baseline="0" dirty="0" smtClean="0">
                          <a:solidFill>
                            <a:schemeClr val="tx2">
                              <a:lumMod val="90000"/>
                              <a:lumOff val="10000"/>
                            </a:schemeClr>
                          </a:solidFill>
                          <a:cs typeface="B Nazanin" panose="00000400000000000000" pitchFamily="2" charset="-78"/>
                        </a:rPr>
                        <a:t>الگوی دریافت کردن پیشرفته</a:t>
                      </a:r>
                      <a:endParaRPr lang="en-US" sz="2400" dirty="0">
                        <a:solidFill>
                          <a:schemeClr val="tx2">
                            <a:lumMod val="90000"/>
                            <a:lumOff val="10000"/>
                          </a:schemeClr>
                        </a:solidFill>
                        <a:cs typeface="B Nazanin" panose="00000400000000000000" pitchFamily="2" charset="-78"/>
                      </a:endParaRP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دریافت</a:t>
                      </a:r>
                      <a:r>
                        <a:rPr lang="fa-IR" sz="2400" b="1" baseline="0" dirty="0" smtClean="0">
                          <a:solidFill>
                            <a:schemeClr val="tx2">
                              <a:lumMod val="90000"/>
                              <a:lumOff val="10000"/>
                            </a:schemeClr>
                          </a:solidFill>
                          <a:cs typeface="B Nazanin" panose="00000400000000000000" pitchFamily="2" charset="-78"/>
                        </a:rPr>
                        <a:t> کردن: </a:t>
                      </a:r>
                      <a:r>
                        <a:rPr lang="fa-IR" sz="2400" baseline="0" dirty="0" smtClean="0">
                          <a:solidFill>
                            <a:schemeClr val="tx2">
                              <a:lumMod val="90000"/>
                              <a:lumOff val="10000"/>
                            </a:schemeClr>
                          </a:solidFill>
                          <a:cs typeface="B Nazanin" panose="00000400000000000000" pitchFamily="2" charset="-78"/>
                        </a:rPr>
                        <a:t>شامل گرفتن و جذب نیروی یک جسم توسط دستها است.دریافت کردن از توپهای بزرگ شروع شده و رفته رفته با توپهای کوچکتر انجام می شود.</a:t>
                      </a:r>
                    </a:p>
                  </a:txBody>
                  <a:tcPr/>
                </a:tc>
                <a:extLst>
                  <a:ext uri="{0D108BD9-81ED-4DB2-BD59-A6C34878D82A}">
                    <a16:rowId xmlns:a16="http://schemas.microsoft.com/office/drawing/2014/main" val="734544148"/>
                  </a:ext>
                </a:extLst>
              </a:tr>
            </a:tbl>
          </a:graphicData>
        </a:graphic>
      </p:graphicFrame>
    </p:spTree>
    <p:extLst>
      <p:ext uri="{BB962C8B-B14F-4D97-AF65-F5344CB8AC3E}">
        <p14:creationId xmlns:p14="http://schemas.microsoft.com/office/powerpoint/2010/main" val="1105432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53472102"/>
              </p:ext>
            </p:extLst>
          </p:nvPr>
        </p:nvGraphicFramePr>
        <p:xfrm>
          <a:off x="1227908" y="313508"/>
          <a:ext cx="10280470" cy="6257109"/>
        </p:xfrm>
        <a:graphic>
          <a:graphicData uri="http://schemas.openxmlformats.org/drawingml/2006/table">
            <a:tbl>
              <a:tblPr firstRow="1" bandRow="1">
                <a:tableStyleId>{D113A9D2-9D6B-4929-AA2D-F23B5EE8CBE7}</a:tableStyleId>
              </a:tblPr>
              <a:tblGrid>
                <a:gridCol w="2591611">
                  <a:extLst>
                    <a:ext uri="{9D8B030D-6E8A-4147-A177-3AD203B41FA5}">
                      <a16:colId xmlns:a16="http://schemas.microsoft.com/office/drawing/2014/main" val="3934782130"/>
                    </a:ext>
                  </a:extLst>
                </a:gridCol>
                <a:gridCol w="5146377">
                  <a:extLst>
                    <a:ext uri="{9D8B030D-6E8A-4147-A177-3AD203B41FA5}">
                      <a16:colId xmlns:a16="http://schemas.microsoft.com/office/drawing/2014/main" val="1282589727"/>
                    </a:ext>
                  </a:extLst>
                </a:gridCol>
                <a:gridCol w="2542482">
                  <a:extLst>
                    <a:ext uri="{9D8B030D-6E8A-4147-A177-3AD203B41FA5}">
                      <a16:colId xmlns:a16="http://schemas.microsoft.com/office/drawing/2014/main" val="1972520970"/>
                    </a:ext>
                  </a:extLst>
                </a:gridCol>
              </a:tblGrid>
              <a:tr h="587829">
                <a:tc>
                  <a:txBody>
                    <a:bodyPr/>
                    <a:lstStyle/>
                    <a:p>
                      <a:pPr algn="just" rtl="1"/>
                      <a:r>
                        <a:rPr lang="fa-IR" sz="2400" dirty="0" smtClean="0">
                          <a:solidFill>
                            <a:schemeClr val="tx1">
                              <a:lumMod val="95000"/>
                              <a:lumOff val="5000"/>
                            </a:schemeClr>
                          </a:solidFill>
                          <a:cs typeface="B Nazanin" panose="00000400000000000000" pitchFamily="2" charset="-78"/>
                        </a:rPr>
                        <a:t>دامنه تقریبی سن</a:t>
                      </a:r>
                      <a:r>
                        <a:rPr lang="fa-IR" sz="2400" baseline="0" dirty="0" smtClean="0">
                          <a:solidFill>
                            <a:schemeClr val="tx1">
                              <a:lumMod val="95000"/>
                              <a:lumOff val="5000"/>
                            </a:schemeClr>
                          </a:solidFill>
                          <a:cs typeface="B Nazanin" panose="00000400000000000000" pitchFamily="2" charset="-78"/>
                        </a:rPr>
                        <a:t> ظهور</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توانایی های منتخب</a:t>
                      </a: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الگوی حرکتی </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426997746"/>
                  </a:ext>
                </a:extLst>
              </a:tr>
              <a:tr h="3004457">
                <a:tc>
                  <a:txBody>
                    <a:bodyPr/>
                    <a:lstStyle/>
                    <a:p>
                      <a:pPr algn="just" rtl="1"/>
                      <a:r>
                        <a:rPr lang="fa-IR" sz="2400" dirty="0" smtClean="0">
                          <a:solidFill>
                            <a:schemeClr val="tx2">
                              <a:lumMod val="90000"/>
                              <a:lumOff val="10000"/>
                            </a:schemeClr>
                          </a:solidFill>
                          <a:cs typeface="B Nazanin" panose="00000400000000000000" pitchFamily="2" charset="-78"/>
                        </a:rPr>
                        <a:t>14 تا 18 ماهگی</a:t>
                      </a:r>
                      <a:r>
                        <a:rPr lang="fa-IR" sz="2400" baseline="0" dirty="0" smtClean="0">
                          <a:solidFill>
                            <a:schemeClr val="tx2">
                              <a:lumMod val="90000"/>
                              <a:lumOff val="10000"/>
                            </a:schemeClr>
                          </a:solidFill>
                          <a:cs typeface="B Nazanin" panose="00000400000000000000" pitchFamily="2" charset="-78"/>
                        </a:rPr>
                        <a:t>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18 تا 36 ماهگی</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3 تا 4 سالگی </a:t>
                      </a:r>
                    </a:p>
                    <a:p>
                      <a:pPr algn="just" rtl="1"/>
                      <a:r>
                        <a:rPr lang="fa-IR" sz="2400" baseline="0" dirty="0" smtClean="0">
                          <a:solidFill>
                            <a:schemeClr val="tx2">
                              <a:lumMod val="90000"/>
                              <a:lumOff val="10000"/>
                            </a:schemeClr>
                          </a:solidFill>
                          <a:cs typeface="B Nazanin" panose="00000400000000000000" pitchFamily="2" charset="-78"/>
                        </a:rPr>
                        <a:t>4 تا 5 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5 تا 6 سالگی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smtClean="0">
                          <a:solidFill>
                            <a:schemeClr val="tx2">
                              <a:lumMod val="90000"/>
                              <a:lumOff val="10000"/>
                            </a:schemeClr>
                          </a:solidFill>
                          <a:cs typeface="B Nazanin" panose="00000400000000000000" pitchFamily="2" charset="-78"/>
                        </a:rPr>
                        <a:t>_هُل </a:t>
                      </a:r>
                      <a:r>
                        <a:rPr lang="fa-IR" sz="2400" dirty="0" smtClean="0">
                          <a:solidFill>
                            <a:schemeClr val="tx2">
                              <a:lumMod val="90000"/>
                              <a:lumOff val="10000"/>
                            </a:schemeClr>
                          </a:solidFill>
                          <a:cs typeface="B Nazanin" panose="00000400000000000000" pitchFamily="2" charset="-78"/>
                        </a:rPr>
                        <a:t>دادن توپ؛به</a:t>
                      </a:r>
                      <a:r>
                        <a:rPr lang="fa-IR" sz="2400" baseline="0" dirty="0" smtClean="0">
                          <a:solidFill>
                            <a:schemeClr val="tx2">
                              <a:lumMod val="90000"/>
                              <a:lumOff val="10000"/>
                            </a:schemeClr>
                          </a:solidFill>
                          <a:cs typeface="B Nazanin" panose="00000400000000000000" pitchFamily="2" charset="-78"/>
                        </a:rPr>
                        <a:t> طور واقعی به توپ ضربه زده نمی شود.</a:t>
                      </a:r>
                    </a:p>
                    <a:p>
                      <a:pPr algn="just" rtl="1"/>
                      <a:r>
                        <a:rPr lang="fa-IR" sz="2400" baseline="0" smtClean="0">
                          <a:solidFill>
                            <a:schemeClr val="tx2">
                              <a:lumMod val="90000"/>
                              <a:lumOff val="10000"/>
                            </a:schemeClr>
                          </a:solidFill>
                          <a:cs typeface="B Nazanin" panose="00000400000000000000" pitchFamily="2" charset="-78"/>
                        </a:rPr>
                        <a:t>_ضربه </a:t>
                      </a:r>
                      <a:r>
                        <a:rPr lang="fa-IR" sz="2400" baseline="0" dirty="0" smtClean="0">
                          <a:solidFill>
                            <a:schemeClr val="tx2">
                              <a:lumMod val="90000"/>
                              <a:lumOff val="10000"/>
                            </a:schemeClr>
                          </a:solidFill>
                          <a:cs typeface="B Nazanin" panose="00000400000000000000" pitchFamily="2" charset="-78"/>
                        </a:rPr>
                        <a:t>زدن با پای صاف و حرکت جزئی بدن (ضربه زدن به توپ)</a:t>
                      </a:r>
                    </a:p>
                    <a:p>
                      <a:pPr algn="just" rtl="1"/>
                      <a:r>
                        <a:rPr lang="fa-IR" sz="2400" baseline="0" smtClean="0">
                          <a:solidFill>
                            <a:schemeClr val="tx2">
                              <a:lumMod val="90000"/>
                              <a:lumOff val="10000"/>
                            </a:schemeClr>
                          </a:solidFill>
                          <a:cs typeface="B Nazanin" panose="00000400000000000000" pitchFamily="2" charset="-78"/>
                        </a:rPr>
                        <a:t>_خم </a:t>
                      </a:r>
                      <a:r>
                        <a:rPr lang="fa-IR" sz="2400" baseline="0" dirty="0" smtClean="0">
                          <a:solidFill>
                            <a:schemeClr val="tx2">
                              <a:lumMod val="90000"/>
                              <a:lumOff val="10000"/>
                            </a:schemeClr>
                          </a:solidFill>
                          <a:cs typeface="B Nazanin" panose="00000400000000000000" pitchFamily="2" charset="-78"/>
                        </a:rPr>
                        <a:t>کردن زانو(پا به عقب خم می شود)</a:t>
                      </a:r>
                    </a:p>
                    <a:p>
                      <a:pPr algn="just" rtl="1"/>
                      <a:r>
                        <a:rPr lang="fa-IR" sz="2400" baseline="0" smtClean="0">
                          <a:solidFill>
                            <a:schemeClr val="tx2">
                              <a:lumMod val="90000"/>
                              <a:lumOff val="10000"/>
                            </a:schemeClr>
                          </a:solidFill>
                          <a:cs typeface="B Nazanin" panose="00000400000000000000" pitchFamily="2" charset="-78"/>
                        </a:rPr>
                        <a:t>_تاب </a:t>
                      </a:r>
                      <a:r>
                        <a:rPr lang="fa-IR" sz="2400" baseline="0" dirty="0" smtClean="0">
                          <a:solidFill>
                            <a:schemeClr val="tx2">
                              <a:lumMod val="90000"/>
                              <a:lumOff val="10000"/>
                            </a:schemeClr>
                          </a:solidFill>
                          <a:cs typeface="B Nazanin" panose="00000400000000000000" pitchFamily="2" charset="-78"/>
                        </a:rPr>
                        <a:t>وسیع پا به جلو و عقب همراه با حرکت دست و پای مخالف </a:t>
                      </a:r>
                    </a:p>
                    <a:p>
                      <a:pPr algn="just" rtl="1"/>
                      <a:r>
                        <a:rPr lang="fa-IR" sz="2400" baseline="0" smtClean="0">
                          <a:solidFill>
                            <a:schemeClr val="tx2">
                              <a:lumMod val="90000"/>
                              <a:lumOff val="10000"/>
                            </a:schemeClr>
                          </a:solidFill>
                          <a:cs typeface="B Nazanin" panose="00000400000000000000" pitchFamily="2" charset="-78"/>
                        </a:rPr>
                        <a:t>_الگوی </a:t>
                      </a:r>
                      <a:r>
                        <a:rPr lang="fa-IR" sz="2400" baseline="0" dirty="0" smtClean="0">
                          <a:solidFill>
                            <a:schemeClr val="tx2">
                              <a:lumMod val="90000"/>
                              <a:lumOff val="10000"/>
                            </a:schemeClr>
                          </a:solidFill>
                          <a:cs typeface="B Nazanin" panose="00000400000000000000" pitchFamily="2" charset="-78"/>
                        </a:rPr>
                        <a:t>پیشرفته (ضربه در راستای </a:t>
                      </a:r>
                      <a:r>
                        <a:rPr lang="fa-IR" sz="2400" baseline="0" smtClean="0">
                          <a:solidFill>
                            <a:schemeClr val="tx2">
                              <a:lumMod val="90000"/>
                              <a:lumOff val="10000"/>
                            </a:schemeClr>
                          </a:solidFill>
                          <a:cs typeface="B Nazanin" panose="00000400000000000000" pitchFamily="2" charset="-78"/>
                        </a:rPr>
                        <a:t>توپ)</a:t>
                      </a:r>
                      <a:endParaRPr lang="fa-IR" sz="2400" baseline="0" dirty="0" smtClean="0">
                        <a:solidFill>
                          <a:schemeClr val="tx2">
                            <a:lumMod val="90000"/>
                            <a:lumOff val="10000"/>
                          </a:schemeClr>
                        </a:solidFill>
                        <a:cs typeface="B Nazanin" panose="00000400000000000000" pitchFamily="2" charset="-78"/>
                      </a:endParaRP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ضربه زدن با پا</a:t>
                      </a:r>
                      <a:r>
                        <a:rPr lang="fa-IR" sz="2400" b="1" baseline="0" dirty="0" smtClean="0">
                          <a:solidFill>
                            <a:schemeClr val="tx2">
                              <a:lumMod val="90000"/>
                              <a:lumOff val="10000"/>
                            </a:schemeClr>
                          </a:solidFill>
                          <a:cs typeface="B Nazanin" panose="00000400000000000000" pitchFamily="2" charset="-78"/>
                        </a:rPr>
                        <a:t> :</a:t>
                      </a:r>
                      <a:r>
                        <a:rPr lang="fa-IR" sz="2400" baseline="0" dirty="0" smtClean="0">
                          <a:solidFill>
                            <a:schemeClr val="tx2">
                              <a:lumMod val="90000"/>
                              <a:lumOff val="10000"/>
                            </a:schemeClr>
                          </a:solidFill>
                          <a:cs typeface="B Nazanin" panose="00000400000000000000" pitchFamily="2" charset="-78"/>
                        </a:rPr>
                        <a:t>شامل انتقال نیرو به یک جسم توسط پا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3623705437"/>
                  </a:ext>
                </a:extLst>
              </a:tr>
              <a:tr h="2518371">
                <a:tc>
                  <a:txBody>
                    <a:bodyPr/>
                    <a:lstStyle/>
                    <a:p>
                      <a:pPr algn="just" rtl="1"/>
                      <a:r>
                        <a:rPr lang="fa-IR" sz="2400" dirty="0" smtClean="0">
                          <a:solidFill>
                            <a:schemeClr val="tx2">
                              <a:lumMod val="90000"/>
                              <a:lumOff val="10000"/>
                            </a:schemeClr>
                          </a:solidFill>
                          <a:cs typeface="B Nazanin" panose="00000400000000000000" pitchFamily="2" charset="-78"/>
                        </a:rPr>
                        <a:t>2 تا 3 سالگی </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dirty="0" smtClean="0">
                          <a:solidFill>
                            <a:schemeClr val="tx2">
                              <a:lumMod val="90000"/>
                              <a:lumOff val="10000"/>
                            </a:schemeClr>
                          </a:solidFill>
                          <a:cs typeface="B Nazanin" panose="00000400000000000000" pitchFamily="2" charset="-78"/>
                        </a:rPr>
                        <a:t>4 تا 5 سالگی </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dirty="0" smtClean="0">
                          <a:solidFill>
                            <a:schemeClr val="tx2">
                              <a:lumMod val="90000"/>
                              <a:lumOff val="10000"/>
                            </a:schemeClr>
                          </a:solidFill>
                          <a:cs typeface="B Nazanin" panose="00000400000000000000" pitchFamily="2" charset="-78"/>
                        </a:rPr>
                        <a:t>4 تا 6 سالگی </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dirty="0" smtClean="0">
                          <a:solidFill>
                            <a:schemeClr val="tx2">
                              <a:lumMod val="90000"/>
                              <a:lumOff val="10000"/>
                            </a:schemeClr>
                          </a:solidFill>
                          <a:cs typeface="B Nazanin" panose="00000400000000000000" pitchFamily="2" charset="-78"/>
                        </a:rPr>
                        <a:t>5 تا 7 سالگی</a:t>
                      </a:r>
                      <a:r>
                        <a:rPr lang="fa-IR" sz="2400" baseline="0" dirty="0" smtClean="0">
                          <a:solidFill>
                            <a:schemeClr val="tx2">
                              <a:lumMod val="90000"/>
                              <a:lumOff val="10000"/>
                            </a:schemeClr>
                          </a:solidFill>
                          <a:cs typeface="B Nazanin" panose="00000400000000000000" pitchFamily="2" charset="-78"/>
                        </a:rPr>
                        <a:t> </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_بدن در روبروی جسم بوده و چرخش</a:t>
                      </a:r>
                      <a:r>
                        <a:rPr lang="fa-IR" sz="2400" baseline="0" dirty="0" smtClean="0">
                          <a:solidFill>
                            <a:schemeClr val="tx2">
                              <a:lumMod val="90000"/>
                              <a:lumOff val="10000"/>
                            </a:schemeClr>
                          </a:solidFill>
                          <a:cs typeface="B Nazanin" panose="00000400000000000000" pitchFamily="2" charset="-78"/>
                        </a:rPr>
                        <a:t> یا تاب دادن دست در صفحه عمودی انجام می شود.</a:t>
                      </a:r>
                    </a:p>
                    <a:p>
                      <a:pPr algn="just" rtl="1"/>
                      <a:r>
                        <a:rPr lang="fa-IR" sz="2400" baseline="0" dirty="0" smtClean="0">
                          <a:solidFill>
                            <a:schemeClr val="tx2">
                              <a:lumMod val="90000"/>
                              <a:lumOff val="10000"/>
                            </a:schemeClr>
                          </a:solidFill>
                          <a:cs typeface="B Nazanin" panose="00000400000000000000" pitchFamily="2" charset="-78"/>
                        </a:rPr>
                        <a:t>_تاب دادن دست در صفحه افقی بوده و جسم در کنار (پهلو)بدن قرار دارد.</a:t>
                      </a:r>
                    </a:p>
                    <a:p>
                      <a:pPr algn="just" rtl="1"/>
                      <a:r>
                        <a:rPr lang="fa-IR" sz="2400" baseline="0" dirty="0" smtClean="0">
                          <a:solidFill>
                            <a:schemeClr val="tx2">
                              <a:lumMod val="90000"/>
                              <a:lumOff val="10000"/>
                            </a:schemeClr>
                          </a:solidFill>
                          <a:cs typeface="B Nazanin" panose="00000400000000000000" pitchFamily="2" charset="-78"/>
                        </a:rPr>
                        <a:t>_تنه و ران ها می چرخندو انتقال وزن بدن از پای عقب به پای جلو صورت میگیرد.</a:t>
                      </a:r>
                    </a:p>
                    <a:p>
                      <a:pPr algn="just" rtl="1"/>
                      <a:r>
                        <a:rPr lang="fa-IR" sz="2400" baseline="0" dirty="0" smtClean="0">
                          <a:solidFill>
                            <a:schemeClr val="tx2">
                              <a:lumMod val="90000"/>
                              <a:lumOff val="10000"/>
                            </a:schemeClr>
                          </a:solidFill>
                          <a:cs typeface="B Nazanin" panose="00000400000000000000" pitchFamily="2" charset="-78"/>
                        </a:rPr>
                        <a:t>_ضربه به توپ ثابت با الگوی پیشرفته افقی</a:t>
                      </a: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ضربه</a:t>
                      </a:r>
                      <a:r>
                        <a:rPr lang="fa-IR" sz="2400" b="1" baseline="0" dirty="0" smtClean="0">
                          <a:solidFill>
                            <a:schemeClr val="tx2">
                              <a:lumMod val="90000"/>
                              <a:lumOff val="10000"/>
                            </a:schemeClr>
                          </a:solidFill>
                          <a:cs typeface="B Nazanin" panose="00000400000000000000" pitchFamily="2" charset="-78"/>
                        </a:rPr>
                        <a:t> زدن با دست:</a:t>
                      </a:r>
                      <a:r>
                        <a:rPr lang="fa-IR" sz="2400" baseline="0" dirty="0" smtClean="0">
                          <a:solidFill>
                            <a:schemeClr val="tx2">
                              <a:lumMod val="90000"/>
                              <a:lumOff val="10000"/>
                            </a:schemeClr>
                          </a:solidFill>
                          <a:cs typeface="B Nazanin" panose="00000400000000000000" pitchFamily="2" charset="-78"/>
                        </a:rPr>
                        <a:t>شامل حرکت و تماس ناگهانی دست با اشیاء در حالت های بالای سر،پهلویا پایین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1055736061"/>
                  </a:ext>
                </a:extLst>
              </a:tr>
            </a:tbl>
          </a:graphicData>
        </a:graphic>
      </p:graphicFrame>
    </p:spTree>
    <p:extLst>
      <p:ext uri="{BB962C8B-B14F-4D97-AF65-F5344CB8AC3E}">
        <p14:creationId xmlns:p14="http://schemas.microsoft.com/office/powerpoint/2010/main" val="508897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433" y="160317"/>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تفاوتهای رشدی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408433" y="1083565"/>
            <a:ext cx="10178322" cy="3593591"/>
          </a:xfrm>
        </p:spPr>
        <p:txBody>
          <a:bodyPr>
            <a:normAutofit/>
          </a:bodyPr>
          <a:lstStyle/>
          <a:p>
            <a:pPr algn="just" rtl="1">
              <a:buClr>
                <a:schemeClr val="accent1">
                  <a:lumMod val="50000"/>
                </a:schemeClr>
              </a:buClr>
            </a:pPr>
            <a:r>
              <a:rPr lang="fa-IR" sz="2800" dirty="0" smtClean="0">
                <a:solidFill>
                  <a:schemeClr val="tx1">
                    <a:lumMod val="95000"/>
                    <a:lumOff val="5000"/>
                  </a:schemeClr>
                </a:solidFill>
                <a:cs typeface="B Nazanin" panose="00000400000000000000" pitchFamily="2" charset="-78"/>
              </a:rPr>
              <a:t>هنگام مشاهده و تجزیه و تحلیل توانایی های حرکتی بنیادی کودکان،ملاحظه خواهیم کردمراحل رشدی مختلفی برای هر الگوی حرکتی وجود دارد.بین توانایی های کودکان،بین الگوها و درون الگو ها نیز تفاوت وجود دارد.</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433" y="2841824"/>
            <a:ext cx="5791635" cy="3670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80509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11" y="182880"/>
            <a:ext cx="10881360" cy="6413863"/>
          </a:xfrm>
        </p:spPr>
        <p:txBody>
          <a:bodyPr>
            <a:normAutofit lnSpcReduction="10000"/>
          </a:bodyPr>
          <a:lstStyle/>
          <a:p>
            <a:pPr algn="just" rtl="1">
              <a:buClr>
                <a:schemeClr val="accent1">
                  <a:lumMod val="75000"/>
                </a:schemeClr>
              </a:buClr>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تفاوت بین فردی در کودکان :</a:t>
            </a:r>
            <a:r>
              <a:rPr lang="fa-IR" sz="2800" dirty="0" smtClean="0">
                <a:solidFill>
                  <a:schemeClr val="tx1">
                    <a:lumMod val="95000"/>
                    <a:lumOff val="5000"/>
                  </a:schemeClr>
                </a:solidFill>
                <a:cs typeface="B Nazanin" panose="00000400000000000000" pitchFamily="2" charset="-78"/>
              </a:rPr>
              <a:t>اصل منحصر به فرد بودن یادگیری را خاطر نشان میکند.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 ترتیب پیشرفت از مراحل آغازین تا مقدماتی و پیشرفته در اغلب یکسان بوده با این حال بسته       به عوامل محیطی و وراثتی،سرعت پیشرفت متفاوت خواهد بود.</a:t>
            </a:r>
          </a:p>
          <a:p>
            <a:pPr algn="just" rtl="1">
              <a:buClr>
                <a:schemeClr val="accent1">
                  <a:lumMod val="75000"/>
                </a:schemeClr>
              </a:buClr>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تفاوت بین الگو ها:</a:t>
            </a:r>
            <a:r>
              <a:rPr lang="fa-IR" sz="2800" dirty="0" smtClean="0">
                <a:solidFill>
                  <a:schemeClr val="tx1">
                    <a:lumMod val="95000"/>
                    <a:lumOff val="5000"/>
                  </a:schemeClr>
                </a:solidFill>
                <a:cs typeface="B Nazanin" panose="00000400000000000000" pitchFamily="2" charset="-78"/>
              </a:rPr>
              <a:t>در همه کودکان مشاهده میشود.ممکن است یک کودک در برخی از تکالیف در مرحله آغازین باشد،در صورتیکه در برخی دیگر در مرحله مقدمانی و در بقیه تکالیف حرکتی در مرحله پیشرفته باشد. کودکان در رشد توانایی های حرکتی بنیادی خود به طور یکسان پیشرفت نمیکنند.بازی و تجارب آموزشی تأثیر زیادی در سرعت رشد،توانایی های جنبشی،دستکاری و استواری خواهد داشت.</a:t>
            </a:r>
          </a:p>
          <a:p>
            <a:pPr algn="just" rtl="1">
              <a:buClr>
                <a:schemeClr val="accent1">
                  <a:lumMod val="75000"/>
                </a:schemeClr>
              </a:buClr>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تفاوت دردرون الگوها:</a:t>
            </a:r>
            <a:r>
              <a:rPr lang="fa-IR" sz="2800" dirty="0" smtClean="0">
                <a:solidFill>
                  <a:schemeClr val="tx1">
                    <a:lumMod val="95000"/>
                    <a:lumOff val="5000"/>
                  </a:schemeClr>
                </a:solidFill>
                <a:cs typeface="B Nazanin" panose="00000400000000000000" pitchFamily="2" charset="-78"/>
              </a:rPr>
              <a:t>یک پدیده جالب و شگفت انگیز است.ممکن است یک کودک در درون یک الگو،ترکیبی از حالت هاو عناصر آغازین،مقدماتی و پیشرفته را به نمایش بگذارد.تفاوتهای موجود در درون الگوها رایج بوده و معمولا نتیجه:1)تقلید ناقص از حرکات دیگران،2)موفقیت اولیه در یک عمل نامناسب3)عدم تلاش مورد نیاز،4)فرصت های یادگیری نامناسب و یا محدود و5)یکپارچگی حسی_حرکتی ناقص هستند.</a:t>
            </a:r>
            <a:endParaRPr lang="en-US" sz="3600" dirty="0">
              <a:solidFill>
                <a:schemeClr val="tx1"/>
              </a:solidFill>
              <a:cs typeface="B Arshia" panose="00000400000000000000" pitchFamily="2" charset="-78"/>
            </a:endParaRPr>
          </a:p>
        </p:txBody>
      </p:sp>
    </p:spTree>
    <p:extLst>
      <p:ext uri="{BB962C8B-B14F-4D97-AF65-F5344CB8AC3E}">
        <p14:creationId xmlns:p14="http://schemas.microsoft.com/office/powerpoint/2010/main" val="1035281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31224"/>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حرکات بنیادی پایداری</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678" y="2873829"/>
            <a:ext cx="5554949" cy="35941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30787" y="890208"/>
            <a:ext cx="10620103" cy="1815882"/>
          </a:xfrm>
          <a:prstGeom prst="rect">
            <a:avLst/>
          </a:prstGeom>
          <a:noFill/>
        </p:spPr>
        <p:txBody>
          <a:bodyPr wrap="square" rtlCol="0">
            <a:spAutoFit/>
          </a:bodyPr>
          <a:lstStyle/>
          <a:p>
            <a:pPr marL="457200" indent="-457200" algn="just" rtl="1">
              <a:buClr>
                <a:schemeClr val="tx2">
                  <a:lumMod val="75000"/>
                  <a:lumOff val="25000"/>
                </a:schemeClr>
              </a:buClr>
              <a:buFont typeface="Arial" panose="020B0604020202020204" pitchFamily="34" charset="0"/>
              <a:buChar char="•"/>
            </a:pPr>
            <a:r>
              <a:rPr lang="fa-IR" sz="2800" dirty="0" smtClean="0">
                <a:solidFill>
                  <a:schemeClr val="tx1">
                    <a:lumMod val="95000"/>
                    <a:lumOff val="5000"/>
                  </a:schemeClr>
                </a:solidFill>
                <a:cs typeface="B Nazanin" panose="00000400000000000000" pitchFamily="2" charset="-78"/>
              </a:rPr>
              <a:t>پایداری مهمترین  جنبه در یادگیری برای حرکت کردن است.بر این اساس،کودکان یک نقطه شروعی را برای اکتشاف فضای اطراف به دست آورده وآن را حفظ میکنند.پایداری شامل توانایی حفظ ارتباط با نیروی جاذبه است.حتی زمانیکه ماهیت کاربرد نیرو با تغییر موقعیت عوض شود و باعث تغییر در ارتباط کلی در قسمت های بدن  با مرکز ثقل شود.</a:t>
            </a:r>
            <a:endParaRPr lang="en-US" sz="2800" dirty="0">
              <a:solidFill>
                <a:schemeClr val="tx1">
                  <a:lumMod val="95000"/>
                  <a:lumOff val="5000"/>
                </a:schemeClr>
              </a:solidFill>
              <a:cs typeface="B Nazanin" panose="00000400000000000000" pitchFamily="2" charset="-78"/>
            </a:endParaRPr>
          </a:p>
        </p:txBody>
      </p:sp>
      <p:sp>
        <p:nvSpPr>
          <p:cNvPr id="7" name="TextBox 6"/>
          <p:cNvSpPr txBox="1"/>
          <p:nvPr/>
        </p:nvSpPr>
        <p:spPr>
          <a:xfrm>
            <a:off x="7197634" y="4036423"/>
            <a:ext cx="4232366" cy="1754326"/>
          </a:xfrm>
          <a:prstGeom prst="rect">
            <a:avLst/>
          </a:prstGeom>
          <a:noFill/>
        </p:spPr>
        <p:txBody>
          <a:bodyPr wrap="square" rtlCol="0">
            <a:spAutoFit/>
          </a:bodyPr>
          <a:lstStyle/>
          <a:p>
            <a:pPr algn="just" rtl="1"/>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پایداری مهمترین مؤلفه در یادگیری برای حرکت است،چرا که تمام حرکات شامل یک بخش پایداری است.</a:t>
            </a:r>
            <a:endParaRPr lang="en-US" sz="3600" dirty="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3145011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306" y="0"/>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حرکات محوری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82306" y="746066"/>
            <a:ext cx="10178322" cy="5617028"/>
          </a:xfrm>
        </p:spPr>
        <p:txBody>
          <a:bodyPr>
            <a:noAutofit/>
          </a:bodyPr>
          <a:lstStyle/>
          <a:p>
            <a:pPr algn="justLow" rtl="1">
              <a:buClr>
                <a:srgbClr val="9E6200"/>
              </a:buClr>
            </a:pPr>
            <a:r>
              <a:rPr lang="fa-IR" sz="2800" dirty="0" smtClean="0">
                <a:solidFill>
                  <a:schemeClr val="tx1">
                    <a:lumMod val="95000"/>
                    <a:lumOff val="5000"/>
                  </a:schemeClr>
                </a:solidFill>
                <a:cs typeface="B Nazanin" panose="00000400000000000000" pitchFamily="2" charset="-78"/>
              </a:rPr>
              <a:t>حرکات محوری ،حرکات تنه یا اندام ها هستند که در حالت ثابت انجام شده و بر حرکات بدن منطبق هستند.خم شدن،کشش ،چرخیدن،تاب خوردن،نوسان خوردن،رسیدن(دسترسی)،بلند کردن و کشیدن از حرکات محوری است.عملکرد های ماهرانه در شیرجه،ژیمناستیک،اسکیت نمایشی ورقص پیشرفته،به طور ویژه ترکیبی از حرکات محوری و حرکات جنبشی مختلف هستند.</a:t>
            </a:r>
          </a:p>
          <a:p>
            <a:pPr marL="0" indent="0" algn="justLow" rtl="1">
              <a:buClr>
                <a:srgbClr val="9E6200"/>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1.حرکات محوری</a:t>
            </a:r>
          </a:p>
          <a:p>
            <a:pPr marL="0" indent="0" algn="justLow" rtl="1">
              <a:buClr>
                <a:srgbClr val="9E6200"/>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Low" rtl="1">
              <a:buClr>
                <a:srgbClr val="9E6200"/>
              </a:buClr>
              <a:buNone/>
            </a:pPr>
            <a:r>
              <a:rPr lang="fa-IR" sz="2800" dirty="0" smtClean="0">
                <a:solidFill>
                  <a:schemeClr val="tx1">
                    <a:lumMod val="95000"/>
                    <a:lumOff val="5000"/>
                  </a:schemeClr>
                </a:solidFill>
                <a:cs typeface="B Nazanin" panose="00000400000000000000" pitchFamily="2" charset="-78"/>
              </a:rPr>
              <a:t>1.سطح تعادل بیش از حد</a:t>
            </a:r>
          </a:p>
          <a:p>
            <a:pPr marL="0" indent="0" algn="justLow" rtl="1">
              <a:buClr>
                <a:srgbClr val="9E6200"/>
              </a:buClr>
              <a:buNone/>
            </a:pPr>
            <a:r>
              <a:rPr lang="fa-IR" sz="2800" dirty="0" smtClean="0">
                <a:solidFill>
                  <a:schemeClr val="tx1">
                    <a:lumMod val="95000"/>
                    <a:lumOff val="5000"/>
                  </a:schemeClr>
                </a:solidFill>
                <a:cs typeface="B Nazanin" panose="00000400000000000000" pitchFamily="2" charset="-78"/>
              </a:rPr>
              <a:t>2.از دست دادن موقتی تعادل</a:t>
            </a:r>
          </a:p>
          <a:p>
            <a:pPr marL="0" indent="0" algn="justLow" rtl="1">
              <a:buClr>
                <a:srgbClr val="9E6200"/>
              </a:buClr>
              <a:buNone/>
            </a:pPr>
            <a:r>
              <a:rPr lang="fa-IR" sz="2800" dirty="0" smtClean="0">
                <a:solidFill>
                  <a:schemeClr val="tx1">
                    <a:lumMod val="95000"/>
                    <a:lumOff val="5000"/>
                  </a:schemeClr>
                </a:solidFill>
                <a:cs typeface="B Nazanin" panose="00000400000000000000" pitchFamily="2" charset="-78"/>
              </a:rPr>
              <a:t>3.تماشای بدن و مدل در هر لحظه ممکن</a:t>
            </a:r>
          </a:p>
        </p:txBody>
      </p:sp>
      <p:sp>
        <p:nvSpPr>
          <p:cNvPr id="4" name="Rectangle 3"/>
          <p:cNvSpPr/>
          <p:nvPr/>
        </p:nvSpPr>
        <p:spPr>
          <a:xfrm>
            <a:off x="5028069" y="6222666"/>
            <a:ext cx="6532559" cy="523220"/>
          </a:xfrm>
          <a:prstGeom prst="rect">
            <a:avLst/>
          </a:prstGeom>
        </p:spPr>
        <p:txBody>
          <a:bodyPr wrap="none">
            <a:spAutoFit/>
          </a:bodyPr>
          <a:lstStyle/>
          <a:p>
            <a:pPr algn="justLow" rtl="1">
              <a:buClr>
                <a:srgbClr val="9E6200"/>
              </a:buClr>
            </a:pPr>
            <a:r>
              <a:rPr lang="fa-IR" sz="2800" dirty="0">
                <a:solidFill>
                  <a:schemeClr val="tx1">
                    <a:lumMod val="95000"/>
                    <a:lumOff val="5000"/>
                  </a:schemeClr>
                </a:solidFill>
                <a:cs typeface="B Nazanin" panose="00000400000000000000" pitchFamily="2" charset="-78"/>
              </a:rPr>
              <a:t>4.حرکات ترکیبی شبیه حرکات منقطع و قطعه قطعه است.</a:t>
            </a:r>
          </a:p>
        </p:txBody>
      </p:sp>
    </p:spTree>
    <p:extLst>
      <p:ext uri="{BB962C8B-B14F-4D97-AF65-F5344CB8AC3E}">
        <p14:creationId xmlns:p14="http://schemas.microsoft.com/office/powerpoint/2010/main" val="27189916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872" y="0"/>
            <a:ext cx="10178322" cy="5383203"/>
          </a:xfrm>
        </p:spPr>
        <p:txBody>
          <a:bodyPr>
            <a:noAutofit/>
          </a:bodyPr>
          <a:lstStyle/>
          <a:p>
            <a:pPr marL="0" indent="0" algn="just" rtl="1">
              <a:buNone/>
            </a:pPr>
            <a:r>
              <a:rPr lang="fa-IR" sz="2800" dirty="0" smtClean="0">
                <a:solidFill>
                  <a:schemeClr val="tx1">
                    <a:lumMod val="95000"/>
                    <a:lumOff val="5000"/>
                  </a:schemeClr>
                </a:solidFill>
                <a:cs typeface="B Nazanin" panose="00000400000000000000" pitchFamily="2" charset="-78"/>
              </a:rPr>
              <a:t>5.عدم انتقال راحت و روان از یک سطح یا صفحه به سطح یا صفحه دیگر </a:t>
            </a:r>
          </a:p>
          <a:p>
            <a:pPr marL="0" indent="0" algn="just" rtl="1">
              <a:buNone/>
            </a:pPr>
            <a:r>
              <a:rPr lang="fa-IR" sz="2800" dirty="0" smtClean="0">
                <a:solidFill>
                  <a:schemeClr val="tx1">
                    <a:lumMod val="95000"/>
                    <a:lumOff val="5000"/>
                  </a:schemeClr>
                </a:solidFill>
                <a:cs typeface="B Nazanin" panose="00000400000000000000" pitchFamily="2" charset="-78"/>
              </a:rPr>
              <a:t>6.در هر ثانیه فقط 1تا2 عمل امکان پذیر است.</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None/>
            </a:pPr>
            <a:r>
              <a:rPr lang="fa-IR" sz="2800" dirty="0" smtClean="0">
                <a:solidFill>
                  <a:schemeClr val="tx1">
                    <a:lumMod val="95000"/>
                    <a:lumOff val="5000"/>
                  </a:schemeClr>
                </a:solidFill>
                <a:cs typeface="B Nazanin" panose="00000400000000000000" pitchFamily="2" charset="-78"/>
              </a:rPr>
              <a:t>1.تعادل خوب </a:t>
            </a:r>
          </a:p>
          <a:p>
            <a:pPr marL="0" indent="0" algn="just" rtl="1">
              <a:buNone/>
            </a:pPr>
            <a:r>
              <a:rPr lang="fa-IR" sz="2800" dirty="0" smtClean="0">
                <a:solidFill>
                  <a:schemeClr val="tx1">
                    <a:lumMod val="95000"/>
                    <a:lumOff val="5000"/>
                  </a:schemeClr>
                </a:solidFill>
                <a:cs typeface="B Nazanin" panose="00000400000000000000" pitchFamily="2" charset="-78"/>
              </a:rPr>
              <a:t>2.سطح اتکا مناسب</a:t>
            </a:r>
          </a:p>
          <a:p>
            <a:pPr marL="0" indent="0" algn="just" rtl="1">
              <a:buNone/>
            </a:pPr>
            <a:r>
              <a:rPr lang="fa-IR" sz="2800" dirty="0" smtClean="0">
                <a:solidFill>
                  <a:schemeClr val="tx1">
                    <a:lumMod val="95000"/>
                    <a:lumOff val="5000"/>
                  </a:schemeClr>
                </a:solidFill>
                <a:cs typeface="B Nazanin" panose="00000400000000000000" pitchFamily="2" charset="-78"/>
              </a:rPr>
              <a:t>3.نیاز به یک مدل بصری</a:t>
            </a:r>
          </a:p>
          <a:p>
            <a:pPr marL="0" indent="0" algn="just" rtl="1">
              <a:buNone/>
            </a:pPr>
            <a:r>
              <a:rPr lang="fa-IR" sz="2800" dirty="0" smtClean="0">
                <a:solidFill>
                  <a:schemeClr val="tx1">
                    <a:lumMod val="95000"/>
                    <a:lumOff val="5000"/>
                  </a:schemeClr>
                </a:solidFill>
                <a:cs typeface="B Nazanin" panose="00000400000000000000" pitchFamily="2" charset="-78"/>
              </a:rPr>
              <a:t>4.مجبور به تماشای بدن خود نیست.</a:t>
            </a:r>
          </a:p>
          <a:p>
            <a:pPr marL="0" indent="0" algn="just" rtl="1">
              <a:buNone/>
            </a:pPr>
            <a:r>
              <a:rPr lang="fa-IR" sz="2800" dirty="0" smtClean="0">
                <a:solidFill>
                  <a:schemeClr val="tx1">
                    <a:lumMod val="95000"/>
                    <a:lumOff val="5000"/>
                  </a:schemeClr>
                </a:solidFill>
                <a:cs typeface="B Nazanin" panose="00000400000000000000" pitchFamily="2" charset="-78"/>
              </a:rPr>
              <a:t>5.هماهنگی خوب برای حرکات مشابه</a:t>
            </a:r>
          </a:p>
          <a:p>
            <a:pPr marL="0" indent="0" algn="just" rtl="1">
              <a:buNone/>
            </a:pPr>
            <a:r>
              <a:rPr lang="fa-IR" sz="2800" dirty="0" smtClean="0">
                <a:solidFill>
                  <a:schemeClr val="tx1">
                    <a:lumMod val="95000"/>
                    <a:lumOff val="5000"/>
                  </a:schemeClr>
                </a:solidFill>
                <a:cs typeface="B Nazanin" panose="00000400000000000000" pitchFamily="2" charset="-78"/>
              </a:rPr>
              <a:t>6.انتقال ضعیف در حرکات غیر مشابه</a:t>
            </a:r>
          </a:p>
          <a:p>
            <a:pPr marL="0" indent="0" algn="just" rtl="1">
              <a:buNone/>
            </a:pPr>
            <a:r>
              <a:rPr lang="fa-IR" sz="2800" dirty="0" smtClean="0">
                <a:solidFill>
                  <a:schemeClr val="tx1">
                    <a:lumMod val="95000"/>
                    <a:lumOff val="5000"/>
                  </a:schemeClr>
                </a:solidFill>
                <a:cs typeface="B Nazanin" panose="00000400000000000000" pitchFamily="2" charset="-78"/>
              </a:rPr>
              <a:t>7.توانایی ترکیب دو تا سه حرکت برای ایجاد یک حرکت روان</a:t>
            </a:r>
            <a:endParaRPr lang="en-US" sz="2800" dirty="0">
              <a:solidFill>
                <a:schemeClr val="tx1">
                  <a:lumMod val="95000"/>
                  <a:lumOff val="5000"/>
                </a:schemeClr>
              </a:solidFill>
              <a:cs typeface="B Nazanin" panose="00000400000000000000" pitchFamily="2" charset="-78"/>
            </a:endParaRPr>
          </a:p>
        </p:txBody>
      </p:sp>
      <p:sp>
        <p:nvSpPr>
          <p:cNvPr id="5" name="Rectangle 4"/>
          <p:cNvSpPr/>
          <p:nvPr/>
        </p:nvSpPr>
        <p:spPr>
          <a:xfrm>
            <a:off x="5582194" y="5604527"/>
            <a:ext cx="6096000" cy="1077218"/>
          </a:xfrm>
          <a:prstGeom prst="rect">
            <a:avLst/>
          </a:prstGeom>
        </p:spPr>
        <p:txBody>
          <a:bodyPr>
            <a:spAutoFit/>
          </a:bodyPr>
          <a:lstStyle/>
          <a:p>
            <a:pPr algn="just" rtl="1"/>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بالیده</a:t>
            </a:r>
            <a:endParaRPr lang="fa-IR" sz="3600" dirty="0" smtClean="0">
              <a:ln>
                <a:solidFill>
                  <a:schemeClr val="tx2">
                    <a:lumMod val="90000"/>
                    <a:lumOff val="10000"/>
                  </a:schemeClr>
                </a:solidFill>
              </a:ln>
              <a:solidFill>
                <a:schemeClr val="tx1">
                  <a:lumMod val="95000"/>
                  <a:lumOff val="5000"/>
                </a:schemeClr>
              </a:solidFill>
              <a:cs typeface="B Arshia" panose="00000400000000000000" pitchFamily="2" charset="-78"/>
            </a:endParaRPr>
          </a:p>
          <a:p>
            <a:pPr algn="just" rtl="1"/>
            <a:r>
              <a:rPr lang="fa-IR" sz="2800" dirty="0">
                <a:solidFill>
                  <a:schemeClr val="tx1">
                    <a:lumMod val="95000"/>
                    <a:lumOff val="5000"/>
                  </a:schemeClr>
                </a:solidFill>
                <a:cs typeface="B Nazanin" panose="00000400000000000000" pitchFamily="2" charset="-78"/>
              </a:rPr>
              <a:t>1.جریان(حرکت)روان و </a:t>
            </a:r>
            <a:r>
              <a:rPr lang="fa-IR" sz="2800" dirty="0" smtClean="0">
                <a:solidFill>
                  <a:schemeClr val="tx1">
                    <a:lumMod val="95000"/>
                    <a:lumOff val="5000"/>
                  </a:schemeClr>
                </a:solidFill>
                <a:cs typeface="B Nazanin" panose="00000400000000000000" pitchFamily="2" charset="-78"/>
              </a:rPr>
              <a:t>موزون</a:t>
            </a:r>
            <a:endParaRPr lang="fa-IR" sz="2800" dirty="0">
              <a:solidFill>
                <a:schemeClr val="tx1">
                  <a:lumMod val="95000"/>
                  <a:lumOff val="5000"/>
                </a:schemeClr>
              </a:solidFill>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933371" y="522514"/>
            <a:ext cx="4174206" cy="6159231"/>
          </a:xfrm>
          <a:prstGeom prst="rect">
            <a:avLst/>
          </a:prstGeom>
        </p:spPr>
      </p:pic>
    </p:spTree>
    <p:extLst>
      <p:ext uri="{BB962C8B-B14F-4D97-AF65-F5344CB8AC3E}">
        <p14:creationId xmlns:p14="http://schemas.microsoft.com/office/powerpoint/2010/main" val="136506173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684" y="-351205"/>
            <a:ext cx="11220994" cy="3212355"/>
          </a:xfrm>
        </p:spPr>
        <p:txBody>
          <a:bodyPr/>
          <a:lstStyle/>
          <a:p>
            <a:pPr algn="just" rtl="1"/>
            <a:r>
              <a:rPr lang="fa-IR" sz="12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60000" endA="900" endPos="60000" dist="29997" dir="5400000" sy="-100000" algn="bl" rotWithShape="0"/>
                </a:effectLst>
                <a:cs typeface="B Arshia" panose="00000400000000000000" pitchFamily="2" charset="-78"/>
              </a:rPr>
              <a:t>توانایی های حرکتی </a:t>
            </a:r>
            <a:r>
              <a:rPr lang="fa-IR" sz="14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60000" endA="900" endPos="60000" dist="29997" dir="5400000" sy="-100000" algn="bl" rotWithShape="0"/>
                </a:effectLst>
                <a:cs typeface="B Arshia" panose="00000400000000000000" pitchFamily="2" charset="-78"/>
              </a:rPr>
              <a:t>بنیادی</a:t>
            </a:r>
            <a:endParaRPr lang="en-US"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60000" endA="900" endPos="60000" dist="29997" dir="5400000" sy="-100000" algn="bl" rotWithShape="0"/>
              </a:effectLst>
              <a:cs typeface="B Arshia" panose="00000400000000000000" pitchFamily="2" charset="-78"/>
            </a:endParaRPr>
          </a:p>
        </p:txBody>
      </p:sp>
      <p:sp>
        <p:nvSpPr>
          <p:cNvPr id="3" name="Subtitle 2"/>
          <p:cNvSpPr>
            <a:spLocks noGrp="1"/>
          </p:cNvSpPr>
          <p:nvPr>
            <p:ph type="subTitle" idx="1"/>
          </p:nvPr>
        </p:nvSpPr>
        <p:spPr>
          <a:xfrm>
            <a:off x="3100630" y="3067468"/>
            <a:ext cx="8045373" cy="2071098"/>
          </a:xfrm>
        </p:spPr>
        <p:txBody>
          <a:bodyPr>
            <a:noAutofit/>
          </a:bodyPr>
          <a:lstStyle/>
          <a:p>
            <a:pPr algn="just" rtl="1"/>
            <a:r>
              <a:rPr lang="fa-IR" sz="4800" dirty="0" smtClean="0">
                <a:effectLst>
                  <a:reflection blurRad="6350" stA="60000" endA="900" endPos="60000" dist="29997" dir="5400000" sy="-100000" algn="bl" rotWithShape="0"/>
                </a:effectLst>
                <a:cs typeface="B Arshia" panose="00000400000000000000" pitchFamily="2" charset="-78"/>
              </a:rPr>
              <a:t>استاد مربوطه:</a:t>
            </a:r>
          </a:p>
          <a:p>
            <a:pPr algn="just" rtl="1"/>
            <a:r>
              <a:rPr lang="fa-IR" sz="4800" dirty="0">
                <a:effectLst>
                  <a:reflection blurRad="6350" stA="60000" endA="900" endPos="60000" dist="29997" dir="5400000" sy="-100000" algn="bl" rotWithShape="0"/>
                </a:effectLst>
                <a:cs typeface="B Arshia" panose="00000400000000000000" pitchFamily="2" charset="-78"/>
              </a:rPr>
              <a:t> </a:t>
            </a:r>
            <a:r>
              <a:rPr lang="fa-IR" sz="4800" dirty="0" smtClean="0">
                <a:effectLst>
                  <a:reflection blurRad="6350" stA="60000" endA="900" endPos="60000" dist="29997" dir="5400000" sy="-100000" algn="bl" rotWithShape="0"/>
                </a:effectLst>
                <a:cs typeface="B Arshia" panose="00000400000000000000" pitchFamily="2" charset="-78"/>
              </a:rPr>
              <a:t>                 جناب آقای دکتر عابدان زاده </a:t>
            </a:r>
          </a:p>
          <a:p>
            <a:pPr algn="just" rtl="1"/>
            <a:r>
              <a:rPr lang="fa-IR" sz="4800" dirty="0" smtClean="0">
                <a:effectLst>
                  <a:reflection blurRad="6350" stA="60000" endA="900" endPos="60000" dist="29997" dir="5400000" sy="-100000" algn="bl" rotWithShape="0"/>
                </a:effectLst>
                <a:cs typeface="B Arshia" panose="00000400000000000000" pitchFamily="2" charset="-78"/>
              </a:rPr>
              <a:t>تهیه کنندگان: ناهیدی</a:t>
            </a:r>
          </a:p>
          <a:p>
            <a:pPr algn="just" rtl="1"/>
            <a:r>
              <a:rPr lang="fa-IR" sz="4800" dirty="0" smtClean="0">
                <a:effectLst>
                  <a:reflection blurRad="6350" stA="60000" endA="900" endPos="60000" dist="29997" dir="5400000" sy="-100000" algn="bl" rotWithShape="0"/>
                </a:effectLst>
                <a:cs typeface="B Arshia" panose="00000400000000000000" pitchFamily="2" charset="-78"/>
              </a:rPr>
              <a:t>                                 شفیعی </a:t>
            </a:r>
          </a:p>
          <a:p>
            <a:pPr algn="just" rtl="1"/>
            <a:endParaRPr lang="en-US" sz="4800" dirty="0">
              <a:cs typeface="B Arshia" panose="00000400000000000000" pitchFamily="2" charset="-78"/>
            </a:endParaRPr>
          </a:p>
        </p:txBody>
      </p:sp>
    </p:spTree>
    <p:extLst>
      <p:ext uri="{BB962C8B-B14F-4D97-AF65-F5344CB8AC3E}">
        <p14:creationId xmlns:p14="http://schemas.microsoft.com/office/powerpoint/2010/main" val="506241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186" y="1018903"/>
            <a:ext cx="10178322" cy="5995851"/>
          </a:xfrm>
        </p:spPr>
        <p:txBody>
          <a:bodyPr>
            <a:noAutofit/>
          </a:bodyPr>
          <a:lstStyle/>
          <a:p>
            <a:pPr marL="0" indent="0" algn="just" rtl="1">
              <a:buNone/>
            </a:pPr>
            <a:r>
              <a:rPr lang="fa-IR" sz="2800" dirty="0" smtClean="0">
                <a:solidFill>
                  <a:schemeClr val="tx1">
                    <a:lumMod val="95000"/>
                    <a:lumOff val="5000"/>
                  </a:schemeClr>
                </a:solidFill>
                <a:cs typeface="B Nazanin" panose="00000400000000000000" pitchFamily="2" charset="-78"/>
              </a:rPr>
              <a:t>4.کنترل کلی مشهود است.</a:t>
            </a:r>
          </a:p>
          <a:p>
            <a:pPr marL="0" indent="0" algn="just" rtl="1">
              <a:buNone/>
            </a:pPr>
            <a:r>
              <a:rPr lang="fa-IR" sz="2800" dirty="0" smtClean="0">
                <a:solidFill>
                  <a:schemeClr val="tx1">
                    <a:lumMod val="95000"/>
                    <a:lumOff val="5000"/>
                  </a:schemeClr>
                </a:solidFill>
                <a:cs typeface="B Nazanin" panose="00000400000000000000" pitchFamily="2" charset="-78"/>
              </a:rPr>
              <a:t>5.توانایی ترکیب چهار حرکت یا بیشتر برای ایجاد یک حرکت روان</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 </a:t>
            </a:r>
          </a:p>
          <a:p>
            <a:pPr marL="0" indent="0" algn="just" rtl="1">
              <a:buNone/>
            </a:pPr>
            <a:r>
              <a:rPr lang="fa-IR" sz="2800" dirty="0" smtClean="0">
                <a:solidFill>
                  <a:schemeClr val="tx1">
                    <a:lumMod val="95000"/>
                    <a:lumOff val="5000"/>
                  </a:schemeClr>
                </a:solidFill>
                <a:cs typeface="B Nazanin" panose="00000400000000000000" pitchFamily="2" charset="-78"/>
              </a:rPr>
              <a:t>1.تماشای مداوم بدن</a:t>
            </a:r>
          </a:p>
          <a:p>
            <a:pPr marL="0" indent="0" algn="just" rtl="1">
              <a:buNone/>
            </a:pPr>
            <a:r>
              <a:rPr lang="fa-IR" sz="2800" dirty="0" smtClean="0">
                <a:solidFill>
                  <a:schemeClr val="tx1">
                    <a:lumMod val="95000"/>
                    <a:lumOff val="5000"/>
                  </a:schemeClr>
                </a:solidFill>
                <a:cs typeface="B Nazanin" panose="00000400000000000000" pitchFamily="2" charset="-78"/>
              </a:rPr>
              <a:t>2.الگوبرداری از یک مدل</a:t>
            </a:r>
          </a:p>
          <a:p>
            <a:pPr marL="0" indent="0" algn="just" rtl="1">
              <a:buNone/>
            </a:pPr>
            <a:r>
              <a:rPr lang="fa-IR" sz="2800" dirty="0" smtClean="0">
                <a:solidFill>
                  <a:schemeClr val="tx1">
                    <a:lumMod val="95000"/>
                    <a:lumOff val="5000"/>
                  </a:schemeClr>
                </a:solidFill>
                <a:cs typeface="B Nazanin" panose="00000400000000000000" pitchFamily="2" charset="-78"/>
              </a:rPr>
              <a:t>3.هماهنگی موزون ضعیف</a:t>
            </a:r>
          </a:p>
        </p:txBody>
      </p:sp>
      <p:sp>
        <p:nvSpPr>
          <p:cNvPr id="5" name="Rectangle 4"/>
          <p:cNvSpPr/>
          <p:nvPr/>
        </p:nvSpPr>
        <p:spPr>
          <a:xfrm>
            <a:off x="5647508" y="64796"/>
            <a:ext cx="6096000" cy="954107"/>
          </a:xfrm>
          <a:prstGeom prst="rect">
            <a:avLst/>
          </a:prstGeom>
        </p:spPr>
        <p:txBody>
          <a:bodyPr>
            <a:spAutoFit/>
          </a:bodyPr>
          <a:lstStyle/>
          <a:p>
            <a:pPr algn="just" rtl="1"/>
            <a:r>
              <a:rPr lang="fa-IR" sz="2800" dirty="0" smtClean="0">
                <a:solidFill>
                  <a:schemeClr val="tx1">
                    <a:lumMod val="95000"/>
                    <a:lumOff val="5000"/>
                  </a:schemeClr>
                </a:solidFill>
                <a:cs typeface="B Nazanin" panose="00000400000000000000" pitchFamily="2" charset="-78"/>
              </a:rPr>
              <a:t>2.انجام چندین حرکت متوالی به آسانی</a:t>
            </a:r>
          </a:p>
          <a:p>
            <a:pPr algn="just" rtl="1"/>
            <a:r>
              <a:rPr lang="fa-IR" sz="2800" dirty="0" smtClean="0">
                <a:solidFill>
                  <a:schemeClr val="tx1">
                    <a:lumMod val="95000"/>
                    <a:lumOff val="5000"/>
                  </a:schemeClr>
                </a:solidFill>
                <a:cs typeface="B Nazanin" panose="00000400000000000000" pitchFamily="2" charset="-78"/>
              </a:rPr>
              <a:t>3.عدم نیاز به بینایی</a:t>
            </a:r>
            <a:endParaRPr lang="fa-IR" sz="2800" dirty="0">
              <a:solidFill>
                <a:schemeClr val="tx1">
                  <a:lumMod val="95000"/>
                  <a:lumOff val="5000"/>
                </a:schemeClr>
              </a:solidFill>
              <a:cs typeface="B Nazanin" panose="00000400000000000000" pitchFamily="2" charset="-78"/>
            </a:endParaRPr>
          </a:p>
        </p:txBody>
      </p:sp>
      <p:sp>
        <p:nvSpPr>
          <p:cNvPr id="6" name="Rectangle 5"/>
          <p:cNvSpPr/>
          <p:nvPr/>
        </p:nvSpPr>
        <p:spPr>
          <a:xfrm>
            <a:off x="5647508" y="4529687"/>
            <a:ext cx="6096000" cy="954107"/>
          </a:xfrm>
          <a:prstGeom prst="rect">
            <a:avLst/>
          </a:prstGeom>
        </p:spPr>
        <p:txBody>
          <a:bodyPr>
            <a:spAutoFit/>
          </a:bodyPr>
          <a:lstStyle/>
          <a:p>
            <a:pPr algn="just" rtl="1"/>
            <a:r>
              <a:rPr lang="fa-IR" sz="2800" smtClean="0">
                <a:solidFill>
                  <a:schemeClr val="tx1">
                    <a:lumMod val="95000"/>
                    <a:lumOff val="5000"/>
                  </a:schemeClr>
                </a:solidFill>
                <a:cs typeface="B Nazanin" panose="00000400000000000000" pitchFamily="2" charset="-78"/>
              </a:rPr>
              <a:t>4.حرکات ترکیبی قطعه قطعه</a:t>
            </a:r>
          </a:p>
          <a:p>
            <a:pPr algn="just" rtl="1"/>
            <a:r>
              <a:rPr lang="fa-IR" sz="2800" smtClean="0">
                <a:solidFill>
                  <a:schemeClr val="tx1">
                    <a:lumMod val="95000"/>
                    <a:lumOff val="5000"/>
                  </a:schemeClr>
                </a:solidFill>
                <a:cs typeface="B Nazanin" panose="00000400000000000000" pitchFamily="2" charset="-78"/>
              </a:rPr>
              <a:t>5.فقدان تعادل</a:t>
            </a:r>
            <a:endParaRPr lang="fa-IR" sz="2800" dirty="0">
              <a:solidFill>
                <a:schemeClr val="tx1">
                  <a:lumMod val="95000"/>
                  <a:lumOff val="5000"/>
                </a:schemeClr>
              </a:solidFill>
              <a:cs typeface="B Nazanin" panose="00000400000000000000" pitchFamily="2" charset="-78"/>
            </a:endParaRPr>
          </a:p>
        </p:txBody>
      </p:sp>
      <p:sp>
        <p:nvSpPr>
          <p:cNvPr id="7" name="Rectangle 6"/>
          <p:cNvSpPr/>
          <p:nvPr/>
        </p:nvSpPr>
        <p:spPr>
          <a:xfrm>
            <a:off x="5647508" y="5473005"/>
            <a:ext cx="6096000" cy="1384995"/>
          </a:xfrm>
          <a:prstGeom prst="rect">
            <a:avLst/>
          </a:prstGeom>
        </p:spPr>
        <p:txBody>
          <a:bodyPr>
            <a:spAutoFit/>
          </a:bodyPr>
          <a:lstStyle/>
          <a:p>
            <a:pPr algn="just" rtl="1"/>
            <a:r>
              <a:rPr lang="fa-IR" sz="2800" dirty="0">
                <a:solidFill>
                  <a:schemeClr val="tx1">
                    <a:lumMod val="95000"/>
                    <a:lumOff val="5000"/>
                  </a:schemeClr>
                </a:solidFill>
                <a:cs typeface="B Nazanin" panose="00000400000000000000" pitchFamily="2" charset="-78"/>
              </a:rPr>
              <a:t>6.عدم انتقال روان در خلال حرکات</a:t>
            </a:r>
          </a:p>
          <a:p>
            <a:pPr algn="just" rtl="1"/>
            <a:r>
              <a:rPr lang="fa-IR" sz="2800" dirty="0">
                <a:solidFill>
                  <a:schemeClr val="tx1">
                    <a:lumMod val="95000"/>
                    <a:lumOff val="5000"/>
                  </a:schemeClr>
                </a:solidFill>
                <a:cs typeface="B Nazanin" panose="00000400000000000000" pitchFamily="2" charset="-78"/>
              </a:rPr>
              <a:t>7.ناتوانی در انجام حرکات با سرعت های مختلف</a:t>
            </a:r>
          </a:p>
          <a:p>
            <a:pPr algn="just" rtl="1"/>
            <a:r>
              <a:rPr lang="fa-IR" sz="2800" dirty="0">
                <a:solidFill>
                  <a:schemeClr val="tx1">
                    <a:lumMod val="95000"/>
                    <a:lumOff val="5000"/>
                  </a:schemeClr>
                </a:solidFill>
                <a:cs typeface="B Nazanin" panose="00000400000000000000" pitchFamily="2" charset="-78"/>
              </a:rPr>
              <a:t>8.ناتوانی در انجام حرکات در سطوح مختلف</a:t>
            </a:r>
          </a:p>
        </p:txBody>
      </p:sp>
    </p:spTree>
    <p:extLst>
      <p:ext uri="{BB962C8B-B14F-4D97-AF65-F5344CB8AC3E}">
        <p14:creationId xmlns:p14="http://schemas.microsoft.com/office/powerpoint/2010/main" val="5360143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0"/>
            <a:ext cx="10698479" cy="6858000"/>
          </a:xfrm>
        </p:spPr>
        <p:txBody>
          <a:bodyPr>
            <a:normAutofit fontScale="92500" lnSpcReduction="20000"/>
          </a:bodyPr>
          <a:lstStyle/>
          <a:p>
            <a:pPr marL="0" indent="0" algn="just" rtl="1">
              <a:buNone/>
            </a:pPr>
            <a:r>
              <a:rPr lang="fa-IR" sz="5500" dirty="0" smtClean="0">
                <a:ln>
                  <a:solidFill>
                    <a:schemeClr val="tx2">
                      <a:lumMod val="90000"/>
                      <a:lumOff val="10000"/>
                    </a:schemeClr>
                  </a:solidFill>
                </a:ln>
                <a:solidFill>
                  <a:schemeClr val="accent1">
                    <a:lumMod val="75000"/>
                  </a:schemeClr>
                </a:solidFill>
                <a:cs typeface="B Arshia" panose="00000400000000000000" pitchFamily="2" charset="-78"/>
              </a:rPr>
              <a:t>غلتاندن بدن (غلت زدن)</a:t>
            </a:r>
          </a:p>
          <a:p>
            <a:pPr algn="just" rtl="1">
              <a:buClr>
                <a:schemeClr val="accent1">
                  <a:lumMod val="50000"/>
                </a:schemeClr>
              </a:buClr>
            </a:pPr>
            <a:r>
              <a:rPr lang="fa-IR" sz="3000" dirty="0" smtClean="0">
                <a:ln>
                  <a:solidFill>
                    <a:schemeClr val="tx2">
                      <a:lumMod val="90000"/>
                      <a:lumOff val="10000"/>
                    </a:schemeClr>
                  </a:solidFill>
                </a:ln>
                <a:solidFill>
                  <a:schemeClr val="accent1">
                    <a:lumMod val="75000"/>
                  </a:schemeClr>
                </a:solidFill>
                <a:cs typeface="B Nazanin" panose="00000400000000000000" pitchFamily="2" charset="-78"/>
              </a:rPr>
              <a:t> </a:t>
            </a:r>
            <a:r>
              <a:rPr lang="fa-IR" sz="3000" dirty="0" smtClean="0">
                <a:solidFill>
                  <a:schemeClr val="tx1">
                    <a:lumMod val="95000"/>
                    <a:lumOff val="5000"/>
                  </a:schemeClr>
                </a:solidFill>
                <a:cs typeface="B Nazanin" panose="00000400000000000000" pitchFamily="2" charset="-78"/>
              </a:rPr>
              <a:t>وضعیت های غلت زدن جنبشی هستند،اما </a:t>
            </a:r>
            <a:r>
              <a:rPr lang="fa-IR" sz="3000" dirty="0" smtClean="0">
                <a:solidFill>
                  <a:schemeClr val="tx1">
                    <a:lumMod val="95000"/>
                    <a:lumOff val="5000"/>
                  </a:schemeClr>
                </a:solidFill>
                <a:cs typeface="B Nazanin" panose="00000400000000000000" pitchFamily="2" charset="-78"/>
              </a:rPr>
              <a:t>به </a:t>
            </a:r>
            <a:r>
              <a:rPr lang="fa-IR" sz="3000" dirty="0" smtClean="0">
                <a:solidFill>
                  <a:schemeClr val="tx1">
                    <a:lumMod val="95000"/>
                    <a:lumOff val="5000"/>
                  </a:schemeClr>
                </a:solidFill>
                <a:cs typeface="B Nazanin" panose="00000400000000000000" pitchFamily="2" charset="-78"/>
              </a:rPr>
              <a:t>شدت نیازمند کنترل تعادل هستند.</a:t>
            </a:r>
          </a:p>
          <a:p>
            <a:pPr marL="0" indent="0" algn="just" rtl="1">
              <a:buNone/>
            </a:pPr>
            <a:r>
              <a:rPr lang="fa-IR" sz="3000" dirty="0" smtClean="0">
                <a:solidFill>
                  <a:schemeClr val="tx1">
                    <a:lumMod val="95000"/>
                    <a:lumOff val="5000"/>
                  </a:schemeClr>
                </a:solidFill>
                <a:cs typeface="B Nazanin" panose="00000400000000000000" pitchFamily="2" charset="-78"/>
              </a:rPr>
              <a:t>در نتیجه ی حرکات غلتیدن،آشفتگی قابل ملاحظه ای در مایع مجاری نیم دایره ای گوش ایجاد می شود.به همین خاطر این حرکات از حرکات استواری بنیادی محسوب می شوند.حرکات </a:t>
            </a:r>
            <a:r>
              <a:rPr lang="fa-IR" sz="3000" dirty="0" smtClean="0">
                <a:solidFill>
                  <a:schemeClr val="tx1">
                    <a:lumMod val="95000"/>
                    <a:lumOff val="5000"/>
                  </a:schemeClr>
                </a:solidFill>
                <a:cs typeface="B Nazanin" panose="00000400000000000000" pitchFamily="2" charset="-78"/>
              </a:rPr>
              <a:t>غلت </a:t>
            </a:r>
            <a:r>
              <a:rPr lang="fa-IR" sz="3000" dirty="0" smtClean="0">
                <a:solidFill>
                  <a:schemeClr val="tx1">
                    <a:lumMod val="95000"/>
                    <a:lumOff val="5000"/>
                  </a:schemeClr>
                </a:solidFill>
                <a:cs typeface="B Nazanin" panose="00000400000000000000" pitchFamily="2" charset="-78"/>
              </a:rPr>
              <a:t>زدن شامل غلت به جلو ،طرفین و عقب است.راه رفتن روی دستها و حرکت وارو،ترکیبات پیچیده ای از الگو های غلت زدن هستندکه با حرکات انتقالی با سطح اتکا معکوس ترکیب شده اند. </a:t>
            </a:r>
          </a:p>
          <a:p>
            <a:pPr marL="0" indent="0" algn="just" rtl="1">
              <a:buNone/>
            </a:pPr>
            <a:r>
              <a:rPr lang="fa-IR" sz="3900" dirty="0" smtClean="0">
                <a:ln>
                  <a:solidFill>
                    <a:schemeClr val="tx2">
                      <a:lumMod val="90000"/>
                      <a:lumOff val="10000"/>
                    </a:schemeClr>
                  </a:solidFill>
                </a:ln>
                <a:solidFill>
                  <a:schemeClr val="accent1">
                    <a:lumMod val="75000"/>
                  </a:schemeClr>
                </a:solidFill>
                <a:cs typeface="B Arshia" panose="00000400000000000000" pitchFamily="2" charset="-78"/>
              </a:rPr>
              <a:t>1.غلت زدن</a:t>
            </a:r>
          </a:p>
          <a:p>
            <a:pPr marL="0" indent="0" algn="just" rtl="1">
              <a:buNone/>
            </a:pPr>
            <a:r>
              <a:rPr lang="fa-IR" sz="39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None/>
            </a:pPr>
            <a:r>
              <a:rPr lang="fa-IR" sz="3000" dirty="0" smtClean="0">
                <a:solidFill>
                  <a:schemeClr val="tx1">
                    <a:lumMod val="95000"/>
                    <a:lumOff val="5000"/>
                  </a:schemeClr>
                </a:solidFill>
                <a:cs typeface="B Nazanin" panose="00000400000000000000" pitchFamily="2" charset="-78"/>
              </a:rPr>
              <a:t>1.برخورد(تماس)سربا زمین</a:t>
            </a:r>
          </a:p>
          <a:p>
            <a:pPr marL="0" indent="0" algn="just" rtl="1">
              <a:buNone/>
            </a:pPr>
            <a:r>
              <a:rPr lang="fa-IR" sz="3000" dirty="0" smtClean="0">
                <a:solidFill>
                  <a:schemeClr val="tx1">
                    <a:lumMod val="95000"/>
                    <a:lumOff val="5000"/>
                  </a:schemeClr>
                </a:solidFill>
                <a:cs typeface="B Nazanin" panose="00000400000000000000" pitchFamily="2" charset="-78"/>
              </a:rPr>
              <a:t>2.بدن به صورت</a:t>
            </a:r>
            <a:r>
              <a:rPr lang="en-US" sz="3000" dirty="0" smtClean="0">
                <a:solidFill>
                  <a:schemeClr val="tx1">
                    <a:lumMod val="95000"/>
                    <a:lumOff val="5000"/>
                  </a:schemeClr>
                </a:solidFill>
                <a:cs typeface="B Nazanin" panose="00000400000000000000" pitchFamily="2" charset="-78"/>
              </a:rPr>
              <a:t>c</a:t>
            </a:r>
            <a:r>
              <a:rPr lang="fa-IR" sz="3000" dirty="0" smtClean="0">
                <a:solidFill>
                  <a:schemeClr val="tx1">
                    <a:lumMod val="95000"/>
                    <a:lumOff val="5000"/>
                  </a:schemeClr>
                </a:solidFill>
                <a:cs typeface="B Nazanin" panose="00000400000000000000" pitchFamily="2" charset="-78"/>
              </a:rPr>
              <a:t>جمع می شود.</a:t>
            </a:r>
          </a:p>
          <a:p>
            <a:pPr marL="0" indent="0" algn="just" rtl="1">
              <a:buNone/>
            </a:pPr>
            <a:r>
              <a:rPr lang="fa-IR" sz="3000" dirty="0" smtClean="0">
                <a:solidFill>
                  <a:schemeClr val="tx1">
                    <a:lumMod val="95000"/>
                    <a:lumOff val="5000"/>
                  </a:schemeClr>
                </a:solidFill>
                <a:cs typeface="B Nazanin" panose="00000400000000000000" pitchFamily="2" charset="-78"/>
              </a:rPr>
              <a:t>3.ناتوانی در استفاده هماهنگ از دستها</a:t>
            </a:r>
          </a:p>
          <a:p>
            <a:pPr marL="0" indent="0" algn="just" rtl="1">
              <a:buNone/>
            </a:pPr>
            <a:r>
              <a:rPr lang="fa-IR" sz="3000" dirty="0" smtClean="0">
                <a:solidFill>
                  <a:schemeClr val="tx1">
                    <a:lumMod val="95000"/>
                    <a:lumOff val="5000"/>
                  </a:schemeClr>
                </a:solidFill>
                <a:cs typeface="B Nazanin" panose="00000400000000000000" pitchFamily="2" charset="-78"/>
              </a:rPr>
              <a:t>4.ناتوانی در حرکت به عقب با طرفین</a:t>
            </a:r>
          </a:p>
          <a:p>
            <a:pPr marL="0" indent="0" algn="just" rtl="1">
              <a:buNone/>
            </a:pPr>
            <a:r>
              <a:rPr lang="fa-IR" sz="3000" dirty="0" smtClean="0">
                <a:solidFill>
                  <a:schemeClr val="tx1">
                    <a:lumMod val="95000"/>
                    <a:lumOff val="5000"/>
                  </a:schemeClr>
                </a:solidFill>
                <a:cs typeface="B Nazanin" panose="00000400000000000000" pitchFamily="2" charset="-78"/>
              </a:rPr>
              <a:t>5.عدم جمع شدن بدن تا کسب </a:t>
            </a:r>
            <a:r>
              <a:rPr lang="fa-IR" sz="3000" dirty="0" smtClean="0">
                <a:solidFill>
                  <a:schemeClr val="tx1">
                    <a:lumMod val="95000"/>
                    <a:lumOff val="5000"/>
                  </a:schemeClr>
                </a:solidFill>
                <a:cs typeface="B Nazanin" panose="00000400000000000000" pitchFamily="2" charset="-78"/>
              </a:rPr>
              <a:t>وضعیت</a:t>
            </a:r>
            <a:r>
              <a:rPr lang="fa-IR" sz="3000" dirty="0">
                <a:solidFill>
                  <a:schemeClr val="tx1">
                    <a:lumMod val="95000"/>
                    <a:lumOff val="5000"/>
                  </a:schemeClr>
                </a:solidFill>
                <a:cs typeface="B Nazanin" panose="00000400000000000000" pitchFamily="2" charset="-78"/>
              </a:rPr>
              <a:t> </a:t>
            </a:r>
            <a:r>
              <a:rPr lang="en-US" sz="3000" dirty="0" smtClean="0">
                <a:solidFill>
                  <a:schemeClr val="tx1">
                    <a:lumMod val="95000"/>
                    <a:lumOff val="5000"/>
                  </a:schemeClr>
                </a:solidFill>
                <a:cs typeface="B Nazanin" panose="00000400000000000000" pitchFamily="2" charset="-78"/>
              </a:rPr>
              <a:t>L</a:t>
            </a:r>
            <a:r>
              <a:rPr lang="fa-IR" sz="3000" dirty="0" smtClean="0">
                <a:solidFill>
                  <a:schemeClr val="tx1">
                    <a:lumMod val="95000"/>
                    <a:lumOff val="5000"/>
                  </a:schemeClr>
                </a:solidFill>
                <a:cs typeface="B Nazanin" panose="00000400000000000000" pitchFamily="2" charset="-78"/>
              </a:rPr>
              <a:t>پس </a:t>
            </a:r>
            <a:r>
              <a:rPr lang="fa-IR" sz="3000" dirty="0" smtClean="0">
                <a:solidFill>
                  <a:schemeClr val="tx1">
                    <a:lumMod val="95000"/>
                    <a:lumOff val="5000"/>
                  </a:schemeClr>
                </a:solidFill>
                <a:cs typeface="B Nazanin" panose="00000400000000000000" pitchFamily="2" charset="-78"/>
              </a:rPr>
              <a:t>از غلت به جلو</a:t>
            </a:r>
          </a:p>
          <a:p>
            <a:pPr marL="0" indent="0" algn="just" rtl="1">
              <a:buNone/>
            </a:pPr>
            <a:endParaRPr lang="en-US" sz="30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360744833"/>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966" y="32658"/>
            <a:ext cx="10711542" cy="6688182"/>
          </a:xfrm>
        </p:spPr>
        <p:txBody>
          <a:bodyPr>
            <a:normAutofit fontScale="92500" lnSpcReduction="20000"/>
          </a:bodyPr>
          <a:lstStyle/>
          <a:p>
            <a:pPr marL="0" indent="0" algn="just" rtl="1">
              <a:buNone/>
            </a:pPr>
            <a:r>
              <a:rPr lang="fa-IR" sz="42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None/>
            </a:pPr>
            <a:r>
              <a:rPr lang="fa-IR" sz="3000" dirty="0" smtClean="0">
                <a:solidFill>
                  <a:schemeClr val="tx1">
                    <a:lumMod val="95000"/>
                    <a:lumOff val="5000"/>
                  </a:schemeClr>
                </a:solidFill>
                <a:cs typeface="B Nazanin" panose="00000400000000000000" pitchFamily="2" charset="-78"/>
              </a:rPr>
              <a:t>1.پس از </a:t>
            </a:r>
            <a:r>
              <a:rPr lang="fa-IR" sz="3000" dirty="0">
                <a:solidFill>
                  <a:schemeClr val="tx1">
                    <a:lumMod val="95000"/>
                    <a:lumOff val="5000"/>
                  </a:schemeClr>
                </a:solidFill>
                <a:cs typeface="B Nazanin" panose="00000400000000000000" pitchFamily="2" charset="-78"/>
              </a:rPr>
              <a:t>غ</a:t>
            </a:r>
            <a:r>
              <a:rPr lang="fa-IR" sz="3000" dirty="0" smtClean="0">
                <a:solidFill>
                  <a:schemeClr val="tx1">
                    <a:lumMod val="95000"/>
                    <a:lumOff val="5000"/>
                  </a:schemeClr>
                </a:solidFill>
                <a:cs typeface="B Nazanin" panose="00000400000000000000" pitchFamily="2" charset="-78"/>
              </a:rPr>
              <a:t>لت </a:t>
            </a:r>
            <a:r>
              <a:rPr lang="fa-IR" sz="3000" dirty="0" smtClean="0">
                <a:solidFill>
                  <a:schemeClr val="tx1">
                    <a:lumMod val="95000"/>
                    <a:lumOff val="5000"/>
                  </a:schemeClr>
                </a:solidFill>
                <a:cs typeface="B Nazanin" panose="00000400000000000000" pitchFamily="2" charset="-78"/>
              </a:rPr>
              <a:t>به جلو،حرکات منقطع است.</a:t>
            </a:r>
          </a:p>
          <a:p>
            <a:pPr marL="0" indent="0" algn="just" rtl="1">
              <a:buNone/>
            </a:pPr>
            <a:r>
              <a:rPr lang="fa-IR" sz="3000" dirty="0" smtClean="0">
                <a:solidFill>
                  <a:schemeClr val="tx1">
                    <a:lumMod val="95000"/>
                    <a:lumOff val="5000"/>
                  </a:schemeClr>
                </a:solidFill>
                <a:cs typeface="B Nazanin" panose="00000400000000000000" pitchFamily="2" charset="-78"/>
              </a:rPr>
              <a:t>2.هدایت حرکت توسط سر به جای جلوگیری از آن</a:t>
            </a:r>
          </a:p>
          <a:p>
            <a:pPr marL="0" indent="0" algn="just" rtl="1">
              <a:buNone/>
            </a:pPr>
            <a:r>
              <a:rPr lang="fa-IR" sz="3000" dirty="0" smtClean="0">
                <a:solidFill>
                  <a:schemeClr val="tx1">
                    <a:lumMod val="95000"/>
                    <a:lumOff val="5000"/>
                  </a:schemeClr>
                </a:solidFill>
                <a:cs typeface="B Nazanin" panose="00000400000000000000" pitchFamily="2" charset="-78"/>
              </a:rPr>
              <a:t>3.هنوز فرق سر با زمین در تماس است.</a:t>
            </a:r>
          </a:p>
          <a:p>
            <a:pPr marL="0" indent="0" algn="just" rtl="1">
              <a:buNone/>
            </a:pPr>
            <a:r>
              <a:rPr lang="fa-IR" sz="3000" dirty="0" smtClean="0">
                <a:solidFill>
                  <a:schemeClr val="tx1">
                    <a:lumMod val="95000"/>
                    <a:lumOff val="5000"/>
                  </a:schemeClr>
                </a:solidFill>
                <a:cs typeface="B Nazanin" panose="00000400000000000000" pitchFamily="2" charset="-78"/>
              </a:rPr>
              <a:t>4.در شروع غلتیدن بدن به صورت </a:t>
            </a:r>
            <a:r>
              <a:rPr lang="en-US" sz="3000" dirty="0" smtClean="0">
                <a:solidFill>
                  <a:schemeClr val="tx1">
                    <a:lumMod val="95000"/>
                    <a:lumOff val="5000"/>
                  </a:schemeClr>
                </a:solidFill>
                <a:cs typeface="B Nazanin" panose="00000400000000000000" pitchFamily="2" charset="-78"/>
              </a:rPr>
              <a:t>c</a:t>
            </a:r>
            <a:r>
              <a:rPr lang="fa-IR" sz="3000" dirty="0" smtClean="0">
                <a:solidFill>
                  <a:schemeClr val="tx1">
                    <a:lumMod val="95000"/>
                    <a:lumOff val="5000"/>
                  </a:schemeClr>
                </a:solidFill>
                <a:cs typeface="B Nazanin" panose="00000400000000000000" pitchFamily="2" charset="-78"/>
              </a:rPr>
              <a:t>درمی آید.</a:t>
            </a:r>
          </a:p>
          <a:p>
            <a:pPr marL="0" indent="0" algn="just" rtl="1">
              <a:buNone/>
            </a:pPr>
            <a:r>
              <a:rPr lang="fa-IR" sz="3000" dirty="0" smtClean="0">
                <a:solidFill>
                  <a:schemeClr val="tx1">
                    <a:lumMod val="95000"/>
                    <a:lumOff val="5000"/>
                  </a:schemeClr>
                </a:solidFill>
                <a:cs typeface="B Nazanin" panose="00000400000000000000" pitchFamily="2" charset="-78"/>
              </a:rPr>
              <a:t>5.عدم جمع شدن در پایان غلتیدن تا رسیدن به </a:t>
            </a:r>
            <a:r>
              <a:rPr lang="fa-IR" sz="3000" dirty="0" smtClean="0">
                <a:solidFill>
                  <a:schemeClr val="tx1">
                    <a:lumMod val="95000"/>
                    <a:lumOff val="5000"/>
                  </a:schemeClr>
                </a:solidFill>
                <a:cs typeface="B Nazanin" panose="00000400000000000000" pitchFamily="2" charset="-78"/>
              </a:rPr>
              <a:t>وضعیت</a:t>
            </a:r>
            <a:r>
              <a:rPr lang="en-US" sz="3000" dirty="0" smtClean="0">
                <a:solidFill>
                  <a:schemeClr val="tx1">
                    <a:lumMod val="95000"/>
                    <a:lumOff val="5000"/>
                  </a:schemeClr>
                </a:solidFill>
                <a:cs typeface="B Nazanin" panose="00000400000000000000" pitchFamily="2" charset="-78"/>
              </a:rPr>
              <a:t>L</a:t>
            </a:r>
          </a:p>
          <a:p>
            <a:pPr marL="0" indent="0" algn="just" rtl="1">
              <a:buNone/>
            </a:pPr>
            <a:r>
              <a:rPr lang="fa-IR" sz="3000" dirty="0" smtClean="0">
                <a:solidFill>
                  <a:schemeClr val="tx1">
                    <a:lumMod val="95000"/>
                    <a:lumOff val="5000"/>
                  </a:schemeClr>
                </a:solidFill>
                <a:cs typeface="B Nazanin" panose="00000400000000000000" pitchFamily="2" charset="-78"/>
              </a:rPr>
              <a:t>6.گاهاًدستها </a:t>
            </a:r>
            <a:r>
              <a:rPr lang="fa-IR" sz="3000" dirty="0" smtClean="0">
                <a:solidFill>
                  <a:schemeClr val="tx1">
                    <a:lumMod val="95000"/>
                    <a:lumOff val="5000"/>
                  </a:schemeClr>
                </a:solidFill>
                <a:cs typeface="B Nazanin" panose="00000400000000000000" pitchFamily="2" charset="-78"/>
              </a:rPr>
              <a:t>و بازوها به اعمال غلت زدن کمک می کنند</a:t>
            </a:r>
          </a:p>
          <a:p>
            <a:pPr marL="0" indent="0" algn="just" rtl="1">
              <a:buNone/>
            </a:pPr>
            <a:r>
              <a:rPr lang="fa-IR" sz="3000" dirty="0" smtClean="0">
                <a:solidFill>
                  <a:schemeClr val="tx1">
                    <a:lumMod val="95000"/>
                    <a:lumOff val="5000"/>
                  </a:schemeClr>
                </a:solidFill>
                <a:cs typeface="B Nazanin" panose="00000400000000000000" pitchFamily="2" charset="-78"/>
              </a:rPr>
              <a:t> اما فشار اندکی به زمین وارد می کنند.</a:t>
            </a:r>
          </a:p>
          <a:p>
            <a:pPr marL="0" indent="0" algn="just" rtl="1">
              <a:buNone/>
            </a:pPr>
            <a:r>
              <a:rPr lang="fa-IR" sz="4200" dirty="0" smtClean="0">
                <a:ln>
                  <a:solidFill>
                    <a:schemeClr val="tx2">
                      <a:lumMod val="90000"/>
                      <a:lumOff val="10000"/>
                    </a:schemeClr>
                  </a:solidFill>
                </a:ln>
                <a:solidFill>
                  <a:schemeClr val="accent1">
                    <a:lumMod val="75000"/>
                  </a:schemeClr>
                </a:solidFill>
                <a:cs typeface="B Arshia" panose="00000400000000000000" pitchFamily="2" charset="-78"/>
              </a:rPr>
              <a:t>ج)مرحله بالیده</a:t>
            </a:r>
          </a:p>
          <a:p>
            <a:pPr marL="0" indent="0" algn="just" rtl="1">
              <a:buNone/>
            </a:pPr>
            <a:r>
              <a:rPr lang="fa-IR" sz="3300" dirty="0" smtClean="0">
                <a:solidFill>
                  <a:schemeClr val="tx1">
                    <a:lumMod val="95000"/>
                    <a:lumOff val="5000"/>
                  </a:schemeClr>
                </a:solidFill>
                <a:cs typeface="B Nazanin" panose="00000400000000000000" pitchFamily="2" charset="-78"/>
              </a:rPr>
              <a:t>1.هدایت حرکت توسط سر</a:t>
            </a:r>
          </a:p>
          <a:p>
            <a:pPr marL="0" indent="0" algn="just" rtl="1">
              <a:buNone/>
            </a:pPr>
            <a:r>
              <a:rPr lang="fa-IR" sz="3000" dirty="0" smtClean="0">
                <a:solidFill>
                  <a:schemeClr val="tx1">
                    <a:lumMod val="95000"/>
                    <a:lumOff val="5000"/>
                  </a:schemeClr>
                </a:solidFill>
                <a:cs typeface="B Nazanin" panose="00000400000000000000" pitchFamily="2" charset="-78"/>
              </a:rPr>
              <a:t>2.پشت سر به مقدار جزئی با زمین تماس دارد.</a:t>
            </a:r>
          </a:p>
          <a:p>
            <a:pPr marL="0" indent="0" algn="just" rtl="1">
              <a:buNone/>
            </a:pPr>
            <a:r>
              <a:rPr lang="fa-IR" sz="3000" dirty="0" smtClean="0">
                <a:solidFill>
                  <a:schemeClr val="tx1">
                    <a:lumMod val="95000"/>
                    <a:lumOff val="5000"/>
                  </a:schemeClr>
                </a:solidFill>
                <a:cs typeface="B Nazanin" panose="00000400000000000000" pitchFamily="2" charset="-78"/>
              </a:rPr>
              <a:t>3.در سراسر حرکت بدن در وضعیت </a:t>
            </a:r>
            <a:r>
              <a:rPr lang="en-US" sz="3000" dirty="0" smtClean="0">
                <a:solidFill>
                  <a:schemeClr val="tx1">
                    <a:lumMod val="95000"/>
                    <a:lumOff val="5000"/>
                  </a:schemeClr>
                </a:solidFill>
                <a:cs typeface="B Nazanin" panose="00000400000000000000" pitchFamily="2" charset="-78"/>
              </a:rPr>
              <a:t>c</a:t>
            </a:r>
            <a:r>
              <a:rPr lang="fa-IR" sz="3000" dirty="0" smtClean="0">
                <a:solidFill>
                  <a:schemeClr val="tx1">
                    <a:lumMod val="95000"/>
                    <a:lumOff val="5000"/>
                  </a:schemeClr>
                </a:solidFill>
                <a:cs typeface="B Nazanin" panose="00000400000000000000" pitchFamily="2" charset="-78"/>
              </a:rPr>
              <a:t>قرار دارد.</a:t>
            </a:r>
          </a:p>
          <a:p>
            <a:pPr marL="0" indent="0" algn="just" rtl="1">
              <a:buNone/>
            </a:pPr>
            <a:r>
              <a:rPr lang="fa-IR" sz="3000" dirty="0" smtClean="0">
                <a:solidFill>
                  <a:schemeClr val="tx1">
                    <a:lumMod val="95000"/>
                    <a:lumOff val="5000"/>
                  </a:schemeClr>
                </a:solidFill>
                <a:cs typeface="B Nazanin" panose="00000400000000000000" pitchFamily="2" charset="-78"/>
              </a:rPr>
              <a:t>4.دستها </a:t>
            </a:r>
            <a:r>
              <a:rPr lang="fa-IR" sz="3000" dirty="0">
                <a:solidFill>
                  <a:schemeClr val="tx1">
                    <a:lumMod val="95000"/>
                    <a:lumOff val="5000"/>
                  </a:schemeClr>
                </a:solidFill>
                <a:cs typeface="B Nazanin" panose="00000400000000000000" pitchFamily="2" charset="-78"/>
              </a:rPr>
              <a:t>در تولید نیرو کمک می کنند.</a:t>
            </a:r>
          </a:p>
          <a:p>
            <a:pPr marL="0" indent="0" algn="just" rtl="1">
              <a:buNone/>
            </a:pPr>
            <a:endParaRPr lang="en-US" sz="2800" dirty="0" smtClean="0">
              <a:solidFill>
                <a:schemeClr val="tx1">
                  <a:lumMod val="95000"/>
                  <a:lumOff val="5000"/>
                </a:schemeClr>
              </a:solidFill>
              <a:cs typeface="B Nazanin" panose="00000400000000000000" pitchFamily="2" charset="-78"/>
            </a:endParaRPr>
          </a:p>
          <a:p>
            <a:pPr marL="0" indent="0" algn="just" rtl="1">
              <a:buNone/>
            </a:pPr>
            <a:endParaRPr lang="en-US" sz="36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6" y="32658"/>
            <a:ext cx="4362992" cy="6407331"/>
          </a:xfrm>
          <a:prstGeom prst="rect">
            <a:avLst/>
          </a:prstGeom>
          <a:ln>
            <a:noFill/>
          </a:ln>
          <a:effectLst>
            <a:softEdge rad="112500"/>
          </a:effectLst>
        </p:spPr>
      </p:pic>
    </p:spTree>
    <p:extLst>
      <p:ext uri="{BB962C8B-B14F-4D97-AF65-F5344CB8AC3E}">
        <p14:creationId xmlns:p14="http://schemas.microsoft.com/office/powerpoint/2010/main" val="41385551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804" y="600891"/>
            <a:ext cx="10178322" cy="5603967"/>
          </a:xfrm>
        </p:spPr>
        <p:txBody>
          <a:bodyPr>
            <a:noAutofit/>
          </a:bodyPr>
          <a:lstStyle/>
          <a:p>
            <a:pPr marL="0" indent="0" algn="just" rtl="1">
              <a:buNone/>
            </a:pPr>
            <a:r>
              <a:rPr lang="fa-IR" sz="2800" dirty="0" smtClean="0">
                <a:solidFill>
                  <a:schemeClr val="tx1">
                    <a:lumMod val="95000"/>
                    <a:lumOff val="5000"/>
                  </a:schemeClr>
                </a:solidFill>
                <a:cs typeface="B Nazanin" panose="00000400000000000000" pitchFamily="2" charset="-78"/>
              </a:rPr>
              <a:t>6.کودک می تواند حرکات غلتیدن را به صورت پی در پی و با کنترل انجام دهد.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 </a:t>
            </a:r>
          </a:p>
          <a:p>
            <a:pPr marL="0" indent="0" algn="just" rtl="1">
              <a:buNone/>
            </a:pPr>
            <a:r>
              <a:rPr lang="fa-IR" sz="2800" dirty="0" smtClean="0">
                <a:solidFill>
                  <a:schemeClr val="tx1">
                    <a:lumMod val="95000"/>
                    <a:lumOff val="5000"/>
                  </a:schemeClr>
                </a:solidFill>
                <a:cs typeface="B Nazanin" panose="00000400000000000000" pitchFamily="2" charset="-78"/>
              </a:rPr>
              <a:t>1.سر به شدت با زمین تماس دارد.</a:t>
            </a:r>
          </a:p>
          <a:p>
            <a:pPr marL="0" indent="0" algn="just" rtl="1">
              <a:buNone/>
            </a:pPr>
            <a:r>
              <a:rPr lang="fa-IR" sz="2800" dirty="0" smtClean="0">
                <a:solidFill>
                  <a:schemeClr val="tx1">
                    <a:lumMod val="95000"/>
                    <a:lumOff val="5000"/>
                  </a:schemeClr>
                </a:solidFill>
                <a:cs typeface="B Nazanin" panose="00000400000000000000" pitchFamily="2" charset="-78"/>
              </a:rPr>
              <a:t>2.نا توانی در جمع کردن کامل بدن</a:t>
            </a:r>
          </a:p>
          <a:p>
            <a:pPr marL="0" indent="0" algn="just" rtl="1">
              <a:buNone/>
            </a:pPr>
            <a:r>
              <a:rPr lang="fa-IR" sz="2800" dirty="0" smtClean="0">
                <a:solidFill>
                  <a:schemeClr val="tx1">
                    <a:lumMod val="95000"/>
                    <a:lumOff val="5000"/>
                  </a:schemeClr>
                </a:solidFill>
                <a:cs typeface="B Nazanin" panose="00000400000000000000" pitchFamily="2" charset="-78"/>
              </a:rPr>
              <a:t>3.ناتوانی در </a:t>
            </a:r>
            <a:r>
              <a:rPr lang="fa-IR" sz="2800" dirty="0" smtClean="0">
                <a:solidFill>
                  <a:schemeClr val="tx1">
                    <a:lumMod val="95000"/>
                    <a:lumOff val="5000"/>
                  </a:schemeClr>
                </a:solidFill>
                <a:cs typeface="B Nazanin" panose="00000400000000000000" pitchFamily="2" charset="-78"/>
              </a:rPr>
              <a:t>فشار </a:t>
            </a:r>
            <a:r>
              <a:rPr lang="fa-IR" sz="2800" dirty="0">
                <a:solidFill>
                  <a:schemeClr val="tx1">
                    <a:lumMod val="95000"/>
                    <a:lumOff val="5000"/>
                  </a:schemeClr>
                </a:solidFill>
                <a:cs typeface="B Nazanin" panose="00000400000000000000" pitchFamily="2" charset="-78"/>
              </a:rPr>
              <a:t>آ</a:t>
            </a:r>
            <a:r>
              <a:rPr lang="fa-IR" sz="2800" dirty="0" smtClean="0">
                <a:solidFill>
                  <a:schemeClr val="tx1">
                    <a:lumMod val="95000"/>
                    <a:lumOff val="5000"/>
                  </a:schemeClr>
                </a:solidFill>
                <a:cs typeface="B Nazanin" panose="00000400000000000000" pitchFamily="2" charset="-78"/>
              </a:rPr>
              <a:t>وردن </a:t>
            </a:r>
            <a:r>
              <a:rPr lang="fa-IR" sz="2800" dirty="0" smtClean="0">
                <a:solidFill>
                  <a:schemeClr val="tx1">
                    <a:lumMod val="95000"/>
                    <a:lumOff val="5000"/>
                  </a:schemeClr>
                </a:solidFill>
                <a:cs typeface="B Nazanin" panose="00000400000000000000" pitchFamily="2" charset="-78"/>
              </a:rPr>
              <a:t>به زمین توسط دستها</a:t>
            </a:r>
          </a:p>
          <a:p>
            <a:pPr marL="0" indent="0" algn="just" rtl="1">
              <a:buNone/>
            </a:pPr>
            <a:r>
              <a:rPr lang="fa-IR" sz="2800" dirty="0" smtClean="0">
                <a:solidFill>
                  <a:schemeClr val="tx1">
                    <a:lumMod val="95000"/>
                    <a:lumOff val="5000"/>
                  </a:schemeClr>
                </a:solidFill>
                <a:cs typeface="B Nazanin" panose="00000400000000000000" pitchFamily="2" charset="-78"/>
              </a:rPr>
              <a:t>4.فشار آوردن به زمین با یک دست</a:t>
            </a:r>
          </a:p>
          <a:p>
            <a:pPr marL="0" indent="0" algn="just" rtl="1">
              <a:buNone/>
            </a:pPr>
            <a:r>
              <a:rPr lang="fa-IR" sz="2800" dirty="0" smtClean="0">
                <a:solidFill>
                  <a:schemeClr val="tx1">
                    <a:lumMod val="95000"/>
                    <a:lumOff val="5000"/>
                  </a:schemeClr>
                </a:solidFill>
                <a:cs typeface="B Nazanin" panose="00000400000000000000" pitchFamily="2" charset="-78"/>
              </a:rPr>
              <a:t>5.عدم حفظ وضعیت جمع شدن </a:t>
            </a:r>
          </a:p>
          <a:p>
            <a:pPr marL="0" indent="0" algn="just" rtl="1">
              <a:buNone/>
            </a:pPr>
            <a:r>
              <a:rPr lang="fa-IR" sz="2800" dirty="0" smtClean="0">
                <a:solidFill>
                  <a:schemeClr val="tx1">
                    <a:lumMod val="95000"/>
                    <a:lumOff val="5000"/>
                  </a:schemeClr>
                </a:solidFill>
                <a:cs typeface="B Nazanin" panose="00000400000000000000" pitchFamily="2" charset="-78"/>
              </a:rPr>
              <a:t>6.ناتوانی در غلت زدن های مداوم</a:t>
            </a:r>
          </a:p>
          <a:p>
            <a:pPr marL="0" indent="0" algn="just" rtl="1">
              <a:buNone/>
            </a:pPr>
            <a:r>
              <a:rPr lang="fa-IR" sz="2800" dirty="0" smtClean="0">
                <a:solidFill>
                  <a:schemeClr val="tx1">
                    <a:lumMod val="95000"/>
                    <a:lumOff val="5000"/>
                  </a:schemeClr>
                </a:solidFill>
                <a:cs typeface="B Nazanin" panose="00000400000000000000" pitchFamily="2" charset="-78"/>
              </a:rPr>
              <a:t>7. احساس سر گیجه </a:t>
            </a:r>
          </a:p>
          <a:p>
            <a:pPr marL="0" indent="0" algn="just" rtl="1">
              <a:buNone/>
            </a:pPr>
            <a:r>
              <a:rPr lang="fa-IR" sz="2800" dirty="0" smtClean="0">
                <a:solidFill>
                  <a:schemeClr val="tx1">
                    <a:lumMod val="95000"/>
                    <a:lumOff val="5000"/>
                  </a:schemeClr>
                </a:solidFill>
                <a:cs typeface="B Nazanin" panose="00000400000000000000" pitchFamily="2" charset="-78"/>
              </a:rPr>
              <a:t>8. عدم انجام غلتیدن در راستای مستقیم </a:t>
            </a:r>
          </a:p>
          <a:p>
            <a:pPr marL="0" indent="0" algn="just" rtl="1">
              <a:buNone/>
            </a:pPr>
            <a:r>
              <a:rPr lang="fa-IR" sz="2800" dirty="0" smtClean="0">
                <a:solidFill>
                  <a:schemeClr val="tx1">
                    <a:lumMod val="95000"/>
                    <a:lumOff val="5000"/>
                  </a:schemeClr>
                </a:solidFill>
                <a:cs typeface="B Nazanin" panose="00000400000000000000" pitchFamily="2" charset="-78"/>
              </a:rPr>
              <a:t>9. عدم اندازه حرکت کافی برای تکمیل یک چرخش کامل بدن</a:t>
            </a:r>
          </a:p>
        </p:txBody>
      </p:sp>
      <p:sp>
        <p:nvSpPr>
          <p:cNvPr id="4" name="Rectangle 3"/>
          <p:cNvSpPr/>
          <p:nvPr/>
        </p:nvSpPr>
        <p:spPr>
          <a:xfrm>
            <a:off x="3230797" y="77671"/>
            <a:ext cx="8225329" cy="523220"/>
          </a:xfrm>
          <a:prstGeom prst="rect">
            <a:avLst/>
          </a:prstGeom>
        </p:spPr>
        <p:txBody>
          <a:bodyPr wrap="none">
            <a:spAutoFit/>
          </a:bodyPr>
          <a:lstStyle/>
          <a:p>
            <a:pPr algn="just" rtl="1"/>
            <a:r>
              <a:rPr lang="fa-IR" sz="2800" dirty="0">
                <a:solidFill>
                  <a:schemeClr val="tx1">
                    <a:lumMod val="95000"/>
                    <a:lumOff val="5000"/>
                  </a:schemeClr>
                </a:solidFill>
                <a:cs typeface="B Nazanin" panose="00000400000000000000" pitchFamily="2" charset="-78"/>
              </a:rPr>
              <a:t>5.اندازه حرکت حاصل از غلتیدن ،کودک را در وضعیت شروع قرار می دهد.</a:t>
            </a:r>
          </a:p>
        </p:txBody>
      </p:sp>
    </p:spTree>
    <p:extLst>
      <p:ext uri="{BB962C8B-B14F-4D97-AF65-F5344CB8AC3E}">
        <p14:creationId xmlns:p14="http://schemas.microsoft.com/office/powerpoint/2010/main" val="236505696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148" y="121128"/>
            <a:ext cx="3709851"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جا خالی (فریب)دادن</a:t>
            </a:r>
            <a:r>
              <a:rPr lang="fa-IR" dirty="0" smtClean="0">
                <a:ln>
                  <a:solidFill>
                    <a:schemeClr val="tx2">
                      <a:lumMod val="90000"/>
                      <a:lumOff val="10000"/>
                    </a:schemeClr>
                  </a:solidFill>
                </a:ln>
              </a:rPr>
              <a:t/>
            </a:r>
            <a:br>
              <a:rPr lang="fa-IR" dirty="0" smtClean="0">
                <a:ln>
                  <a:solidFill>
                    <a:schemeClr val="tx2">
                      <a:lumMod val="90000"/>
                      <a:lumOff val="10000"/>
                    </a:schemeClr>
                  </a:solidFill>
                </a:ln>
              </a:rPr>
            </a:br>
            <a:endParaRPr lang="en-US" dirty="0">
              <a:ln>
                <a:solidFill>
                  <a:schemeClr val="tx2">
                    <a:lumMod val="90000"/>
                    <a:lumOff val="10000"/>
                  </a:schemeClr>
                </a:solidFill>
              </a:ln>
            </a:endParaRPr>
          </a:p>
        </p:txBody>
      </p:sp>
      <p:sp>
        <p:nvSpPr>
          <p:cNvPr id="3" name="Content Placeholder 2"/>
          <p:cNvSpPr>
            <a:spLocks noGrp="1"/>
          </p:cNvSpPr>
          <p:nvPr>
            <p:ph idx="1"/>
          </p:nvPr>
        </p:nvSpPr>
        <p:spPr>
          <a:xfrm>
            <a:off x="1251677" y="867194"/>
            <a:ext cx="10178322" cy="5742612"/>
          </a:xfrm>
        </p:spPr>
        <p:txBody>
          <a:bodyPr>
            <a:noAutofit/>
          </a:bodyPr>
          <a:lstStyle/>
          <a:p>
            <a:pPr algn="just" rtl="1">
              <a:buClr>
                <a:schemeClr val="accent1">
                  <a:lumMod val="50000"/>
                </a:schemeClr>
              </a:buClr>
            </a:pPr>
            <a:r>
              <a:rPr lang="fa-IR" sz="2800" dirty="0" smtClean="0">
                <a:solidFill>
                  <a:schemeClr val="tx1">
                    <a:lumMod val="95000"/>
                    <a:lumOff val="5000"/>
                  </a:schemeClr>
                </a:solidFill>
                <a:cs typeface="B Nazanin" panose="00000400000000000000" pitchFamily="2" charset="-78"/>
              </a:rPr>
              <a:t>جا خالی دادن یک الگوی حرکتی استواری بنیادی است. که ترکیبی از حرکات جنبشی سُر خوردن با تغییر جهت سریع است. جا خالی دادن شامل تغییر سریع جهت از یک طرف به طرف دیگر بوده و به عکس العمل و سرعت حرکت بالا نیاز دارد.</a:t>
            </a:r>
          </a:p>
          <a:p>
            <a:pPr marL="0" indent="0" algn="just" rtl="1">
              <a:buClr>
                <a:schemeClr val="accent1">
                  <a:lumMod val="50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1.جا خالی دادن </a:t>
            </a:r>
          </a:p>
          <a:p>
            <a:pPr marL="0" indent="0" algn="just" rtl="1">
              <a:buClr>
                <a:schemeClr val="accent1">
                  <a:lumMod val="50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50000"/>
                </a:schemeClr>
              </a:buClr>
              <a:buNone/>
            </a:pPr>
            <a:r>
              <a:rPr lang="fa-IR" sz="2800" dirty="0" smtClean="0">
                <a:solidFill>
                  <a:schemeClr val="tx1">
                    <a:lumMod val="95000"/>
                    <a:lumOff val="5000"/>
                  </a:schemeClr>
                </a:solidFill>
                <a:cs typeface="B Nazanin" panose="00000400000000000000" pitchFamily="2" charset="-78"/>
              </a:rPr>
              <a:t>1.حرکات منقطع</a:t>
            </a:r>
          </a:p>
          <a:p>
            <a:pPr marL="0" indent="0" algn="just" rtl="1">
              <a:buClr>
                <a:schemeClr val="accent1">
                  <a:lumMod val="50000"/>
                </a:schemeClr>
              </a:buClr>
              <a:buNone/>
            </a:pPr>
            <a:r>
              <a:rPr lang="fa-IR" sz="2800" dirty="0" smtClean="0">
                <a:solidFill>
                  <a:schemeClr val="tx1">
                    <a:lumMod val="95000"/>
                    <a:lumOff val="5000"/>
                  </a:schemeClr>
                </a:solidFill>
                <a:cs typeface="B Nazanin" panose="00000400000000000000" pitchFamily="2" charset="-78"/>
              </a:rPr>
              <a:t>2. حرکات خشک و سفت بدن </a:t>
            </a:r>
          </a:p>
          <a:p>
            <a:pPr marL="0" indent="0" algn="just" rtl="1">
              <a:buClr>
                <a:schemeClr val="accent1">
                  <a:lumMod val="50000"/>
                </a:schemeClr>
              </a:buClr>
              <a:buNone/>
            </a:pPr>
            <a:r>
              <a:rPr lang="fa-IR" sz="2800" dirty="0" smtClean="0">
                <a:solidFill>
                  <a:schemeClr val="tx1">
                    <a:lumMod val="95000"/>
                    <a:lumOff val="5000"/>
                  </a:schemeClr>
                </a:solidFill>
                <a:cs typeface="B Nazanin" panose="00000400000000000000" pitchFamily="2" charset="-78"/>
              </a:rPr>
              <a:t>3. حداقل خمیدگی در زانو</a:t>
            </a:r>
          </a:p>
          <a:p>
            <a:pPr marL="0" indent="0" algn="just" rtl="1">
              <a:buClr>
                <a:schemeClr val="accent1">
                  <a:lumMod val="50000"/>
                </a:schemeClr>
              </a:buClr>
              <a:buNone/>
            </a:pPr>
            <a:r>
              <a:rPr lang="fa-IR" sz="2800" dirty="0" smtClean="0">
                <a:solidFill>
                  <a:schemeClr val="tx1">
                    <a:lumMod val="95000"/>
                    <a:lumOff val="5000"/>
                  </a:schemeClr>
                </a:solidFill>
                <a:cs typeface="B Nazanin" panose="00000400000000000000" pitchFamily="2" charset="-78"/>
              </a:rPr>
              <a:t>4. وزن بدن روی یک پا است.</a:t>
            </a:r>
          </a:p>
          <a:p>
            <a:pPr marL="0" indent="0" algn="just" rtl="1">
              <a:buClr>
                <a:schemeClr val="accent1">
                  <a:lumMod val="50000"/>
                </a:schemeClr>
              </a:buClr>
              <a:buNone/>
            </a:pPr>
            <a:r>
              <a:rPr lang="fa-IR" sz="2800" dirty="0" smtClean="0">
                <a:solidFill>
                  <a:schemeClr val="tx1">
                    <a:lumMod val="95000"/>
                    <a:lumOff val="5000"/>
                  </a:schemeClr>
                </a:solidFill>
                <a:cs typeface="B Nazanin" panose="00000400000000000000" pitchFamily="2" charset="-78"/>
              </a:rPr>
              <a:t>5. پاها عموماًمتقاطع هستند.</a:t>
            </a: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21281414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6992" y="209005"/>
            <a:ext cx="10178322" cy="6387737"/>
          </a:xfrm>
        </p:spPr>
        <p:txBody>
          <a:bodyPr>
            <a:normAutofit fontScale="85000" lnSpcReduction="20000"/>
          </a:bodyPr>
          <a:lstStyle/>
          <a:p>
            <a:pPr marL="0" indent="0" algn="just" rtl="1">
              <a:buNone/>
            </a:pPr>
            <a:r>
              <a:rPr lang="fa-IR" sz="3300" dirty="0" smtClean="0">
                <a:solidFill>
                  <a:schemeClr val="tx1">
                    <a:lumMod val="95000"/>
                    <a:lumOff val="5000"/>
                  </a:schemeClr>
                </a:solidFill>
                <a:cs typeface="B Nazanin" panose="00000400000000000000" pitchFamily="2" charset="-78"/>
              </a:rPr>
              <a:t>6.بدون هر گونه فریب دادن</a:t>
            </a:r>
          </a:p>
          <a:p>
            <a:pPr marL="0" indent="0" algn="just" rtl="1">
              <a:buNone/>
            </a:pPr>
            <a:r>
              <a:rPr lang="fa-IR" sz="42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 </a:t>
            </a:r>
          </a:p>
          <a:p>
            <a:pPr marL="0" indent="0" algn="just" rtl="1">
              <a:buNone/>
            </a:pPr>
            <a:r>
              <a:rPr lang="fa-IR" sz="3300" dirty="0" smtClean="0">
                <a:solidFill>
                  <a:schemeClr val="tx1">
                    <a:lumMod val="95000"/>
                    <a:lumOff val="5000"/>
                  </a:schemeClr>
                </a:solidFill>
                <a:cs typeface="B Nazanin" panose="00000400000000000000" pitchFamily="2" charset="-78"/>
              </a:rPr>
              <a:t>1.حرکات هماهنگ شده،اما حداقل فریب دادن وجود دارد.</a:t>
            </a:r>
          </a:p>
          <a:p>
            <a:pPr marL="0" indent="0" algn="just" rtl="1">
              <a:buNone/>
            </a:pPr>
            <a:r>
              <a:rPr lang="fa-IR" sz="3300" dirty="0" smtClean="0">
                <a:solidFill>
                  <a:schemeClr val="tx1">
                    <a:lumMod val="95000"/>
                    <a:lumOff val="5000"/>
                  </a:schemeClr>
                </a:solidFill>
                <a:cs typeface="B Nazanin" panose="00000400000000000000" pitchFamily="2" charset="-78"/>
              </a:rPr>
              <a:t>2.عملکرد در یک جهت بهتر از جهت های دیگر انجام می شود.</a:t>
            </a:r>
          </a:p>
          <a:p>
            <a:pPr marL="0" indent="0" algn="just" rtl="1">
              <a:buNone/>
            </a:pPr>
            <a:r>
              <a:rPr lang="fa-IR" sz="3300" dirty="0" smtClean="0">
                <a:solidFill>
                  <a:schemeClr val="tx1">
                    <a:lumMod val="95000"/>
                    <a:lumOff val="5000"/>
                  </a:schemeClr>
                </a:solidFill>
                <a:cs typeface="B Nazanin" panose="00000400000000000000" pitchFamily="2" charset="-78"/>
              </a:rPr>
              <a:t>3. جابه جایی عمودی بیش از حد است.</a:t>
            </a:r>
          </a:p>
          <a:p>
            <a:pPr marL="0" indent="0" algn="just" rtl="1">
              <a:buNone/>
            </a:pPr>
            <a:r>
              <a:rPr lang="fa-IR" sz="3300" dirty="0" smtClean="0">
                <a:solidFill>
                  <a:schemeClr val="tx1">
                    <a:lumMod val="95000"/>
                    <a:lumOff val="5000"/>
                  </a:schemeClr>
                </a:solidFill>
                <a:cs typeface="B Nazanin" panose="00000400000000000000" pitchFamily="2" charset="-78"/>
              </a:rPr>
              <a:t>4.گاهاً پاها همدیگر را قطع می کنند.</a:t>
            </a:r>
          </a:p>
          <a:p>
            <a:pPr marL="0" indent="0" algn="just" rtl="1">
              <a:buNone/>
            </a:pPr>
            <a:r>
              <a:rPr lang="fa-IR" sz="3300" dirty="0" smtClean="0">
                <a:solidFill>
                  <a:schemeClr val="tx1">
                    <a:lumMod val="95000"/>
                    <a:lumOff val="5000"/>
                  </a:schemeClr>
                </a:solidFill>
                <a:cs typeface="B Nazanin" panose="00000400000000000000" pitchFamily="2" charset="-78"/>
              </a:rPr>
              <a:t>5. جهش جزئی در حرکت</a:t>
            </a:r>
          </a:p>
          <a:p>
            <a:pPr marL="0" indent="0" algn="just" rtl="1">
              <a:buNone/>
            </a:pPr>
            <a:r>
              <a:rPr lang="fa-IR" sz="3300" dirty="0" smtClean="0">
                <a:solidFill>
                  <a:schemeClr val="tx1">
                    <a:lumMod val="95000"/>
                    <a:lumOff val="5000"/>
                  </a:schemeClr>
                </a:solidFill>
                <a:cs typeface="B Nazanin" panose="00000400000000000000" pitchFamily="2" charset="-78"/>
              </a:rPr>
              <a:t>6. بعضی اوقات خود را زرنگ نشان می دهد و به همین خاطر خودش گمراه می شود.</a:t>
            </a:r>
          </a:p>
          <a:p>
            <a:pPr marL="0" indent="0" algn="just" rtl="1">
              <a:buNone/>
            </a:pPr>
            <a:r>
              <a:rPr lang="fa-IR" sz="4200" dirty="0" smtClean="0">
                <a:ln>
                  <a:solidFill>
                    <a:schemeClr val="tx2">
                      <a:lumMod val="90000"/>
                      <a:lumOff val="10000"/>
                    </a:schemeClr>
                  </a:solidFill>
                </a:ln>
                <a:solidFill>
                  <a:schemeClr val="accent1">
                    <a:lumMod val="75000"/>
                  </a:schemeClr>
                </a:solidFill>
                <a:cs typeface="B Arshia" panose="00000400000000000000" pitchFamily="2" charset="-78"/>
              </a:rPr>
              <a:t>ج)مرحله بالیده </a:t>
            </a:r>
          </a:p>
          <a:p>
            <a:pPr marL="0" indent="0" algn="just" rtl="1">
              <a:buNone/>
            </a:pPr>
            <a:r>
              <a:rPr lang="fa-IR" sz="3300" dirty="0" smtClean="0">
                <a:solidFill>
                  <a:schemeClr val="tx1">
                    <a:lumMod val="95000"/>
                    <a:lumOff val="5000"/>
                  </a:schemeClr>
                </a:solidFill>
                <a:cs typeface="B Nazanin" panose="00000400000000000000" pitchFamily="2" charset="-78"/>
              </a:rPr>
              <a:t>1.زانو ها خمیده و تنه اندکی به جلو متمایل است(وضعیت آماده)</a:t>
            </a:r>
          </a:p>
          <a:p>
            <a:pPr marL="0" indent="0" algn="just" rtl="1">
              <a:buNone/>
            </a:pPr>
            <a:r>
              <a:rPr lang="fa-IR" sz="3300" dirty="0" smtClean="0">
                <a:solidFill>
                  <a:schemeClr val="tx1">
                    <a:lumMod val="95000"/>
                    <a:lumOff val="5000"/>
                  </a:schemeClr>
                </a:solidFill>
                <a:cs typeface="B Nazanin" panose="00000400000000000000" pitchFamily="2" charset="-78"/>
              </a:rPr>
              <a:t>2.تغییر جهت های روان </a:t>
            </a:r>
          </a:p>
          <a:p>
            <a:pPr marL="0" indent="0" algn="just" rtl="1">
              <a:buNone/>
            </a:pPr>
            <a:r>
              <a:rPr lang="fa-IR" sz="3300" dirty="0" smtClean="0">
                <a:solidFill>
                  <a:schemeClr val="tx1">
                    <a:lumMod val="95000"/>
                    <a:lumOff val="5000"/>
                  </a:schemeClr>
                </a:solidFill>
                <a:cs typeface="B Nazanin" panose="00000400000000000000" pitchFamily="2" charset="-78"/>
              </a:rPr>
              <a:t>3.اجرای بهتر در تمام جهت ها</a:t>
            </a:r>
          </a:p>
          <a:p>
            <a:pPr marL="0" indent="0" algn="just" rtl="1">
              <a:buNone/>
            </a:pPr>
            <a:r>
              <a:rPr lang="fa-IR" sz="3300" dirty="0" smtClean="0">
                <a:solidFill>
                  <a:schemeClr val="tx1">
                    <a:lumMod val="95000"/>
                    <a:lumOff val="5000"/>
                  </a:schemeClr>
                </a:solidFill>
                <a:cs typeface="B Nazanin" panose="00000400000000000000" pitchFamily="2" charset="-78"/>
              </a:rPr>
              <a:t>4.حرکات </a:t>
            </a:r>
            <a:r>
              <a:rPr lang="fa-IR" sz="3300" dirty="0">
                <a:solidFill>
                  <a:schemeClr val="tx1">
                    <a:lumMod val="95000"/>
                    <a:lumOff val="5000"/>
                  </a:schemeClr>
                </a:solidFill>
                <a:cs typeface="B Nazanin" panose="00000400000000000000" pitchFamily="2" charset="-78"/>
              </a:rPr>
              <a:t>فریبنده سر و شانه ها </a:t>
            </a:r>
          </a:p>
          <a:p>
            <a:pPr marL="514350" indent="-514350" algn="just" rtl="1">
              <a:buAutoNum type="arabicPeriod"/>
            </a:pPr>
            <a:endParaRPr lang="en-US" sz="2800" dirty="0">
              <a:ln>
                <a:solidFill>
                  <a:schemeClr val="tx2">
                    <a:lumMod val="90000"/>
                    <a:lumOff val="10000"/>
                  </a:schemeClr>
                </a:solidFill>
              </a:ln>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59455551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804" y="0"/>
            <a:ext cx="10178322" cy="6230982"/>
          </a:xfrm>
        </p:spPr>
        <p:txBody>
          <a:bodyPr>
            <a:noAutofit/>
          </a:bodyPr>
          <a:lstStyle/>
          <a:p>
            <a:pPr marL="0" indent="0" algn="just" rtl="1">
              <a:buNone/>
            </a:pPr>
            <a:r>
              <a:rPr lang="fa-IR" sz="2800" dirty="0" smtClean="0">
                <a:solidFill>
                  <a:schemeClr val="tx1">
                    <a:lumMod val="95000"/>
                    <a:lumOff val="5000"/>
                  </a:schemeClr>
                </a:solidFill>
                <a:cs typeface="B Nazanin" panose="00000400000000000000" pitchFamily="2" charset="-78"/>
              </a:rPr>
              <a:t>5.حرکات جانبی خوب</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 </a:t>
            </a:r>
          </a:p>
          <a:p>
            <a:pPr marL="0" indent="0" algn="just" rtl="1">
              <a:buNone/>
            </a:pPr>
            <a:r>
              <a:rPr lang="fa-IR" sz="2800" dirty="0" smtClean="0">
                <a:solidFill>
                  <a:schemeClr val="tx1">
                    <a:lumMod val="95000"/>
                    <a:lumOff val="5000"/>
                  </a:schemeClr>
                </a:solidFill>
                <a:cs typeface="B Nazanin" panose="00000400000000000000" pitchFamily="2" charset="-78"/>
              </a:rPr>
              <a:t>1.ناتوانی در تغییر و انتقال روان وزن بدن</a:t>
            </a:r>
          </a:p>
          <a:p>
            <a:pPr marL="0" indent="0" algn="just" rtl="1">
              <a:buNone/>
            </a:pPr>
            <a:r>
              <a:rPr lang="fa-IR" sz="2800" dirty="0" smtClean="0">
                <a:solidFill>
                  <a:schemeClr val="tx1">
                    <a:lumMod val="95000"/>
                    <a:lumOff val="5000"/>
                  </a:schemeClr>
                </a:solidFill>
                <a:cs typeface="B Nazanin" panose="00000400000000000000" pitchFamily="2" charset="-78"/>
              </a:rPr>
              <a:t> در جهت حرکت</a:t>
            </a:r>
          </a:p>
          <a:p>
            <a:pPr marL="0" indent="0" algn="just" rtl="1">
              <a:buNone/>
            </a:pPr>
            <a:r>
              <a:rPr lang="fa-IR" sz="2800" dirty="0" smtClean="0">
                <a:solidFill>
                  <a:schemeClr val="tx1">
                    <a:lumMod val="95000"/>
                    <a:lumOff val="5000"/>
                  </a:schemeClr>
                </a:solidFill>
                <a:cs typeface="B Nazanin" panose="00000400000000000000" pitchFamily="2" charset="-78"/>
              </a:rPr>
              <a:t>2.تغییر جهت آهسته</a:t>
            </a:r>
          </a:p>
          <a:p>
            <a:pPr marL="0" indent="0" algn="just" rtl="1">
              <a:buNone/>
            </a:pPr>
            <a:r>
              <a:rPr lang="fa-IR" sz="2800" dirty="0" smtClean="0">
                <a:solidFill>
                  <a:schemeClr val="tx1">
                    <a:lumMod val="95000"/>
                    <a:lumOff val="5000"/>
                  </a:schemeClr>
                </a:solidFill>
                <a:cs typeface="B Nazanin" panose="00000400000000000000" pitchFamily="2" charset="-78"/>
              </a:rPr>
              <a:t>3.پاهای متقاطع</a:t>
            </a:r>
          </a:p>
          <a:p>
            <a:pPr marL="0" indent="0" algn="just" rtl="1">
              <a:buNone/>
            </a:pPr>
            <a:r>
              <a:rPr lang="fa-IR" sz="2800" dirty="0" smtClean="0">
                <a:solidFill>
                  <a:schemeClr val="tx1">
                    <a:lumMod val="95000"/>
                    <a:lumOff val="5000"/>
                  </a:schemeClr>
                </a:solidFill>
                <a:cs typeface="B Nazanin" panose="00000400000000000000" pitchFamily="2" charset="-78"/>
              </a:rPr>
              <a:t>4.شک و تردید</a:t>
            </a:r>
          </a:p>
          <a:p>
            <a:pPr marL="0" indent="0" algn="just" rtl="1">
              <a:buNone/>
            </a:pPr>
            <a:r>
              <a:rPr lang="fa-IR" sz="2800" dirty="0" smtClean="0">
                <a:solidFill>
                  <a:schemeClr val="tx1">
                    <a:lumMod val="95000"/>
                    <a:lumOff val="5000"/>
                  </a:schemeClr>
                </a:solidFill>
                <a:cs typeface="B Nazanin" panose="00000400000000000000" pitchFamily="2" charset="-78"/>
              </a:rPr>
              <a:t>5.جا به جایی عمودی خیلی زیاد</a:t>
            </a:r>
          </a:p>
          <a:p>
            <a:pPr marL="0" indent="0" algn="just" rtl="1">
              <a:buNone/>
            </a:pPr>
            <a:r>
              <a:rPr lang="fa-IR" sz="2800" dirty="0" smtClean="0">
                <a:solidFill>
                  <a:schemeClr val="tx1">
                    <a:lumMod val="95000"/>
                    <a:lumOff val="5000"/>
                  </a:schemeClr>
                </a:solidFill>
                <a:cs typeface="B Nazanin" panose="00000400000000000000" pitchFamily="2" charset="-78"/>
              </a:rPr>
              <a:t>6.هدایت کل بدن</a:t>
            </a:r>
          </a:p>
          <a:p>
            <a:pPr marL="0" indent="0" algn="just" rtl="1">
              <a:buNone/>
            </a:pPr>
            <a:r>
              <a:rPr lang="fa-IR" sz="2800" dirty="0" smtClean="0">
                <a:solidFill>
                  <a:schemeClr val="tx1">
                    <a:lumMod val="95000"/>
                    <a:lumOff val="5000"/>
                  </a:schemeClr>
                </a:solidFill>
                <a:cs typeface="B Nazanin" panose="00000400000000000000" pitchFamily="2" charset="-78"/>
              </a:rPr>
              <a:t>7. ناتوانی در چندین عمل موفق جا خالی دادن سریع</a:t>
            </a:r>
          </a:p>
          <a:p>
            <a:pPr marL="0" indent="0" algn="just" rtl="1">
              <a:buNone/>
            </a:pPr>
            <a:r>
              <a:rPr lang="fa-IR" sz="2800" dirty="0" smtClean="0">
                <a:solidFill>
                  <a:schemeClr val="tx1">
                    <a:lumMod val="95000"/>
                    <a:lumOff val="5000"/>
                  </a:schemeClr>
                </a:solidFill>
                <a:cs typeface="B Nazanin" panose="00000400000000000000" pitchFamily="2" charset="-78"/>
              </a:rPr>
              <a:t>8.تماشای بدن</a:t>
            </a:r>
          </a:p>
          <a:p>
            <a:pPr marL="0" indent="0" algn="just" rtl="1">
              <a:buNone/>
            </a:pPr>
            <a:r>
              <a:rPr lang="fa-IR" sz="2800" dirty="0" smtClean="0">
                <a:solidFill>
                  <a:schemeClr val="tx1">
                    <a:lumMod val="95000"/>
                    <a:lumOff val="5000"/>
                  </a:schemeClr>
                </a:solidFill>
                <a:cs typeface="B Nazanin" panose="00000400000000000000" pitchFamily="2" charset="-78"/>
              </a:rPr>
              <a:t>9. وضعیت بدنی سفت و انعطاف نا پذیر</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779" y="117567"/>
            <a:ext cx="4425496" cy="6595684"/>
          </a:xfrm>
          <a:prstGeom prst="rect">
            <a:avLst/>
          </a:prstGeom>
          <a:ln>
            <a:noFill/>
          </a:ln>
          <a:effectLst>
            <a:softEdge rad="112500"/>
          </a:effectLst>
        </p:spPr>
      </p:pic>
    </p:spTree>
    <p:extLst>
      <p:ext uri="{BB962C8B-B14F-4D97-AF65-F5344CB8AC3E}">
        <p14:creationId xmlns:p14="http://schemas.microsoft.com/office/powerpoint/2010/main" val="11496796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95003"/>
            <a:ext cx="10178322" cy="1106781"/>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تعادل روی یک پا</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979714"/>
            <a:ext cx="10178322" cy="5878286"/>
          </a:xfrm>
        </p:spPr>
        <p:txBody>
          <a:bodyPr>
            <a:normAutofit lnSpcReduction="10000"/>
          </a:bodyPr>
          <a:lstStyle/>
          <a:p>
            <a:pPr algn="just" rtl="1">
              <a:buClr>
                <a:schemeClr val="tx2">
                  <a:lumMod val="75000"/>
                  <a:lumOff val="25000"/>
                </a:schemeClr>
              </a:buClr>
            </a:pPr>
            <a:r>
              <a:rPr lang="fa-IR" sz="2800" dirty="0" smtClean="0">
                <a:solidFill>
                  <a:schemeClr val="tx1">
                    <a:lumMod val="95000"/>
                    <a:lumOff val="5000"/>
                  </a:schemeClr>
                </a:solidFill>
                <a:cs typeface="B Nazanin" panose="00000400000000000000" pitchFamily="2" charset="-78"/>
              </a:rPr>
              <a:t>تعادل روی یک پا رایج ترین روش اندازه گیری از توانایی تعادل ایستا است.دختران در اوایل کودکی فعالیتهای مربوط به تعادل را بهتر از پسران هم سن خود انجام می دهند.</a:t>
            </a:r>
          </a:p>
          <a:p>
            <a:pPr marL="0" indent="0" algn="just" rtl="1">
              <a:buClr>
                <a:schemeClr val="tx2">
                  <a:lumMod val="75000"/>
                  <a:lumOff val="2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1.تعادل روی یک پا</a:t>
            </a:r>
          </a:p>
          <a:p>
            <a:pPr marL="0" indent="0" algn="just" rtl="1">
              <a:buClr>
                <a:schemeClr val="tx2">
                  <a:lumMod val="75000"/>
                  <a:lumOff val="2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1.بالا آوردن پای غیر اتکا به اندازه چند اینچ به طوریکه تقریباً موازی با سطح زمین قرار گیرد.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2.تعادل یا وجود دارد یا ندارد(حالت بینابین وجود ندارد)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3.اصلاح بیش از حد تعادل</a:t>
            </a:r>
            <a:r>
              <a:rPr lang="fa-IR" sz="2800" dirty="0">
                <a:solidFill>
                  <a:schemeClr val="tx1">
                    <a:lumMod val="95000"/>
                    <a:lumOff val="5000"/>
                  </a:schemeClr>
                </a:solidFill>
                <a:cs typeface="B Nazanin" panose="00000400000000000000" pitchFamily="2" charset="-78"/>
              </a:rPr>
              <a:t>(دستها همانند آسیاب بادی</a:t>
            </a:r>
            <a:r>
              <a:rPr lang="fa-IR" sz="2800" dirty="0" smtClean="0">
                <a:solidFill>
                  <a:schemeClr val="tx1">
                    <a:lumMod val="95000"/>
                    <a:lumOff val="5000"/>
                  </a:schemeClr>
                </a:solidFill>
                <a:cs typeface="B Nazanin" panose="00000400000000000000" pitchFamily="2" charset="-78"/>
              </a:rPr>
              <a:t>)</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4.بی ثباتی در عملکرد پا</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5.تعادل با حمایت خارجی</a:t>
            </a:r>
          </a:p>
          <a:p>
            <a:pPr marL="0" indent="0" algn="just" rtl="1">
              <a:buClr>
                <a:schemeClr val="tx2">
                  <a:lumMod val="75000"/>
                  <a:lumOff val="25000"/>
                </a:schemeClr>
              </a:buClr>
              <a:buNone/>
            </a:pPr>
            <a:r>
              <a:rPr lang="fa-IR" sz="2800" dirty="0">
                <a:solidFill>
                  <a:schemeClr val="tx1">
                    <a:lumMod val="95000"/>
                    <a:lumOff val="5000"/>
                  </a:schemeClr>
                </a:solidFill>
                <a:cs typeface="B Nazanin" panose="00000400000000000000" pitchFamily="2" charset="-78"/>
              </a:rPr>
              <a:t>6</a:t>
            </a:r>
            <a:r>
              <a:rPr lang="fa-IR" sz="2800" dirty="0" smtClean="0">
                <a:solidFill>
                  <a:schemeClr val="tx1">
                    <a:lumMod val="95000"/>
                    <a:lumOff val="5000"/>
                  </a:schemeClr>
                </a:solidFill>
                <a:cs typeface="B Nazanin" panose="00000400000000000000" pitchFamily="2" charset="-78"/>
              </a:rPr>
              <a:t>.تعادل بدون کمک فقط برای یک لحظه</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7.خیره شدن چشم ها به پاها</a:t>
            </a:r>
          </a:p>
          <a:p>
            <a:pPr marL="0" indent="0" algn="just" rtl="1">
              <a:buClr>
                <a:schemeClr val="tx2">
                  <a:lumMod val="75000"/>
                  <a:lumOff val="25000"/>
                </a:schemeClr>
              </a:buClr>
              <a:buNone/>
            </a:pPr>
            <a:endParaRPr lang="fa-IR" sz="2800" dirty="0">
              <a:solidFill>
                <a:schemeClr val="tx1">
                  <a:lumMod val="95000"/>
                  <a:lumOff val="5000"/>
                </a:schemeClr>
              </a:solidFill>
              <a:cs typeface="B Nazanin" panose="00000400000000000000" pitchFamily="2" charset="-78"/>
            </a:endParaRPr>
          </a:p>
          <a:p>
            <a:pPr marL="0" indent="0" algn="just" rtl="1">
              <a:buClr>
                <a:schemeClr val="tx2">
                  <a:lumMod val="75000"/>
                  <a:lumOff val="25000"/>
                </a:schemeClr>
              </a:buClr>
              <a:buNone/>
            </a:pPr>
            <a:endParaRPr lang="fa-IR" sz="2800" dirty="0" smtClean="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6594503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6" y="339636"/>
            <a:ext cx="10450285" cy="6230981"/>
          </a:xfrm>
        </p:spPr>
        <p:txBody>
          <a:bodyPr>
            <a:normAutofit lnSpcReduction="10000"/>
          </a:bodyPr>
          <a:lstStyle/>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 </a:t>
            </a:r>
          </a:p>
          <a:p>
            <a:pPr marL="0" indent="0" algn="just" rtl="1">
              <a:buNone/>
            </a:pPr>
            <a:r>
              <a:rPr lang="fa-IR" sz="2800" dirty="0" smtClean="0">
                <a:solidFill>
                  <a:schemeClr val="tx1">
                    <a:lumMod val="95000"/>
                    <a:lumOff val="5000"/>
                  </a:schemeClr>
                </a:solidFill>
                <a:cs typeface="B Nazanin" panose="00000400000000000000" pitchFamily="2" charset="-78"/>
              </a:rPr>
              <a:t>1.ممکن است پای غیر اتکا در یک وضعیت خمیده نسبت به پای اتکا قرار گیرد.</a:t>
            </a:r>
          </a:p>
          <a:p>
            <a:pPr marL="0" indent="0" algn="just" rtl="1">
              <a:buNone/>
            </a:pPr>
            <a:r>
              <a:rPr lang="fa-IR" sz="2800" dirty="0" smtClean="0">
                <a:solidFill>
                  <a:schemeClr val="tx1">
                    <a:lumMod val="95000"/>
                    <a:lumOff val="5000"/>
                  </a:schemeClr>
                </a:solidFill>
                <a:cs typeface="B Nazanin" panose="00000400000000000000" pitchFamily="2" charset="-78"/>
              </a:rPr>
              <a:t>2.تعادل با چشمان بسته امکان پذیر نیست.</a:t>
            </a:r>
          </a:p>
          <a:p>
            <a:pPr marL="0" indent="0" algn="just" rtl="1">
              <a:buNone/>
            </a:pPr>
            <a:r>
              <a:rPr lang="fa-IR" sz="2800" dirty="0" smtClean="0">
                <a:solidFill>
                  <a:schemeClr val="tx1">
                    <a:lumMod val="95000"/>
                    <a:lumOff val="5000"/>
                  </a:schemeClr>
                </a:solidFill>
                <a:cs typeface="B Nazanin" panose="00000400000000000000" pitchFamily="2" charset="-78"/>
              </a:rPr>
              <a:t>3.از دستها برای حفظ تعادل استفاده می شود،اما ممکن است یک دست در کنار بدن قرار گیرد.</a:t>
            </a:r>
          </a:p>
          <a:p>
            <a:pPr marL="0" indent="0" algn="just" rtl="1">
              <a:buNone/>
            </a:pPr>
            <a:r>
              <a:rPr lang="fa-IR" sz="2800" dirty="0" smtClean="0">
                <a:solidFill>
                  <a:schemeClr val="tx1">
                    <a:lumMod val="95000"/>
                    <a:lumOff val="5000"/>
                  </a:schemeClr>
                </a:solidFill>
                <a:cs typeface="B Nazanin" panose="00000400000000000000" pitchFamily="2" charset="-78"/>
              </a:rPr>
              <a:t>4.عملکرد بهتر با پای برتر </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بالیده</a:t>
            </a:r>
          </a:p>
          <a:p>
            <a:pPr marL="0" indent="0" algn="just" rtl="1">
              <a:buNone/>
            </a:pPr>
            <a:r>
              <a:rPr lang="fa-IR" sz="2800" dirty="0" smtClean="0">
                <a:solidFill>
                  <a:schemeClr val="tx1">
                    <a:lumMod val="95000"/>
                    <a:lumOff val="5000"/>
                  </a:schemeClr>
                </a:solidFill>
                <a:cs typeface="B Nazanin" panose="00000400000000000000" pitchFamily="2" charset="-78"/>
              </a:rPr>
              <a:t>1.حفظ تعادل با چشمان بسته </a:t>
            </a:r>
          </a:p>
          <a:p>
            <a:pPr marL="0" indent="0" algn="just" rtl="1">
              <a:buNone/>
            </a:pPr>
            <a:r>
              <a:rPr lang="fa-IR" sz="2800" dirty="0" smtClean="0">
                <a:solidFill>
                  <a:schemeClr val="tx1">
                    <a:lumMod val="95000"/>
                    <a:lumOff val="5000"/>
                  </a:schemeClr>
                </a:solidFill>
                <a:cs typeface="B Nazanin" panose="00000400000000000000" pitchFamily="2" charset="-78"/>
              </a:rPr>
              <a:t>2. استفاده از دستها و تنه برای حفظ تعادل در مواقع لزوم </a:t>
            </a:r>
          </a:p>
          <a:p>
            <a:pPr marL="0" indent="0" algn="just" rtl="1">
              <a:buNone/>
            </a:pPr>
            <a:r>
              <a:rPr lang="fa-IR" sz="2800" dirty="0" smtClean="0">
                <a:solidFill>
                  <a:schemeClr val="tx1">
                    <a:lumMod val="95000"/>
                    <a:lumOff val="5000"/>
                  </a:schemeClr>
                </a:solidFill>
                <a:cs typeface="B Nazanin" panose="00000400000000000000" pitchFamily="2" charset="-78"/>
              </a:rPr>
              <a:t>3.پای غیر اتکا در بالا نگه داشته می شود.</a:t>
            </a:r>
          </a:p>
          <a:p>
            <a:pPr marL="0" indent="0" algn="just" rtl="1">
              <a:buNone/>
            </a:pPr>
            <a:r>
              <a:rPr lang="fa-IR" sz="2800" dirty="0" smtClean="0">
                <a:solidFill>
                  <a:schemeClr val="tx1">
                    <a:lumMod val="95000"/>
                    <a:lumOff val="5000"/>
                  </a:schemeClr>
                </a:solidFill>
                <a:cs typeface="B Nazanin" panose="00000400000000000000" pitchFamily="2" charset="-78"/>
              </a:rPr>
              <a:t>4. تمرکز بر اشیاء خارجی در حین حفظ تعادل </a:t>
            </a:r>
          </a:p>
          <a:p>
            <a:pPr marL="0" indent="0" algn="just" rtl="1">
              <a:buNone/>
            </a:pPr>
            <a:r>
              <a:rPr lang="fa-IR" sz="2800" dirty="0" smtClean="0">
                <a:solidFill>
                  <a:schemeClr val="tx1">
                    <a:lumMod val="95000"/>
                    <a:lumOff val="5000"/>
                  </a:schemeClr>
                </a:solidFill>
                <a:cs typeface="B Nazanin" panose="00000400000000000000" pitchFamily="2" charset="-78"/>
              </a:rPr>
              <a:t>5.تغییر از پای برتر به پای غیر برتر بدون از دست دادن تعادل</a:t>
            </a:r>
          </a:p>
        </p:txBody>
      </p:sp>
    </p:spTree>
    <p:extLst>
      <p:ext uri="{BB962C8B-B14F-4D97-AF65-F5344CB8AC3E}">
        <p14:creationId xmlns:p14="http://schemas.microsoft.com/office/powerpoint/2010/main" val="255756466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47" y="235132"/>
            <a:ext cx="10178322" cy="5631398"/>
          </a:xfrm>
        </p:spPr>
        <p:txBody>
          <a:bodyPr>
            <a:normAutofit/>
          </a:bodyPr>
          <a:lstStyle/>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 </a:t>
            </a:r>
          </a:p>
          <a:p>
            <a:pPr marL="0" indent="0" algn="just" rtl="1">
              <a:buNone/>
            </a:pPr>
            <a:r>
              <a:rPr lang="fa-IR" sz="2800" dirty="0" smtClean="0">
                <a:solidFill>
                  <a:schemeClr val="tx1">
                    <a:lumMod val="95000"/>
                    <a:lumOff val="5000"/>
                  </a:schemeClr>
                </a:solidFill>
                <a:cs typeface="B Nazanin" panose="00000400000000000000" pitchFamily="2" charset="-78"/>
              </a:rPr>
              <a:t>1.نگه داشتن یک دست در کنار بدن </a:t>
            </a:r>
          </a:p>
          <a:p>
            <a:pPr marL="0" indent="0" algn="just" rtl="1">
              <a:buNone/>
            </a:pPr>
            <a:r>
              <a:rPr lang="fa-IR" sz="2800" dirty="0" smtClean="0">
                <a:solidFill>
                  <a:schemeClr val="tx1">
                    <a:lumMod val="95000"/>
                    <a:lumOff val="5000"/>
                  </a:schemeClr>
                </a:solidFill>
                <a:cs typeface="B Nazanin" panose="00000400000000000000" pitchFamily="2" charset="-78"/>
              </a:rPr>
              <a:t>2.فقدان حرکت جبرانی </a:t>
            </a:r>
          </a:p>
          <a:p>
            <a:pPr marL="0" indent="0" algn="just" rtl="1">
              <a:buNone/>
            </a:pPr>
            <a:r>
              <a:rPr lang="fa-IR" sz="2800" dirty="0" smtClean="0">
                <a:solidFill>
                  <a:schemeClr val="tx1">
                    <a:lumMod val="95000"/>
                    <a:lumOff val="5000"/>
                  </a:schemeClr>
                </a:solidFill>
                <a:cs typeface="B Nazanin" panose="00000400000000000000" pitchFamily="2" charset="-78"/>
              </a:rPr>
              <a:t>3.حرکات جبرانی نامناسب دستها</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 استفاده از هر دوپا </a:t>
            </a:r>
          </a:p>
          <a:p>
            <a:pPr marL="0" indent="0" algn="just" rtl="1">
              <a:buNone/>
            </a:pPr>
            <a:r>
              <a:rPr lang="fa-IR" sz="2800" dirty="0" smtClean="0">
                <a:solidFill>
                  <a:schemeClr val="tx1">
                    <a:lumMod val="95000"/>
                    <a:lumOff val="5000"/>
                  </a:schemeClr>
                </a:solidFill>
                <a:cs typeface="B Nazanin" panose="00000400000000000000" pitchFamily="2" charset="-78"/>
              </a:rPr>
              <a:t>5.ناتوانی در تغییر وضعیت بدن با کنترل </a:t>
            </a:r>
          </a:p>
          <a:p>
            <a:pPr marL="0" indent="0" algn="just" rtl="1">
              <a:buNone/>
            </a:pPr>
            <a:r>
              <a:rPr lang="fa-IR" sz="2800" dirty="0" smtClean="0">
                <a:solidFill>
                  <a:schemeClr val="tx1">
                    <a:lumMod val="95000"/>
                    <a:lumOff val="5000"/>
                  </a:schemeClr>
                </a:solidFill>
                <a:cs typeface="B Nazanin" panose="00000400000000000000" pitchFamily="2" charset="-78"/>
              </a:rPr>
              <a:t>6.ناتوانی در حفظ تعادل به هنگام نگه داشتن یک جسم</a:t>
            </a:r>
          </a:p>
          <a:p>
            <a:pPr marL="0" indent="0" algn="just" rtl="1">
              <a:buNone/>
            </a:pPr>
            <a:r>
              <a:rPr lang="fa-IR" sz="2800" dirty="0" smtClean="0">
                <a:solidFill>
                  <a:schemeClr val="tx1">
                    <a:lumMod val="95000"/>
                    <a:lumOff val="5000"/>
                  </a:schemeClr>
                </a:solidFill>
                <a:cs typeface="B Nazanin" panose="00000400000000000000" pitchFamily="2" charset="-78"/>
              </a:rPr>
              <a:t>7.تماشای مداوم به پای اتکا</a:t>
            </a:r>
          </a:p>
          <a:p>
            <a:pPr marL="0" indent="0" algn="just" rtl="1">
              <a:buNone/>
            </a:pPr>
            <a:r>
              <a:rPr lang="fa-IR" sz="2800" dirty="0" smtClean="0">
                <a:solidFill>
                  <a:schemeClr val="tx1">
                    <a:lumMod val="95000"/>
                    <a:lumOff val="5000"/>
                  </a:schemeClr>
                </a:solidFill>
                <a:cs typeface="B Nazanin" panose="00000400000000000000" pitchFamily="2" charset="-78"/>
              </a:rPr>
              <a:t>8.اتکای بیش از حد به حمایت خارجی</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924" y="143692"/>
            <a:ext cx="4418665" cy="6518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1202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127" y="0"/>
            <a:ext cx="10178322" cy="1492132"/>
          </a:xfrm>
        </p:spPr>
        <p:txBody>
          <a:bodyPr>
            <a:normAutofit/>
          </a:bodyPr>
          <a:lstStyle/>
          <a:p>
            <a:pPr algn="just" rtl="1"/>
            <a:r>
              <a:rPr lang="fa-IR" sz="5400" dirty="0" smtClean="0">
                <a:ln>
                  <a:solidFill>
                    <a:schemeClr val="tx2">
                      <a:lumMod val="90000"/>
                      <a:lumOff val="10000"/>
                    </a:schemeClr>
                  </a:solidFill>
                </a:ln>
                <a:solidFill>
                  <a:schemeClr val="accent1">
                    <a:lumMod val="75000"/>
                  </a:schemeClr>
                </a:solidFill>
                <a:effectLst>
                  <a:outerShdw blurRad="50800" dist="38100" dir="5400000" algn="t" rotWithShape="0">
                    <a:prstClr val="black">
                      <a:alpha val="40000"/>
                    </a:prstClr>
                  </a:outerShdw>
                </a:effectLst>
                <a:cs typeface="B Arshia" panose="00000400000000000000" pitchFamily="2" charset="-78"/>
              </a:rPr>
              <a:t>مقدمه:</a:t>
            </a:r>
            <a:endParaRPr lang="en-US" sz="5400" dirty="0">
              <a:ln>
                <a:solidFill>
                  <a:schemeClr val="tx2">
                    <a:lumMod val="90000"/>
                    <a:lumOff val="10000"/>
                  </a:schemeClr>
                </a:solidFill>
              </a:ln>
              <a:solidFill>
                <a:schemeClr val="accent1">
                  <a:lumMod val="75000"/>
                </a:schemeClr>
              </a:solidFill>
              <a:effectLst>
                <a:outerShdw blurRad="50800" dist="38100" dir="5400000" algn="t" rotWithShape="0">
                  <a:prstClr val="black">
                    <a:alpha val="40000"/>
                  </a:prstClr>
                </a:outerShdw>
              </a:effectLst>
              <a:cs typeface="B Arshia" panose="00000400000000000000" pitchFamily="2" charset="-78"/>
            </a:endParaRPr>
          </a:p>
        </p:txBody>
      </p:sp>
      <p:sp>
        <p:nvSpPr>
          <p:cNvPr id="3" name="Content Placeholder 2"/>
          <p:cNvSpPr>
            <a:spLocks noGrp="1"/>
          </p:cNvSpPr>
          <p:nvPr>
            <p:ph idx="1"/>
          </p:nvPr>
        </p:nvSpPr>
        <p:spPr>
          <a:xfrm>
            <a:off x="1143001" y="860612"/>
            <a:ext cx="10609729" cy="3593591"/>
          </a:xfrm>
        </p:spPr>
        <p:txBody>
          <a:bodyPr>
            <a:normAutofit/>
          </a:bodyPr>
          <a:lstStyle/>
          <a:p>
            <a:pPr algn="just" rtl="1">
              <a:buClr>
                <a:schemeClr val="accent1">
                  <a:lumMod val="50000"/>
                </a:schemeClr>
              </a:buClr>
            </a:pPr>
            <a:r>
              <a:rPr lang="fa-IR" sz="2800" dirty="0" smtClean="0">
                <a:solidFill>
                  <a:schemeClr val="tx1">
                    <a:lumMod val="95000"/>
                    <a:lumOff val="5000"/>
                  </a:schemeClr>
                </a:solidFill>
                <a:cs typeface="B Nazanin" panose="00000400000000000000" pitchFamily="2" charset="-78"/>
              </a:rPr>
              <a:t>زمانیکه کودک به دوسالگی نزدیک می شود،تغییرات متمایز در چگونگی ارتباط آنها با محیط اطراف را میتوان مشاهده کرد.آنها در اواخر دوسالگی در توانایی های حرکتی مقدماتی دوران کودکی تبحر پیدا می کنند.در واقع کودکان کم سن درگیر فرایند رشد و اصلاح مهارتهای حرکتی بنیادی در گستره وسیع حرکات پایداری،جابه جایی و دستکاری هستند.</a:t>
            </a:r>
          </a:p>
          <a:p>
            <a:pPr marL="0" indent="0" algn="just" rtl="1">
              <a:buNone/>
            </a:pPr>
            <a:r>
              <a:rPr lang="fa-IR" sz="3600" b="1" dirty="0" smtClean="0">
                <a:ln>
                  <a:solidFill>
                    <a:schemeClr val="tx2">
                      <a:lumMod val="90000"/>
                      <a:lumOff val="10000"/>
                    </a:schemeClr>
                  </a:solidFill>
                </a:ln>
                <a:solidFill>
                  <a:schemeClr val="accent1">
                    <a:lumMod val="75000"/>
                  </a:schemeClr>
                </a:solidFill>
                <a:cs typeface="B Arshia" panose="00000400000000000000" pitchFamily="2" charset="-78"/>
              </a:rPr>
              <a:t>اگر چه اکتساب مهارت های حرکتی بنیادی بالیده با سن ارتباط دارد،اما به دلیل عوامل متعددتکلیفی،فردی ومحیطی،به آن وابسته نیست.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17" y="3761721"/>
            <a:ext cx="7086599" cy="2810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679996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راه رفتن روی چوب موازنه</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927463"/>
            <a:ext cx="10178322" cy="5799907"/>
          </a:xfrm>
        </p:spPr>
        <p:txBody>
          <a:bodyPr>
            <a:normAutofit fontScale="77500" lnSpcReduction="20000"/>
          </a:bodyPr>
          <a:lstStyle/>
          <a:p>
            <a:pPr algn="just" rtl="1">
              <a:buClr>
                <a:schemeClr val="tx2">
                  <a:lumMod val="75000"/>
                  <a:lumOff val="25000"/>
                </a:schemeClr>
              </a:buClr>
            </a:pPr>
            <a:r>
              <a:rPr lang="fa-IR" sz="3600" dirty="0" smtClean="0">
                <a:solidFill>
                  <a:schemeClr val="tx1">
                    <a:lumMod val="95000"/>
                    <a:lumOff val="5000"/>
                  </a:schemeClr>
                </a:solidFill>
                <a:cs typeface="B Nazanin" panose="00000400000000000000" pitchFamily="2" charset="-78"/>
              </a:rPr>
              <a:t>راه رفتن روی چوب موازنه رایج ترین شیوه ی اندازه گیری توانایی بنیادی تعادل پویا است که با استفاده از چوب های طویل،پهن و بلند(از سطح زمین)صورت میگیرد.</a:t>
            </a:r>
          </a:p>
          <a:p>
            <a:pPr marL="0" indent="0" algn="just" rtl="1">
              <a:buClr>
                <a:schemeClr val="tx2">
                  <a:lumMod val="75000"/>
                  <a:lumOff val="25000"/>
                </a:schemeClr>
              </a:buClr>
              <a:buNone/>
            </a:pPr>
            <a:r>
              <a:rPr lang="fa-IR" sz="4600" dirty="0" smtClean="0">
                <a:ln>
                  <a:solidFill>
                    <a:schemeClr val="tx2">
                      <a:lumMod val="90000"/>
                      <a:lumOff val="10000"/>
                    </a:schemeClr>
                  </a:solidFill>
                </a:ln>
                <a:solidFill>
                  <a:schemeClr val="accent1">
                    <a:lumMod val="75000"/>
                  </a:schemeClr>
                </a:solidFill>
                <a:cs typeface="B Arshia" panose="00000400000000000000" pitchFamily="2" charset="-78"/>
              </a:rPr>
              <a:t>1.راه رفتن روی چوب موازنه </a:t>
            </a:r>
          </a:p>
          <a:p>
            <a:pPr marL="0" indent="0" algn="just" rtl="1">
              <a:buClr>
                <a:schemeClr val="tx2">
                  <a:lumMod val="75000"/>
                  <a:lumOff val="25000"/>
                </a:schemeClr>
              </a:buClr>
              <a:buNone/>
            </a:pPr>
            <a:r>
              <a:rPr lang="fa-IR" sz="4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tx2">
                  <a:lumMod val="75000"/>
                  <a:lumOff val="25000"/>
                </a:schemeClr>
              </a:buClr>
              <a:buNone/>
            </a:pPr>
            <a:r>
              <a:rPr lang="fa-IR" sz="3300" dirty="0" smtClean="0">
                <a:solidFill>
                  <a:schemeClr val="tx1">
                    <a:lumMod val="95000"/>
                    <a:lumOff val="5000"/>
                  </a:schemeClr>
                </a:solidFill>
                <a:cs typeface="B Nazanin" panose="00000400000000000000" pitchFamily="2" charset="-78"/>
              </a:rPr>
              <a:t>1.تعادل با کمک خارجی</a:t>
            </a:r>
          </a:p>
          <a:p>
            <a:pPr marL="0" indent="0" algn="just" rtl="1">
              <a:buClr>
                <a:schemeClr val="tx2">
                  <a:lumMod val="75000"/>
                  <a:lumOff val="25000"/>
                </a:schemeClr>
              </a:buClr>
              <a:buNone/>
            </a:pPr>
            <a:r>
              <a:rPr lang="fa-IR" sz="3300" dirty="0" smtClean="0">
                <a:solidFill>
                  <a:schemeClr val="tx1">
                    <a:lumMod val="95000"/>
                    <a:lumOff val="5000"/>
                  </a:schemeClr>
                </a:solidFill>
                <a:cs typeface="B Nazanin" panose="00000400000000000000" pitchFamily="2" charset="-78"/>
              </a:rPr>
              <a:t>2.راه رفتن به جلو در حالیکه برای حفظ تعادل از یک میله میگیرد.</a:t>
            </a:r>
          </a:p>
          <a:p>
            <a:pPr marL="0" indent="0" algn="just" rtl="1">
              <a:buClr>
                <a:schemeClr val="tx2">
                  <a:lumMod val="75000"/>
                  <a:lumOff val="25000"/>
                </a:schemeClr>
              </a:buClr>
              <a:buNone/>
            </a:pPr>
            <a:r>
              <a:rPr lang="fa-IR" sz="3300" dirty="0" smtClean="0">
                <a:solidFill>
                  <a:schemeClr val="tx1">
                    <a:lumMod val="95000"/>
                    <a:lumOff val="5000"/>
                  </a:schemeClr>
                </a:solidFill>
                <a:cs typeface="B Nazanin" panose="00000400000000000000" pitchFamily="2" charset="-78"/>
              </a:rPr>
              <a:t>3.استفاده از گام دنبال کننده با پای هدایت کننده برتر </a:t>
            </a:r>
          </a:p>
          <a:p>
            <a:pPr marL="0" indent="0" algn="just" rtl="1">
              <a:buClr>
                <a:schemeClr val="tx2">
                  <a:lumMod val="75000"/>
                  <a:lumOff val="25000"/>
                </a:schemeClr>
              </a:buClr>
              <a:buNone/>
            </a:pPr>
            <a:r>
              <a:rPr lang="fa-IR" sz="3300" dirty="0" smtClean="0">
                <a:solidFill>
                  <a:schemeClr val="tx1">
                    <a:lumMod val="95000"/>
                    <a:lumOff val="5000"/>
                  </a:schemeClr>
                </a:solidFill>
                <a:cs typeface="B Nazanin" panose="00000400000000000000" pitchFamily="2" charset="-78"/>
              </a:rPr>
              <a:t>4.چشم ها بر پاها خیره می شوند.</a:t>
            </a:r>
          </a:p>
          <a:p>
            <a:pPr marL="0" indent="0" algn="just" rtl="1">
              <a:buClr>
                <a:schemeClr val="tx2">
                  <a:lumMod val="75000"/>
                  <a:lumOff val="25000"/>
                </a:schemeClr>
              </a:buClr>
              <a:buNone/>
            </a:pPr>
            <a:r>
              <a:rPr lang="fa-IR" sz="3300" dirty="0" smtClean="0">
                <a:solidFill>
                  <a:schemeClr val="tx1">
                    <a:lumMod val="95000"/>
                    <a:lumOff val="5000"/>
                  </a:schemeClr>
                </a:solidFill>
                <a:cs typeface="B Nazanin" panose="00000400000000000000" pitchFamily="2" charset="-78"/>
              </a:rPr>
              <a:t>5.بدن در وضعیت خشک و سفت است.</a:t>
            </a:r>
          </a:p>
          <a:p>
            <a:pPr marL="0" indent="0" algn="just" rtl="1">
              <a:buClr>
                <a:schemeClr val="tx2">
                  <a:lumMod val="75000"/>
                  <a:lumOff val="25000"/>
                </a:schemeClr>
              </a:buClr>
              <a:buNone/>
            </a:pPr>
            <a:r>
              <a:rPr lang="fa-IR" sz="3300" dirty="0" smtClean="0">
                <a:solidFill>
                  <a:schemeClr val="tx1">
                    <a:lumMod val="95000"/>
                    <a:lumOff val="5000"/>
                  </a:schemeClr>
                </a:solidFill>
                <a:cs typeface="B Nazanin" panose="00000400000000000000" pitchFamily="2" charset="-78"/>
              </a:rPr>
              <a:t>6.هیچگونه حرکت جبرانی وجود ندارد.</a:t>
            </a:r>
          </a:p>
          <a:p>
            <a:pPr marL="0" indent="0" algn="just" rtl="1">
              <a:buClr>
                <a:schemeClr val="tx2">
                  <a:lumMod val="75000"/>
                  <a:lumOff val="25000"/>
                </a:schemeClr>
              </a:buClr>
              <a:buNone/>
            </a:pPr>
            <a:r>
              <a:rPr lang="fa-IR" sz="4600" dirty="0" smtClean="0">
                <a:ln>
                  <a:solidFill>
                    <a:schemeClr val="tx2">
                      <a:lumMod val="90000"/>
                      <a:lumOff val="10000"/>
                    </a:schemeClr>
                  </a:solidFill>
                </a:ln>
                <a:solidFill>
                  <a:schemeClr val="accent1">
                    <a:lumMod val="75000"/>
                  </a:schemeClr>
                </a:solidFill>
                <a:cs typeface="B Arshia" panose="00000400000000000000" pitchFamily="2" charset="-78"/>
              </a:rPr>
              <a:t> </a:t>
            </a:r>
            <a:r>
              <a:rPr lang="fa-IR" sz="4600" dirty="0">
                <a:ln>
                  <a:solidFill>
                    <a:schemeClr val="tx2">
                      <a:lumMod val="90000"/>
                      <a:lumOff val="10000"/>
                    </a:schemeClr>
                  </a:solidFill>
                </a:ln>
                <a:solidFill>
                  <a:schemeClr val="accent1">
                    <a:lumMod val="75000"/>
                  </a:schemeClr>
                </a:solidFill>
                <a:cs typeface="B Arshia" panose="00000400000000000000" pitchFamily="2" charset="-78"/>
              </a:rPr>
              <a:t>ب)مرحله ابتدایی </a:t>
            </a:r>
            <a:endParaRPr lang="fa-IR" sz="4600" dirty="0">
              <a:ln>
                <a:solidFill>
                  <a:schemeClr val="tx2">
                    <a:lumMod val="90000"/>
                    <a:lumOff val="10000"/>
                  </a:schemeClr>
                </a:solidFill>
              </a:ln>
              <a:solidFill>
                <a:schemeClr val="accent1">
                  <a:lumMod val="75000"/>
                </a:schemeClr>
              </a:solidFill>
              <a:cs typeface="B Nazanin" panose="00000400000000000000" pitchFamily="2" charset="-78"/>
            </a:endParaRPr>
          </a:p>
          <a:p>
            <a:pPr marL="0" indent="0" algn="just" rtl="1">
              <a:buClr>
                <a:schemeClr val="tx2">
                  <a:lumMod val="75000"/>
                  <a:lumOff val="25000"/>
                </a:schemeClr>
              </a:buClr>
              <a:buNone/>
            </a:pPr>
            <a:r>
              <a:rPr lang="fa-IR" sz="3600" dirty="0">
                <a:solidFill>
                  <a:schemeClr val="tx1">
                    <a:lumMod val="95000"/>
                    <a:lumOff val="5000"/>
                  </a:schemeClr>
                </a:solidFill>
                <a:cs typeface="B Nazanin" panose="00000400000000000000" pitchFamily="2" charset="-78"/>
              </a:rPr>
              <a:t>1.توانایی راه رفتن روی چوب 5 سانتیمتر را دارد،اما نمیتواندروی چوب 2/5سانتیمتر راه برود.</a:t>
            </a:r>
          </a:p>
          <a:p>
            <a:pPr marL="0" indent="0" algn="just" rtl="1">
              <a:buClr>
                <a:schemeClr val="tx2">
                  <a:lumMod val="75000"/>
                  <a:lumOff val="25000"/>
                </a:schemeClr>
              </a:buClr>
              <a:buNone/>
            </a:pPr>
            <a:endParaRPr lang="fa-IR" sz="3000" dirty="0" smtClean="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3180102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274" y="0"/>
            <a:ext cx="10802655" cy="6456271"/>
          </a:xfrm>
        </p:spPr>
        <p:txBody>
          <a:bodyPr>
            <a:normAutofit/>
          </a:bodyPr>
          <a:lstStyle/>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2.استفاده از یک گام دنبال کننده با پای هدایت کننده برتر</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3.چشمها بر چوب موازنه خیره هستند.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4.ممکن است یک دست به تنه چسبیده باشدو از دست دیگر برای حفظ تعادل استفاده شود.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5.تعادل خود را به راحتی از دست می دهد.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6.حرکات جبرانی محدود است.</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7.میتواند به جلو،عقب وطرفین حرکت کند،اما برای این کار به تمرکز زیادی نیاز دارد.</a:t>
            </a:r>
          </a:p>
          <a:p>
            <a:pPr marL="0" indent="0" algn="just" rtl="1">
              <a:buClr>
                <a:schemeClr val="tx2">
                  <a:lumMod val="75000"/>
                  <a:lumOff val="2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بالیده </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1.میتواندروی چوب 2/5 سانتیمتر راه برود.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2.میتواند از گامهای متناوب استفاده کند.</a:t>
            </a:r>
          </a:p>
          <a:p>
            <a:pPr marL="0" indent="0" algn="just" rtl="1">
              <a:buClr>
                <a:schemeClr val="tx2">
                  <a:lumMod val="75000"/>
                  <a:lumOff val="25000"/>
                </a:schemeClr>
              </a:buClr>
              <a:buNone/>
            </a:pPr>
            <a:r>
              <a:rPr lang="fa-IR" sz="2800" dirty="0" smtClean="0">
                <a:solidFill>
                  <a:schemeClr val="tx1">
                    <a:lumMod val="95000"/>
                    <a:lumOff val="5000"/>
                  </a:schemeClr>
                </a:solidFill>
                <a:cs typeface="B Nazanin" panose="00000400000000000000" pitchFamily="2" charset="-78"/>
              </a:rPr>
              <a:t>3.چشم ها به فراتر از چوب موازنه خیره می شوند.</a:t>
            </a:r>
            <a:endParaRPr lang="en-US" sz="2800" dirty="0">
              <a:solidFill>
                <a:schemeClr val="tx1">
                  <a:lumMod val="95000"/>
                  <a:lumOff val="5000"/>
                </a:schemeClr>
              </a:solidFill>
              <a:cs typeface="B Nazanin" panose="00000400000000000000" pitchFamily="2" charset="-78"/>
            </a:endParaRPr>
          </a:p>
        </p:txBody>
      </p:sp>
      <p:sp>
        <p:nvSpPr>
          <p:cNvPr id="5" name="Rectangle 4"/>
          <p:cNvSpPr/>
          <p:nvPr/>
        </p:nvSpPr>
        <p:spPr>
          <a:xfrm>
            <a:off x="4916318" y="5773805"/>
            <a:ext cx="6774611" cy="523220"/>
          </a:xfrm>
          <a:prstGeom prst="rect">
            <a:avLst/>
          </a:prstGeom>
        </p:spPr>
        <p:txBody>
          <a:bodyPr wrap="none">
            <a:spAutoFit/>
          </a:bodyPr>
          <a:lstStyle/>
          <a:p>
            <a:pPr algn="just" rtl="1"/>
            <a:r>
              <a:rPr lang="fa-IR" sz="2800" dirty="0">
                <a:solidFill>
                  <a:schemeClr val="tx1">
                    <a:lumMod val="95000"/>
                    <a:lumOff val="5000"/>
                  </a:schemeClr>
                </a:solidFill>
                <a:cs typeface="B Nazanin" panose="00000400000000000000" pitchFamily="2" charset="-78"/>
              </a:rPr>
              <a:t>4.از هر دو دست برای کمک به حفظ تعادل استفاده می شود.</a:t>
            </a:r>
          </a:p>
        </p:txBody>
      </p:sp>
      <p:sp>
        <p:nvSpPr>
          <p:cNvPr id="8" name="Rectangle 7"/>
          <p:cNvSpPr/>
          <p:nvPr/>
        </p:nvSpPr>
        <p:spPr>
          <a:xfrm>
            <a:off x="4562054" y="6297025"/>
            <a:ext cx="7128875" cy="523220"/>
          </a:xfrm>
          <a:prstGeom prst="rect">
            <a:avLst/>
          </a:prstGeom>
        </p:spPr>
        <p:txBody>
          <a:bodyPr wrap="none">
            <a:spAutoFit/>
          </a:bodyPr>
          <a:lstStyle/>
          <a:p>
            <a:pPr algn="just" rtl="1"/>
            <a:r>
              <a:rPr lang="fa-IR" sz="2800" dirty="0">
                <a:solidFill>
                  <a:schemeClr val="tx1">
                    <a:lumMod val="95000"/>
                    <a:lumOff val="5000"/>
                  </a:schemeClr>
                </a:solidFill>
                <a:cs typeface="B Nazanin" panose="00000400000000000000" pitchFamily="2" charset="-78"/>
              </a:rPr>
              <a:t>5.میتواند به آسانی و اطمینان به جلو،عقب و طرفین حرکت کند.</a:t>
            </a:r>
          </a:p>
        </p:txBody>
      </p:sp>
    </p:spTree>
    <p:extLst>
      <p:ext uri="{BB962C8B-B14F-4D97-AF65-F5344CB8AC3E}">
        <p14:creationId xmlns:p14="http://schemas.microsoft.com/office/powerpoint/2010/main" val="9944328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809" y="235132"/>
            <a:ext cx="10178322" cy="6387736"/>
          </a:xfrm>
        </p:spPr>
        <p:txBody>
          <a:bodyPr>
            <a:normAutofit lnSpcReduction="10000"/>
          </a:bodyPr>
          <a:lstStyle/>
          <a:p>
            <a:pPr marL="0" indent="0" algn="just" rtl="1">
              <a:buNone/>
            </a:pPr>
            <a:r>
              <a:rPr lang="fa-IR" sz="2800" dirty="0" smtClean="0">
                <a:solidFill>
                  <a:schemeClr val="tx1">
                    <a:lumMod val="95000"/>
                    <a:lumOff val="5000"/>
                  </a:schemeClr>
                </a:solidFill>
                <a:cs typeface="B Nazanin" panose="00000400000000000000" pitchFamily="2" charset="-78"/>
              </a:rPr>
              <a:t>6.حرکات به طور روان،با آرامش وکنترل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7.ممکن است بعضی وقتها تعادل خود را از دست بدهد.</a:t>
            </a:r>
            <a:endParaRPr lang="fa-IR" sz="2800" dirty="0">
              <a:solidFill>
                <a:schemeClr val="tx1">
                  <a:lumMod val="95000"/>
                  <a:lumOff val="5000"/>
                </a:schemeClr>
              </a:solidFill>
              <a:cs typeface="B Nazanin" panose="00000400000000000000" pitchFamily="2" charset="-78"/>
            </a:endParaRP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1.وابستگی بیش از حد به کمک خارجی </a:t>
            </a:r>
          </a:p>
          <a:p>
            <a:pPr marL="0" indent="0" algn="just" rtl="1">
              <a:buNone/>
            </a:pPr>
            <a:r>
              <a:rPr lang="fa-IR" sz="2800" dirty="0" smtClean="0">
                <a:solidFill>
                  <a:schemeClr val="tx1">
                    <a:lumMod val="95000"/>
                    <a:lumOff val="5000"/>
                  </a:schemeClr>
                </a:solidFill>
                <a:cs typeface="B Nazanin" panose="00000400000000000000" pitchFamily="2" charset="-78"/>
              </a:rPr>
              <a:t>2.تماشای مداوم به گام برداشتن پاها</a:t>
            </a:r>
          </a:p>
          <a:p>
            <a:pPr marL="0" indent="0" algn="just" rtl="1">
              <a:buNone/>
            </a:pPr>
            <a:r>
              <a:rPr lang="fa-IR" sz="2800" dirty="0" smtClean="0">
                <a:solidFill>
                  <a:schemeClr val="tx1">
                    <a:lumMod val="95000"/>
                    <a:lumOff val="5000"/>
                  </a:schemeClr>
                </a:solidFill>
                <a:cs typeface="B Nazanin" panose="00000400000000000000" pitchFamily="2" charset="-78"/>
              </a:rPr>
              <a:t>3.چسباندن یک دست به تنه</a:t>
            </a:r>
          </a:p>
          <a:p>
            <a:pPr marL="0" indent="0" algn="just" rtl="1">
              <a:buNone/>
            </a:pPr>
            <a:r>
              <a:rPr lang="fa-IR" sz="2800" dirty="0" smtClean="0">
                <a:solidFill>
                  <a:schemeClr val="tx1">
                    <a:lumMod val="95000"/>
                    <a:lumOff val="5000"/>
                  </a:schemeClr>
                </a:solidFill>
                <a:cs typeface="B Nazanin" panose="00000400000000000000" pitchFamily="2" charset="-78"/>
              </a:rPr>
              <a:t>4.حرکات خشک و نامطمئن</a:t>
            </a:r>
          </a:p>
          <a:p>
            <a:pPr marL="0" indent="0" algn="just" rtl="1">
              <a:buNone/>
            </a:pPr>
            <a:r>
              <a:rPr lang="fa-IR" sz="2800" dirty="0" smtClean="0">
                <a:solidFill>
                  <a:schemeClr val="tx1">
                    <a:lumMod val="95000"/>
                    <a:lumOff val="5000"/>
                  </a:schemeClr>
                </a:solidFill>
                <a:cs typeface="B Nazanin" panose="00000400000000000000" pitchFamily="2" charset="-78"/>
              </a:rPr>
              <a:t>5.عدم توانایی بر طرف کردن مشکل تعادل</a:t>
            </a:r>
          </a:p>
          <a:p>
            <a:pPr marL="0" indent="0" algn="just" rtl="1">
              <a:buNone/>
            </a:pPr>
            <a:r>
              <a:rPr lang="fa-IR" sz="2800" dirty="0" smtClean="0">
                <a:solidFill>
                  <a:schemeClr val="tx1">
                    <a:lumMod val="95000"/>
                    <a:lumOff val="5000"/>
                  </a:schemeClr>
                </a:solidFill>
                <a:cs typeface="B Nazanin" panose="00000400000000000000" pitchFamily="2" charset="-78"/>
              </a:rPr>
              <a:t>6.عدم توانایی راه رفتن روی چوب موازنه</a:t>
            </a:r>
          </a:p>
          <a:p>
            <a:pPr marL="0" indent="0" algn="just" rtl="1">
              <a:buNone/>
            </a:pPr>
            <a:r>
              <a:rPr lang="fa-IR" sz="2800" dirty="0" smtClean="0">
                <a:solidFill>
                  <a:schemeClr val="tx1">
                    <a:lumMod val="95000"/>
                    <a:lumOff val="5000"/>
                  </a:schemeClr>
                </a:solidFill>
                <a:cs typeface="B Nazanin" panose="00000400000000000000" pitchFamily="2" charset="-78"/>
              </a:rPr>
              <a:t> بدون کمک خارجی </a:t>
            </a:r>
          </a:p>
          <a:p>
            <a:pPr marL="0" indent="0" algn="just" rtl="1">
              <a:buNone/>
            </a:pPr>
            <a:r>
              <a:rPr lang="fa-IR" sz="2800" dirty="0" smtClean="0">
                <a:solidFill>
                  <a:schemeClr val="tx1">
                    <a:lumMod val="95000"/>
                    <a:lumOff val="5000"/>
                  </a:schemeClr>
                </a:solidFill>
                <a:cs typeface="B Nazanin" panose="00000400000000000000" pitchFamily="2" charset="-78"/>
              </a:rPr>
              <a:t>7.هماهنگی ضعیف بین دو طرف بدن</a:t>
            </a:r>
          </a:p>
          <a:p>
            <a:pPr marL="0" indent="0" algn="just" rtl="1">
              <a:buNone/>
            </a:pPr>
            <a:r>
              <a:rPr lang="fa-IR" sz="2800" dirty="0" smtClean="0">
                <a:solidFill>
                  <a:schemeClr val="tx1">
                    <a:lumMod val="95000"/>
                    <a:lumOff val="5000"/>
                  </a:schemeClr>
                </a:solidFill>
                <a:cs typeface="B Nazanin" panose="00000400000000000000" pitchFamily="2" charset="-78"/>
              </a:rPr>
              <a:t>8.حرکات جبرانی بیش از حد برای از دست دادن تعادل</a:t>
            </a:r>
          </a:p>
          <a:p>
            <a:pPr marL="0" indent="0" algn="just" rtl="1">
              <a:buNone/>
            </a:pPr>
            <a:endParaRPr lang="en-US" sz="3600" dirty="0">
              <a:ln>
                <a:solidFill>
                  <a:schemeClr val="tx2">
                    <a:lumMod val="90000"/>
                    <a:lumOff val="10000"/>
                  </a:schemeClr>
                </a:solidFill>
              </a:ln>
              <a:solidFill>
                <a:schemeClr val="accent1">
                  <a:lumMod val="75000"/>
                </a:schemeClr>
              </a:solidFill>
              <a:cs typeface="B Arshia" panose="00000400000000000000" pitchFamily="2" charset="-78"/>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43" y="235132"/>
            <a:ext cx="4235466" cy="6241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06463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44" y="147254"/>
            <a:ext cx="10178322" cy="1185158"/>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تعادل روی دستها(تعادل وارونه)</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69244" y="992777"/>
            <a:ext cx="10178322" cy="5603966"/>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تعادل وارونه شامل وضعیتی است که در آن قبل از اینکه هرگونه حرکتی در بدن انجام شودبرای چند ثانیه به طور واژگون قرار گیرد.در وضعیت تعادل وارونه از سر،دستها،ساعدها یا بازوها (یا ترکیبی از آنها)به عنوان سطح اتکا استفاده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1.تعادل وارونه</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1.توانایی نگهداری وضعیت تعادل سه ضلعی با سه نقطه و در سطح پایین</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2.توانایی نگهداری وضعیت سه نقطه به مدت حداکثر سه ثانیه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3.احساس حرکتی ضعیف برای قسمت های غیر قابل مشاهده بدن</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4.حداقل کنترل هماهنگ حرکت</a:t>
            </a:r>
          </a:p>
          <a:p>
            <a:pPr marL="0" indent="0" algn="just" rtl="1">
              <a:buClr>
                <a:schemeClr val="accent1">
                  <a:lumMod val="75000"/>
                </a:schemeClr>
              </a:buClr>
              <a:buNone/>
            </a:pP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1253799268"/>
      </p:ext>
    </p:extLst>
  </p:cSld>
  <p:clrMapOvr>
    <a:masterClrMapping/>
  </p:clrMapOvr>
  <p:transition spd="slow">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70263"/>
            <a:ext cx="10178322" cy="6191794"/>
          </a:xfrm>
        </p:spPr>
        <p:txBody>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1.توانایی نگهداری کنترل شده وضعیت سه ضلعی به صورت سه یا دو نقطه تماس با سطح اتکا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2.توانایی حفظ تعادل به مدت سه ثانیه یا بیشتر با افزودن مختصر نقطه تعادل دیگر</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3.پیشرفت تدریجی در تصور قسمت های غیر قابل مشاهده بدن</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1.وضعیت سطح تماس خوب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2.کنترل خوبی در سرو گردن وجود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3.احساس حرکتی خوبی برای موقعیت بخش های بدن وجود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4.نگهداری وضعیت تعادل وارونه به صورت دو و سه نقطه اتکا به مدت سه ثانیه و بیشتر</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5.کنترل بر وضعیت ایستای بدن وجود دارد.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73645116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249" y="0"/>
            <a:ext cx="10178322" cy="5435455"/>
          </a:xfrm>
        </p:spPr>
        <p:txBody>
          <a:bodyPr/>
          <a:lstStyle/>
          <a:p>
            <a:pPr marL="0" indent="0" algn="just" rtl="1">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رشدی</a:t>
            </a:r>
          </a:p>
          <a:p>
            <a:pPr marL="0" indent="0" algn="just" rtl="1">
              <a:buNone/>
            </a:pPr>
            <a:r>
              <a:rPr lang="fa-IR" sz="2800" dirty="0" smtClean="0">
                <a:solidFill>
                  <a:schemeClr val="tx1">
                    <a:lumMod val="95000"/>
                    <a:lumOff val="5000"/>
                  </a:schemeClr>
                </a:solidFill>
                <a:cs typeface="B Nazanin" panose="00000400000000000000" pitchFamily="2" charset="-78"/>
              </a:rPr>
              <a:t>1.عدم توانایی در احساس دقیق از موقعیت و وضعیت</a:t>
            </a:r>
          </a:p>
          <a:p>
            <a:pPr marL="0" indent="0" algn="just" rtl="1">
              <a:buNone/>
            </a:pPr>
            <a:r>
              <a:rPr lang="fa-IR" sz="2800" dirty="0" smtClean="0">
                <a:solidFill>
                  <a:schemeClr val="tx1">
                    <a:lumMod val="95000"/>
                    <a:lumOff val="5000"/>
                  </a:schemeClr>
                </a:solidFill>
                <a:cs typeface="B Nazanin" panose="00000400000000000000" pitchFamily="2" charset="-78"/>
              </a:rPr>
              <a:t> بخش های مختلف بدن،صرفنظر از حس بینایی</a:t>
            </a:r>
          </a:p>
          <a:p>
            <a:pPr marL="0" indent="0" algn="just" rtl="1">
              <a:buNone/>
            </a:pPr>
            <a:r>
              <a:rPr lang="fa-IR" sz="2800" dirty="0" smtClean="0">
                <a:solidFill>
                  <a:schemeClr val="tx1">
                    <a:lumMod val="95000"/>
                    <a:lumOff val="5000"/>
                  </a:schemeClr>
                </a:solidFill>
                <a:cs typeface="B Nazanin" panose="00000400000000000000" pitchFamily="2" charset="-78"/>
              </a:rPr>
              <a:t>2.عدم توانایی حفظ راستای مرکز ثقل در محدوده سطح اتکا </a:t>
            </a:r>
          </a:p>
          <a:p>
            <a:pPr marL="0" indent="0" algn="just" rtl="1">
              <a:buNone/>
            </a:pPr>
            <a:r>
              <a:rPr lang="fa-IR" sz="2800" dirty="0" smtClean="0">
                <a:solidFill>
                  <a:schemeClr val="tx1">
                    <a:lumMod val="95000"/>
                    <a:lumOff val="5000"/>
                  </a:schemeClr>
                </a:solidFill>
                <a:cs typeface="B Nazanin" panose="00000400000000000000" pitchFamily="2" charset="-78"/>
              </a:rPr>
              <a:t>3.سطح اتکای نامناسب یا بیش از حد</a:t>
            </a:r>
          </a:p>
          <a:p>
            <a:pPr marL="0" indent="0" algn="just" rtl="1">
              <a:buNone/>
            </a:pPr>
            <a:r>
              <a:rPr lang="fa-IR" sz="2800" dirty="0" smtClean="0">
                <a:solidFill>
                  <a:schemeClr val="tx1">
                    <a:lumMod val="95000"/>
                    <a:lumOff val="5000"/>
                  </a:schemeClr>
                </a:solidFill>
                <a:cs typeface="B Nazanin" panose="00000400000000000000" pitchFamily="2" charset="-78"/>
              </a:rPr>
              <a:t>4.تعادل بیش از حد یا تغییر وزن بدن به جلو </a:t>
            </a:r>
          </a:p>
          <a:p>
            <a:pPr marL="0" indent="0" algn="just" rtl="1">
              <a:buNone/>
            </a:pPr>
            <a:r>
              <a:rPr lang="fa-IR" sz="2800" dirty="0" smtClean="0">
                <a:solidFill>
                  <a:schemeClr val="tx1">
                    <a:lumMod val="95000"/>
                    <a:lumOff val="5000"/>
                  </a:schemeClr>
                </a:solidFill>
                <a:cs typeface="B Nazanin" panose="00000400000000000000" pitchFamily="2" charset="-78"/>
              </a:rPr>
              <a:t>5.ناتوانی در حفظ وضعیت تعادل وارونه</a:t>
            </a:r>
          </a:p>
          <a:p>
            <a:pPr marL="0" indent="0" algn="just" rtl="1">
              <a:buNone/>
            </a:pPr>
            <a:r>
              <a:rPr lang="fa-IR" sz="2800" dirty="0" smtClean="0">
                <a:solidFill>
                  <a:schemeClr val="tx1">
                    <a:lumMod val="95000"/>
                    <a:lumOff val="5000"/>
                  </a:schemeClr>
                </a:solidFill>
                <a:cs typeface="B Nazanin" panose="00000400000000000000" pitchFamily="2" charset="-78"/>
              </a:rPr>
              <a:t> برای سه ثانیه یا بیشتر </a:t>
            </a:r>
            <a:endParaRPr lang="en-US" sz="2800" dirty="0">
              <a:solidFill>
                <a:schemeClr val="tx1">
                  <a:lumMod val="95000"/>
                  <a:lumOff val="5000"/>
                </a:schemeClr>
              </a:solidFill>
              <a:cs typeface="B Nazanin" panose="00000400000000000000" pitchFamily="2" charset="-78"/>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910" y="367066"/>
            <a:ext cx="4077668" cy="6164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493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18" y="134191"/>
            <a:ext cx="10178322" cy="1028403"/>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حرکات بنیادی جنبشی</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43118" y="1005131"/>
            <a:ext cx="10178322" cy="3593591"/>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جنبش یا جابه جایی یک جنبه ی بنیادی از یادگیری حرکت مؤثر و کارآمد در محیط است.</a:t>
            </a:r>
          </a:p>
          <a:p>
            <a:pPr marL="0" indent="0" algn="just" rtl="1">
              <a:buNone/>
            </a:pPr>
            <a:r>
              <a:rPr lang="fa-IR" sz="2800" dirty="0" smtClean="0">
                <a:solidFill>
                  <a:schemeClr val="tx1">
                    <a:lumMod val="95000"/>
                    <a:lumOff val="5000"/>
                  </a:schemeClr>
                </a:solidFill>
                <a:cs typeface="B Nazanin" panose="00000400000000000000" pitchFamily="2" charset="-78"/>
              </a:rPr>
              <a:t>جابه جایی شامل انتقال بدن در محیط از طریق تغییر موقعیت بدن نسبت به یک نقطه ثابت است.فعالیتهایی نظیر راه رفتن،لی لی کردن،سُر خوردن وسکسکه </a:t>
            </a:r>
            <a:r>
              <a:rPr lang="fa-IR" sz="2800" dirty="0" smtClean="0">
                <a:solidFill>
                  <a:schemeClr val="tx1">
                    <a:lumMod val="95000"/>
                    <a:lumOff val="5000"/>
                  </a:schemeClr>
                </a:solidFill>
                <a:cs typeface="B Nazanin" panose="00000400000000000000" pitchFamily="2" charset="-78"/>
              </a:rPr>
              <a:t>دویدن از </a:t>
            </a:r>
            <a:r>
              <a:rPr lang="fa-IR" sz="2800" dirty="0" smtClean="0">
                <a:solidFill>
                  <a:schemeClr val="tx1">
                    <a:lumMod val="95000"/>
                    <a:lumOff val="5000"/>
                  </a:schemeClr>
                </a:solidFill>
                <a:cs typeface="B Nazanin" panose="00000400000000000000" pitchFamily="2" charset="-78"/>
              </a:rPr>
              <a:t>جمله حرکات بنیادی جنبشی هستند.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118" y="2801927"/>
            <a:ext cx="6808105"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001242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615" y="42751"/>
            <a:ext cx="10178322" cy="1054529"/>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راه رفتن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56180" y="914400"/>
            <a:ext cx="10178322" cy="5695405"/>
          </a:xfrm>
        </p:spPr>
        <p:txBody>
          <a:bodyPr>
            <a:normAutofit lnSpcReduction="10000"/>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راه رفتن اغلب به صورت فرآیند مداوم از دست دادن و کسب مجدد تعادل بدن درزمان حرکت به جلو در وضعیت عمودی بدن تعریف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1.راه رفتن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1.مشکل در حفظ وضعیت عمودی و صاف بدن</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2.از دست دادن تعادل به طور غیر قابل پیش بینی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3.عمل پا به صورت خشک و با وقفه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4.طول گام ها کوتاه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5.تماس پا با زمین با تمام کف پا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6.پنجه پا به بیرون متمایل است.</a:t>
            </a:r>
          </a:p>
          <a:p>
            <a:pPr marL="0" indent="0" algn="just" rtl="1">
              <a:buClr>
                <a:schemeClr val="accent1">
                  <a:lumMod val="75000"/>
                </a:schemeClr>
              </a:buClr>
              <a:buNone/>
            </a:pPr>
            <a:endParaRPr lang="fa-IR" sz="2800" dirty="0" smtClean="0">
              <a:ln>
                <a:solidFill>
                  <a:schemeClr val="tx2">
                    <a:lumMod val="90000"/>
                    <a:lumOff val="10000"/>
                  </a:schemeClr>
                </a:solidFill>
              </a:ln>
              <a:solidFill>
                <a:schemeClr val="accent1">
                  <a:lumMod val="75000"/>
                </a:schemeClr>
              </a:solidFill>
              <a:cs typeface="B Nazanin" panose="00000400000000000000" pitchFamily="2" charset="-78"/>
            </a:endParaRPr>
          </a:p>
          <a:p>
            <a:pPr marL="0" indent="0" algn="just" rtl="1">
              <a:buClr>
                <a:schemeClr val="accent1">
                  <a:lumMod val="75000"/>
                </a:schemeClr>
              </a:buClr>
              <a:buNone/>
            </a:pPr>
            <a:endParaRPr lang="fa-IR" sz="2800" dirty="0" smtClean="0">
              <a:ln>
                <a:solidFill>
                  <a:schemeClr val="tx2">
                    <a:lumMod val="90000"/>
                    <a:lumOff val="10000"/>
                  </a:schemeClr>
                </a:solidFill>
              </a:ln>
              <a:solidFill>
                <a:schemeClr val="accent1">
                  <a:lumMod val="75000"/>
                </a:schemeClr>
              </a:solidFill>
              <a:cs typeface="B Nazanin" panose="00000400000000000000" pitchFamily="2" charset="-78"/>
            </a:endParaRPr>
          </a:p>
          <a:p>
            <a:pPr marL="0" indent="0" algn="just" rtl="1">
              <a:buClr>
                <a:schemeClr val="accent1">
                  <a:lumMod val="75000"/>
                </a:schemeClr>
              </a:buClr>
              <a:buNone/>
            </a:pP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33509925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22069"/>
            <a:ext cx="10178322" cy="6335485"/>
          </a:xfrm>
        </p:spPr>
        <p:txBody>
          <a:bodyPr>
            <a:normAutofit/>
          </a:bodyPr>
          <a:lstStyle/>
          <a:p>
            <a:pPr marL="0" indent="0" algn="just" rtl="1">
              <a:buClr>
                <a:schemeClr val="accent1">
                  <a:lumMod val="75000"/>
                </a:schemeClr>
              </a:buClr>
              <a:buNone/>
            </a:pPr>
            <a:r>
              <a:rPr lang="fa-IR" sz="2800" dirty="0" smtClean="0">
                <a:ln>
                  <a:solidFill>
                    <a:schemeClr val="tx2">
                      <a:lumMod val="90000"/>
                      <a:lumOff val="10000"/>
                    </a:schemeClr>
                  </a:solidFill>
                </a:ln>
                <a:solidFill>
                  <a:schemeClr val="accent1">
                    <a:lumMod val="75000"/>
                  </a:schemeClr>
                </a:solidFill>
                <a:cs typeface="B Nazanin" panose="00000400000000000000" pitchFamily="2" charset="-78"/>
              </a:rPr>
              <a:t> </a:t>
            </a:r>
            <a:r>
              <a:rPr lang="fa-IR" sz="2800" dirty="0" smtClean="0">
                <a:solidFill>
                  <a:schemeClr val="tx1">
                    <a:lumMod val="95000"/>
                    <a:lumOff val="5000"/>
                  </a:schemeClr>
                </a:solidFill>
                <a:cs typeface="B Nazanin" panose="00000400000000000000" pitchFamily="2" charset="-78"/>
              </a:rPr>
              <a:t>7.سطح اتکا زیاد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8.زانوی پای متحرک که قبل از تماس با زمین خمیده بود،بعد از تماس بلافاصله باز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1.الگوی راه رفتن به تدریج روان تر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2.طول گام ها بیش تر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3.تماس پا با زمین به صورت پاشنه_پنجه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4.دستها کنار بدن بوده وحرکت تاب خوردن محدودی دارند.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5.سطح اتکا به اندازه عرض تنه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6.چرخش پا به بیرون کم شده یا حذف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7.چرخش لگن افزایش می یابد.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8.جا به جایی عمودی بدن ملموس است.</a:t>
            </a:r>
            <a:endParaRPr lang="fa-IR" sz="2800" dirty="0">
              <a:solidFill>
                <a:schemeClr val="tx1">
                  <a:lumMod val="95000"/>
                  <a:lumOff val="5000"/>
                </a:schemeClr>
              </a:solidFill>
              <a:cs typeface="B Nazanin" panose="00000400000000000000" pitchFamily="2" charset="-78"/>
            </a:endParaRPr>
          </a:p>
          <a:p>
            <a:endParaRPr lang="en-US" sz="2800" dirty="0">
              <a:cs typeface="B Nazanin" panose="00000400000000000000" pitchFamily="2" charset="-78"/>
            </a:endParaRPr>
          </a:p>
        </p:txBody>
      </p:sp>
    </p:spTree>
    <p:extLst>
      <p:ext uri="{BB962C8B-B14F-4D97-AF65-F5344CB8AC3E}">
        <p14:creationId xmlns:p14="http://schemas.microsoft.com/office/powerpoint/2010/main" val="301918617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929" y="195943"/>
            <a:ext cx="10178322" cy="6479177"/>
          </a:xfrm>
        </p:spPr>
        <p:txBody>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1.دستها به طور بازتابی تاب می خورند.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2.سطح اتکا کم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3.راه رفتن به آرامی و با گام های بلند صورت می گیرد.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4.جابه جایی عمودی به حداقل می رسد.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5.تماس پا با زمین به طور مشخص به صورت پاشنه _پنجه انجام می شود.</a:t>
            </a:r>
            <a:endParaRPr lang="fa-IR" sz="2800" dirty="0">
              <a:solidFill>
                <a:schemeClr val="tx1">
                  <a:lumMod val="95000"/>
                  <a:lumOff val="5000"/>
                </a:schemeClr>
              </a:solidFill>
              <a:cs typeface="B Arshia"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رشدی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1.تاب خوردن دستها یا وجود ندارد یا بیش از حد طبیعی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2.دستها به صورت متقاطع در وسط بدن حرکت می 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3.فرود پا نا مناسب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4.تمایل بدن به جلو بیش از حد طبیعی است.</a:t>
            </a:r>
            <a:endParaRPr lang="fa-IR"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6007856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214553"/>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ترتیب و توالی رشدی حرکات بنیادی</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526" y="3296444"/>
            <a:ext cx="5054992" cy="3336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05768" y="960619"/>
            <a:ext cx="9870141" cy="2677656"/>
          </a:xfrm>
          <a:prstGeom prst="rect">
            <a:avLst/>
          </a:prstGeom>
          <a:noFill/>
        </p:spPr>
        <p:txBody>
          <a:bodyPr wrap="square" rtlCol="0">
            <a:spAutoFit/>
          </a:bodyPr>
          <a:lstStyle/>
          <a:p>
            <a:pPr marL="457200" indent="-457200" algn="just" rtl="1">
              <a:buClr>
                <a:schemeClr val="accent1">
                  <a:lumMod val="50000"/>
                </a:schemeClr>
              </a:buClr>
              <a:buFont typeface="Arial" panose="020B0604020202020204" pitchFamily="34" charset="0"/>
              <a:buChar char="•"/>
            </a:pPr>
            <a:r>
              <a:rPr lang="fa-IR" sz="2800" dirty="0" smtClean="0">
                <a:solidFill>
                  <a:schemeClr val="tx1">
                    <a:lumMod val="95000"/>
                    <a:lumOff val="5000"/>
                  </a:schemeClr>
                </a:solidFill>
                <a:cs typeface="B Nazanin" panose="00000400000000000000" pitchFamily="2" charset="-78"/>
              </a:rPr>
              <a:t>یک سیستم عملی،ساده ومعتبربرای طبقه بندی افراد، سطوح مقدماتی،اولیه وبالیده می باشد.در مرحله اول فرد تکلیف حرکتی را مشاهده میکند.اگر حرکت مشاهده شده در مرحله بالیده باشد،ارزیابی های مشاهده ای تشخیصی بعدی ضرورتی نخواهد داشت.اما اگر مهارت مشاهده شده به طورکلی در مرحله مقدماتی یا ابتدایی باشد،ارزیابی های بعدی باید انجام شود.البته تمام الگوهای حرکتی از فرآیند پیشرفت سه مرحله ای تبعیت نمی کنند.</a:t>
            </a:r>
            <a:endParaRPr lang="en-US" sz="2800" dirty="0">
              <a:solidFill>
                <a:schemeClr val="tx1">
                  <a:lumMod val="95000"/>
                  <a:lumOff val="5000"/>
                </a:schemeClr>
              </a:solidFill>
              <a:cs typeface="B Nazanin" panose="00000400000000000000" pitchFamily="2" charset="-78"/>
            </a:endParaRPr>
          </a:p>
        </p:txBody>
      </p:sp>
      <p:sp>
        <p:nvSpPr>
          <p:cNvPr id="6" name="TextBox 5"/>
          <p:cNvSpPr txBox="1"/>
          <p:nvPr/>
        </p:nvSpPr>
        <p:spPr>
          <a:xfrm>
            <a:off x="6468035" y="4039770"/>
            <a:ext cx="4693023" cy="1754326"/>
          </a:xfrm>
          <a:prstGeom prst="rect">
            <a:avLst/>
          </a:prstGeom>
          <a:noFill/>
        </p:spPr>
        <p:txBody>
          <a:bodyPr wrap="square" rtlCol="0">
            <a:spAutoFit/>
          </a:bodyPr>
          <a:lstStyle/>
          <a:p>
            <a:pPr algn="just" rtl="1"/>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کودکان تا حدود 6سالگی پتانسیل رشدی لازم برای رسیدن به مرحله بالیده مهارتهای حرکتی بنیادی را </a:t>
            </a:r>
            <a:r>
              <a:rPr lang="fa-IR" sz="3200" dirty="0" smtClean="0">
                <a:ln>
                  <a:solidFill>
                    <a:schemeClr val="tx2">
                      <a:lumMod val="90000"/>
                      <a:lumOff val="10000"/>
                    </a:schemeClr>
                  </a:solidFill>
                </a:ln>
                <a:solidFill>
                  <a:schemeClr val="accent1">
                    <a:lumMod val="75000"/>
                  </a:schemeClr>
                </a:solidFill>
                <a:cs typeface="B Arshia" panose="00000400000000000000" pitchFamily="2" charset="-78"/>
              </a:rPr>
              <a:t>دارا</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 هستند.</a:t>
            </a:r>
            <a:endParaRPr lang="en-US" sz="3600" dirty="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423766954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594" y="182879"/>
            <a:ext cx="10646229" cy="2769326"/>
          </a:xfrm>
        </p:spPr>
        <p:txBody>
          <a:bodyPr>
            <a:normAutofit fontScale="92500" lnSpcReduction="20000"/>
          </a:bodyPr>
          <a:lstStyle/>
          <a:p>
            <a:pPr marL="0" indent="0" algn="just" rtl="1">
              <a:buNone/>
            </a:pPr>
            <a:r>
              <a:rPr lang="fa-IR" sz="2800" dirty="0" smtClean="0">
                <a:solidFill>
                  <a:schemeClr val="tx1">
                    <a:lumMod val="95000"/>
                    <a:lumOff val="5000"/>
                  </a:schemeClr>
                </a:solidFill>
                <a:cs typeface="B Nazanin" panose="00000400000000000000" pitchFamily="2" charset="-78"/>
              </a:rPr>
              <a:t>5.دستها در کنار بدن بوده </a:t>
            </a:r>
            <a:r>
              <a:rPr lang="fa-IR" sz="2800" dirty="0" smtClean="0">
                <a:solidFill>
                  <a:schemeClr val="tx1">
                    <a:lumMod val="95000"/>
                    <a:lumOff val="5000"/>
                  </a:schemeClr>
                </a:solidFill>
                <a:cs typeface="B Nazanin" panose="00000400000000000000" pitchFamily="2" charset="-78"/>
              </a:rPr>
              <a:t>ویا </a:t>
            </a:r>
            <a:r>
              <a:rPr lang="fa-IR" sz="2800" dirty="0" smtClean="0">
                <a:solidFill>
                  <a:schemeClr val="tx1">
                    <a:lumMod val="95000"/>
                    <a:lumOff val="5000"/>
                  </a:schemeClr>
                </a:solidFill>
                <a:cs typeface="B Nazanin" panose="00000400000000000000" pitchFamily="2" charset="-78"/>
              </a:rPr>
              <a:t>برای حفظ تعادل در بیرون بدن قرار دارند.</a:t>
            </a:r>
          </a:p>
          <a:p>
            <a:pPr marL="0" indent="0" algn="just" rtl="1">
              <a:buNone/>
            </a:pPr>
            <a:r>
              <a:rPr lang="fa-IR" sz="2800" dirty="0" smtClean="0">
                <a:solidFill>
                  <a:schemeClr val="tx1">
                    <a:lumMod val="95000"/>
                    <a:lumOff val="5000"/>
                  </a:schemeClr>
                </a:solidFill>
                <a:cs typeface="B Nazanin" panose="00000400000000000000" pitchFamily="2" charset="-78"/>
              </a:rPr>
              <a:t>6.تنه دارای حرکات اضافی است.</a:t>
            </a:r>
          </a:p>
          <a:p>
            <a:pPr marL="0" indent="0" algn="just" rtl="1">
              <a:buNone/>
            </a:pPr>
            <a:r>
              <a:rPr lang="fa-IR" sz="2800" dirty="0" smtClean="0">
                <a:solidFill>
                  <a:schemeClr val="tx1">
                    <a:lumMod val="95000"/>
                    <a:lumOff val="5000"/>
                  </a:schemeClr>
                </a:solidFill>
                <a:cs typeface="B Nazanin" panose="00000400000000000000" pitchFamily="2" charset="-78"/>
              </a:rPr>
              <a:t>7.عمل راه رفتن با حداقل هماهنگی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8.تماس پا با زمین با تمام کف صورت می گیرد.</a:t>
            </a:r>
          </a:p>
          <a:p>
            <a:pPr marL="0" indent="0" algn="just" rtl="1">
              <a:buNone/>
            </a:pPr>
            <a:r>
              <a:rPr lang="fa-IR" sz="2800" dirty="0" smtClean="0">
                <a:solidFill>
                  <a:schemeClr val="tx1">
                    <a:lumMod val="95000"/>
                    <a:lumOff val="5000"/>
                  </a:schemeClr>
                </a:solidFill>
                <a:cs typeface="B Nazanin" panose="00000400000000000000" pitchFamily="2" charset="-78"/>
              </a:rPr>
              <a:t>9.قسمت انتهایی ساق و پا به سمت داخل یا</a:t>
            </a:r>
          </a:p>
          <a:p>
            <a:pPr marL="0" indent="0" algn="just" rtl="1">
              <a:buNone/>
            </a:pPr>
            <a:r>
              <a:rPr lang="fa-IR" sz="2800" dirty="0" smtClean="0">
                <a:solidFill>
                  <a:schemeClr val="tx1">
                    <a:lumMod val="95000"/>
                    <a:lumOff val="5000"/>
                  </a:schemeClr>
                </a:solidFill>
                <a:cs typeface="B Nazanin" panose="00000400000000000000" pitchFamily="2" charset="-78"/>
              </a:rPr>
              <a:t> خارج چرخیده است.</a:t>
            </a:r>
          </a:p>
        </p:txBody>
      </p:sp>
      <p:pic>
        <p:nvPicPr>
          <p:cNvPr id="4" name="Picture 3"/>
          <p:cNvPicPr>
            <a:picLocks noChangeAspect="1"/>
          </p:cNvPicPr>
          <p:nvPr/>
        </p:nvPicPr>
        <p:blipFill>
          <a:blip r:embed="rId2"/>
          <a:stretch>
            <a:fillRect/>
          </a:stretch>
        </p:blipFill>
        <p:spPr>
          <a:xfrm>
            <a:off x="1023901" y="780647"/>
            <a:ext cx="5206435" cy="5907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1289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95002"/>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دویدن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841069"/>
            <a:ext cx="10178322" cy="5768737"/>
          </a:xfrm>
        </p:spPr>
        <p:txBody>
          <a:bodyPr>
            <a:normAutofit lnSpcReduction="10000"/>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دویدن شکل افراط آمیز راه رفتن </a:t>
            </a:r>
            <a:r>
              <a:rPr lang="fa-IR" sz="2800" dirty="0" smtClean="0">
                <a:solidFill>
                  <a:schemeClr val="tx1">
                    <a:lumMod val="95000"/>
                    <a:lumOff val="5000"/>
                  </a:schemeClr>
                </a:solidFill>
                <a:cs typeface="B Nazanin" panose="00000400000000000000" pitchFamily="2" charset="-78"/>
              </a:rPr>
              <a:t>است که </a:t>
            </a:r>
            <a:r>
              <a:rPr lang="fa-IR" sz="2800" dirty="0" smtClean="0">
                <a:solidFill>
                  <a:schemeClr val="tx1">
                    <a:lumMod val="95000"/>
                    <a:lumOff val="5000"/>
                  </a:schemeClr>
                </a:solidFill>
                <a:cs typeface="B Nazanin" panose="00000400000000000000" pitchFamily="2" charset="-78"/>
              </a:rPr>
              <a:t>اصولاًبا راه رفتن متفاوت بوده ودرآن یک مرحله پرواز کوتاه در طول هر گام وجود دارد.در این زمان پا با زمین تماس ندارد.مرحله پرواز برای اولین بار در دو سالگی مشاهده میشود. در مراحل اولیه،دویدن شبیه راه رفتن سریع است که یک پا همیشه با سطح زمین در تماس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1.دویدن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1.تاب خوردن پا،کوتاه و محدود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2.گام برداشتن به صورت خشک و بدون انعطاف ونامساوی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3.مرحله پرواز قابل ملاحظه و مشاهده نیست.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4.پای اتکا کاملاًباز نیست.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5.تاب خوردن دستها به صورت خشک و محدودبوده و زاویه مفصل آرنج متغیر است.</a:t>
            </a:r>
          </a:p>
          <a:p>
            <a:pPr marL="0" indent="0" algn="just" rtl="1">
              <a:buClr>
                <a:schemeClr val="accent1">
                  <a:lumMod val="75000"/>
                </a:schemeClr>
              </a:buClr>
              <a:buNone/>
            </a:pP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4898736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055" y="169818"/>
            <a:ext cx="10178322" cy="6426925"/>
          </a:xfrm>
        </p:spPr>
        <p:txBody>
          <a:bodyPr>
            <a:normAutofit/>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6.دستها تمایل به تاب خوردن به بیرون در سطح افقی دارند.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7.پای متحرک از مفصل ران به سمت بیرون چرخیده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8.پنجه پای متحرک به بیرون چرخیده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9.سطح اتکا وسیع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1.طول گام،تاب خوردن،دستهاو سرعت دویدن افزایش می یابد.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2.مرحله پرواز محدود اما قابل مشاهده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3.در مرحله جدا شدن از زمین،پای عمل کننده کاملاًباز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4.تاب خوردن دستها افزایش پیدا میکند.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5.تاب دستها در سطح افقی کاهش پیدا میکند.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1506147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6992" y="104504"/>
            <a:ext cx="10178322" cy="6662056"/>
          </a:xfrm>
        </p:spPr>
        <p:txBody>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1.طول گام ها به حداکثر رسیده و سرعت دویدن زیاد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2.مرحله پرواز کاملاًمشخص است.</a:t>
            </a:r>
          </a:p>
          <a:p>
            <a:pPr marL="0" indent="0" algn="just" rtl="1">
              <a:buClr>
                <a:schemeClr val="accent1">
                  <a:lumMod val="75000"/>
                </a:schemeClr>
              </a:buClr>
              <a:buNone/>
            </a:pPr>
            <a:r>
              <a:rPr lang="fa-IR" sz="2800" dirty="0">
                <a:solidFill>
                  <a:schemeClr val="tx1">
                    <a:lumMod val="95000"/>
                    <a:lumOff val="5000"/>
                  </a:schemeClr>
                </a:solidFill>
                <a:cs typeface="B Nazanin" panose="00000400000000000000" pitchFamily="2" charset="-78"/>
              </a:rPr>
              <a:t>3</a:t>
            </a:r>
            <a:r>
              <a:rPr lang="fa-IR" sz="2800" dirty="0" smtClean="0">
                <a:solidFill>
                  <a:schemeClr val="tx1">
                    <a:lumMod val="95000"/>
                    <a:lumOff val="5000"/>
                  </a:schemeClr>
                </a:solidFill>
                <a:cs typeface="B Nazanin" panose="00000400000000000000" pitchFamily="2" charset="-78"/>
              </a:rPr>
              <a:t>.پای اتکا کاملا ً باز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4.(ران)پای متحرک در لحظه برگشت به حالت اول،موازی با زمین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5.تاب خوردن دستها به صورت عمودی و هماهنگ با پای مخالف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6.دستها تقریباًدر حد زاویه باز خم میشوند.(تقریباً بیش از 90 درجه)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7.پا و ساق پا در بازگشت به حالت اول دارای حداقل چرخش است.</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1.تاب خوردن بسیار کم یا بیش از حددستها</a:t>
            </a:r>
          </a:p>
          <a:p>
            <a:pPr marL="0" indent="0" algn="just" rtl="1">
              <a:buNone/>
            </a:pPr>
            <a:r>
              <a:rPr lang="fa-IR" sz="2800" dirty="0" smtClean="0">
                <a:solidFill>
                  <a:schemeClr val="tx1">
                    <a:lumMod val="95000"/>
                    <a:lumOff val="5000"/>
                  </a:schemeClr>
                </a:solidFill>
                <a:cs typeface="B Nazanin" panose="00000400000000000000" pitchFamily="2" charset="-78"/>
              </a:rPr>
              <a:t>2.دستها خط میانی بدن را قطع کنند.</a:t>
            </a: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51019435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312" y="117566"/>
            <a:ext cx="10178322" cy="5187261"/>
          </a:xfrm>
        </p:spPr>
        <p:txBody>
          <a:bodyPr>
            <a:normAutofit/>
          </a:bodyPr>
          <a:lstStyle/>
          <a:p>
            <a:pPr marL="0" indent="0" algn="just" rtl="1">
              <a:buNone/>
            </a:pPr>
            <a:r>
              <a:rPr lang="fa-IR" sz="2800" dirty="0" smtClean="0">
                <a:solidFill>
                  <a:schemeClr val="tx1">
                    <a:lumMod val="95000"/>
                    <a:lumOff val="5000"/>
                  </a:schemeClr>
                </a:solidFill>
                <a:cs typeface="B Nazanin" panose="00000400000000000000" pitchFamily="2" charset="-78"/>
              </a:rPr>
              <a:t>3.فرود نامناسب پاها بر زمین</a:t>
            </a:r>
          </a:p>
          <a:p>
            <a:pPr marL="0" indent="0" algn="just" rtl="1">
              <a:buNone/>
            </a:pPr>
            <a:r>
              <a:rPr lang="fa-IR" sz="2800" dirty="0" smtClean="0">
                <a:solidFill>
                  <a:schemeClr val="tx1">
                    <a:lumMod val="95000"/>
                    <a:lumOff val="5000"/>
                  </a:schemeClr>
                </a:solidFill>
                <a:cs typeface="B Nazanin" panose="00000400000000000000" pitchFamily="2" charset="-78"/>
              </a:rPr>
              <a:t>4.تمایل بیش از حد تنه به جلو</a:t>
            </a:r>
          </a:p>
          <a:p>
            <a:pPr marL="0" indent="0" algn="just" rtl="1">
              <a:buNone/>
            </a:pPr>
            <a:r>
              <a:rPr lang="fa-IR" sz="2800" dirty="0" smtClean="0">
                <a:solidFill>
                  <a:schemeClr val="tx1">
                    <a:lumMod val="95000"/>
                    <a:lumOff val="5000"/>
                  </a:schemeClr>
                </a:solidFill>
                <a:cs typeface="B Nazanin" panose="00000400000000000000" pitchFamily="2" charset="-78"/>
              </a:rPr>
              <a:t>5.نگه داشتن دستها در خارج یا کنار بدن به</a:t>
            </a:r>
          </a:p>
          <a:p>
            <a:pPr marL="0" indent="0" algn="just" rtl="1">
              <a:buNone/>
            </a:pPr>
            <a:r>
              <a:rPr lang="fa-IR" sz="2800" dirty="0" smtClean="0">
                <a:solidFill>
                  <a:schemeClr val="tx1">
                    <a:lumMod val="95000"/>
                    <a:lumOff val="5000"/>
                  </a:schemeClr>
                </a:solidFill>
                <a:cs typeface="B Nazanin" panose="00000400000000000000" pitchFamily="2" charset="-78"/>
              </a:rPr>
              <a:t> منظور حفظ تعادل </a:t>
            </a:r>
          </a:p>
          <a:p>
            <a:pPr marL="0" indent="0" algn="just" rtl="1">
              <a:buNone/>
            </a:pPr>
            <a:r>
              <a:rPr lang="fa-IR" sz="2800" dirty="0" smtClean="0">
                <a:solidFill>
                  <a:schemeClr val="tx1">
                    <a:lumMod val="95000"/>
                    <a:lumOff val="5000"/>
                  </a:schemeClr>
                </a:solidFill>
                <a:cs typeface="B Nazanin" panose="00000400000000000000" pitchFamily="2" charset="-78"/>
              </a:rPr>
              <a:t>6.چرخش تنه </a:t>
            </a:r>
          </a:p>
          <a:p>
            <a:pPr marL="0" indent="0" algn="just" rtl="1">
              <a:buNone/>
            </a:pPr>
            <a:r>
              <a:rPr lang="fa-IR" sz="2800" dirty="0" smtClean="0">
                <a:solidFill>
                  <a:schemeClr val="tx1">
                    <a:lumMod val="95000"/>
                    <a:lumOff val="5000"/>
                  </a:schemeClr>
                </a:solidFill>
                <a:cs typeface="B Nazanin" panose="00000400000000000000" pitchFamily="2" charset="-78"/>
              </a:rPr>
              <a:t>7.ضعف در هماهنگی حرکات </a:t>
            </a:r>
          </a:p>
          <a:p>
            <a:pPr marL="0" indent="0" algn="just" rtl="1">
              <a:buNone/>
            </a:pPr>
            <a:r>
              <a:rPr lang="fa-IR" sz="2800" dirty="0" smtClean="0">
                <a:solidFill>
                  <a:schemeClr val="tx1">
                    <a:lumMod val="95000"/>
                    <a:lumOff val="5000"/>
                  </a:schemeClr>
                </a:solidFill>
                <a:cs typeface="B Nazanin" panose="00000400000000000000" pitchFamily="2" charset="-78"/>
              </a:rPr>
              <a:t>8.فرود پا به زمین با تمام کف </a:t>
            </a:r>
          </a:p>
          <a:p>
            <a:pPr marL="0" indent="0" algn="just" rtl="1">
              <a:buNone/>
            </a:pPr>
            <a:r>
              <a:rPr lang="fa-IR" sz="2800" dirty="0" smtClean="0">
                <a:solidFill>
                  <a:schemeClr val="tx1">
                    <a:lumMod val="95000"/>
                    <a:lumOff val="5000"/>
                  </a:schemeClr>
                </a:solidFill>
                <a:cs typeface="B Nazanin" panose="00000400000000000000" pitchFamily="2" charset="-78"/>
              </a:rPr>
              <a:t>9.چرخش پا یا قسمت پایینی ساق پا به داخل یا خارج</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815" y="274320"/>
            <a:ext cx="4666591" cy="6335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800090"/>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0" y="0"/>
            <a:ext cx="3749040"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پریدن از بلندی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5" name="Content Placeholder 4"/>
          <p:cNvSpPr>
            <a:spLocks noGrp="1"/>
          </p:cNvSpPr>
          <p:nvPr>
            <p:ph idx="1"/>
          </p:nvPr>
        </p:nvSpPr>
        <p:spPr>
          <a:xfrm>
            <a:off x="1251678" y="746066"/>
            <a:ext cx="10178322" cy="6111934"/>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حرکات درگیر در پریدن از یک ارتفاع کوتاه ،تا حدودی_به ویژه در مراحل ابتدایی _شبیه پرش طول و پرش عمودی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1.پریدن از بلندی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1.کندن بدن از زمین با یک پا انجام میشود.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2.مرحله پرواز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3.تماس پای هدایت کننده با سطح زمین قبل از جدا شدن پای عقبی از بلندی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4.برای حفظ تعادل از دستها بیش از حد استفاده میشود.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1.با هر دوپا از زمین جدا شده ،در حالیکه یک پا پرش را هدایت میکند.</a:t>
            </a:r>
          </a:p>
          <a:p>
            <a:pPr marL="0" indent="0" algn="just" rtl="1">
              <a:buClr>
                <a:schemeClr val="accent1">
                  <a:lumMod val="75000"/>
                </a:schemeClr>
              </a:buClr>
              <a:buNone/>
            </a:pP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1974983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683" y="287383"/>
            <a:ext cx="10178322" cy="6570617"/>
          </a:xfrm>
        </p:spPr>
        <p:txBody>
          <a:bodyPr>
            <a:normAutofit/>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2.باوجود اینکه مرحله پرواز وجود دارد،اما این عمل بدون کنترل انجام میشود.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3.برای حفظ تعادل از دستها به طور غیر مؤثر استفاده میشود.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4.فرود با یک پا با فرود بلافاصله پای عقبی همراه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5.در هنگام فرود،خم شدن مفاصل زانو و ران یا وجود ندارد یا بیش از حد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بالیده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1.جدا شدن از زمین با دو پا انجام میشود.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2.مرحله پرواز به صورت کنترل شده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3.از دستها در موقع نیاز برای حفظ تعادل به طور مؤثر استفاده میشود.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4.در مواقع فرود ابتدا پنجه پا با زمین تماس پیدا میکند.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5.در هنگام فرود فاصله پاها در عرض به اندازه عرض شانه است</a:t>
            </a:r>
            <a:r>
              <a:rPr lang="fa-IR" sz="2800" dirty="0" smtClean="0">
                <a:solidFill>
                  <a:schemeClr val="tx1">
                    <a:lumMod val="95000"/>
                    <a:lumOff val="5000"/>
                  </a:schemeClr>
                </a:solidFill>
                <a:cs typeface="B Nazanin" panose="00000400000000000000" pitchFamily="2" charset="-78"/>
              </a:rPr>
              <a:t>.</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6.میزان خم شدن زانو و ران متناسب با ارتفاع پرش است.</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6291742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375" y="209006"/>
            <a:ext cx="10178322" cy="6648993"/>
          </a:xfrm>
        </p:spPr>
        <p:txBody>
          <a:bodyPr>
            <a:normAutofit lnSpcReduction="10000"/>
          </a:bodyPr>
          <a:lstStyle/>
          <a:p>
            <a:pPr marL="0" indent="0" algn="just" rtl="1">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رشدی</a:t>
            </a:r>
          </a:p>
          <a:p>
            <a:pPr marL="0" indent="0" algn="just" rtl="1">
              <a:buNone/>
            </a:pPr>
            <a:r>
              <a:rPr lang="fa-IR" sz="2800" dirty="0" smtClean="0">
                <a:solidFill>
                  <a:schemeClr val="tx1">
                    <a:lumMod val="95000"/>
                    <a:lumOff val="5000"/>
                  </a:schemeClr>
                </a:solidFill>
                <a:cs typeface="B Nazanin" panose="00000400000000000000" pitchFamily="2" charset="-78"/>
              </a:rPr>
              <a:t>1.ناتواتی در کندن بدن از زمین با استفاده از هر دوپا </a:t>
            </a:r>
          </a:p>
          <a:p>
            <a:pPr marL="0" indent="0" algn="just" rtl="1">
              <a:buNone/>
            </a:pPr>
            <a:r>
              <a:rPr lang="fa-IR" sz="2800" dirty="0" smtClean="0">
                <a:solidFill>
                  <a:schemeClr val="tx1">
                    <a:lumMod val="95000"/>
                    <a:lumOff val="5000"/>
                  </a:schemeClr>
                </a:solidFill>
                <a:cs typeface="B Nazanin" panose="00000400000000000000" pitchFamily="2" charset="-78"/>
              </a:rPr>
              <a:t>2.خم شدن بدن به یک طرف در لحظه جدا شدن از زمین</a:t>
            </a:r>
          </a:p>
          <a:p>
            <a:pPr marL="0" indent="0" algn="just" rtl="1">
              <a:buNone/>
            </a:pPr>
            <a:r>
              <a:rPr lang="fa-IR" sz="2800" dirty="0" smtClean="0">
                <a:solidFill>
                  <a:schemeClr val="tx1">
                    <a:lumMod val="95000"/>
                    <a:lumOff val="5000"/>
                  </a:schemeClr>
                </a:solidFill>
                <a:cs typeface="B Nazanin" panose="00000400000000000000" pitchFamily="2" charset="-78"/>
              </a:rPr>
              <a:t>3.خم شدن کم یا بیش از حد بدن</a:t>
            </a:r>
          </a:p>
          <a:p>
            <a:pPr marL="0" indent="0" algn="just" rtl="1">
              <a:buNone/>
            </a:pPr>
            <a:r>
              <a:rPr lang="fa-IR" sz="2800" dirty="0" smtClean="0">
                <a:solidFill>
                  <a:schemeClr val="tx1">
                    <a:lumMod val="95000"/>
                    <a:lumOff val="5000"/>
                  </a:schemeClr>
                </a:solidFill>
                <a:cs typeface="B Nazanin" panose="00000400000000000000" pitchFamily="2" charset="-78"/>
              </a:rPr>
              <a:t>4.عدم توانایی در استفاده هماهنگ از دستها در هوا</a:t>
            </a:r>
          </a:p>
          <a:p>
            <a:pPr marL="0" indent="0" algn="just" rtl="1">
              <a:buNone/>
            </a:pPr>
            <a:r>
              <a:rPr lang="fa-IR" sz="2800" dirty="0" smtClean="0">
                <a:solidFill>
                  <a:schemeClr val="tx1">
                    <a:lumMod val="95000"/>
                    <a:lumOff val="5000"/>
                  </a:schemeClr>
                </a:solidFill>
                <a:cs typeface="B Nazanin" panose="00000400000000000000" pitchFamily="2" charset="-78"/>
              </a:rPr>
              <a:t>5.نگه داشتن یک دست در کنار بدن</a:t>
            </a:r>
          </a:p>
          <a:p>
            <a:pPr marL="0" indent="0" algn="just" rtl="1">
              <a:buNone/>
            </a:pPr>
            <a:r>
              <a:rPr lang="fa-IR" sz="2800" dirty="0" smtClean="0">
                <a:solidFill>
                  <a:schemeClr val="tx1">
                    <a:lumMod val="95000"/>
                    <a:lumOff val="5000"/>
                  </a:schemeClr>
                </a:solidFill>
                <a:cs typeface="B Nazanin" panose="00000400000000000000" pitchFamily="2" charset="-78"/>
              </a:rPr>
              <a:t> و استفاده از دست دیگر برای پریدن </a:t>
            </a:r>
          </a:p>
          <a:p>
            <a:pPr marL="0" indent="0" algn="just" rtl="1">
              <a:buNone/>
            </a:pPr>
            <a:r>
              <a:rPr lang="fa-IR" sz="2800" dirty="0" smtClean="0">
                <a:solidFill>
                  <a:schemeClr val="tx1">
                    <a:lumMod val="95000"/>
                    <a:lumOff val="5000"/>
                  </a:schemeClr>
                </a:solidFill>
                <a:cs typeface="B Nazanin" panose="00000400000000000000" pitchFamily="2" charset="-78"/>
              </a:rPr>
              <a:t>6.عدم توانایی فرود همزمان با هر دو پا </a:t>
            </a:r>
          </a:p>
          <a:p>
            <a:pPr marL="0" indent="0" algn="just" rtl="1">
              <a:buNone/>
            </a:pPr>
            <a:r>
              <a:rPr lang="fa-IR" sz="2800" dirty="0" smtClean="0">
                <a:solidFill>
                  <a:schemeClr val="tx1">
                    <a:lumMod val="95000"/>
                    <a:lumOff val="5000"/>
                  </a:schemeClr>
                </a:solidFill>
                <a:cs typeface="B Nazanin" panose="00000400000000000000" pitchFamily="2" charset="-78"/>
              </a:rPr>
              <a:t>7.فرود با </a:t>
            </a:r>
            <a:r>
              <a:rPr lang="fa-IR" sz="2800" dirty="0" smtClean="0">
                <a:solidFill>
                  <a:schemeClr val="tx1">
                    <a:lumMod val="95000"/>
                    <a:lumOff val="5000"/>
                  </a:schemeClr>
                </a:solidFill>
                <a:cs typeface="B Nazanin" panose="00000400000000000000" pitchFamily="2" charset="-78"/>
              </a:rPr>
              <a:t> تمام کف </a:t>
            </a:r>
            <a:r>
              <a:rPr lang="fa-IR" sz="2800" dirty="0" smtClean="0">
                <a:solidFill>
                  <a:schemeClr val="tx1">
                    <a:lumMod val="95000"/>
                    <a:lumOff val="5000"/>
                  </a:schemeClr>
                </a:solidFill>
                <a:cs typeface="B Nazanin" panose="00000400000000000000" pitchFamily="2" charset="-78"/>
              </a:rPr>
              <a:t>پا </a:t>
            </a:r>
          </a:p>
          <a:p>
            <a:pPr marL="0" indent="0" algn="just" rtl="1">
              <a:buNone/>
            </a:pPr>
            <a:r>
              <a:rPr lang="fa-IR" sz="2800" dirty="0" smtClean="0">
                <a:solidFill>
                  <a:schemeClr val="tx1">
                    <a:lumMod val="95000"/>
                    <a:lumOff val="5000"/>
                  </a:schemeClr>
                </a:solidFill>
                <a:cs typeface="B Nazanin" panose="00000400000000000000" pitchFamily="2" charset="-78"/>
              </a:rPr>
              <a:t>8.ناتوانی در خم کردن مناسب زانو ها برای جذب</a:t>
            </a:r>
          </a:p>
          <a:p>
            <a:pPr marL="0" indent="0" algn="just" rtl="1">
              <a:buNone/>
            </a:pPr>
            <a:r>
              <a:rPr lang="fa-IR" sz="2800" dirty="0" smtClean="0">
                <a:solidFill>
                  <a:schemeClr val="tx1">
                    <a:lumMod val="95000"/>
                    <a:lumOff val="5000"/>
                  </a:schemeClr>
                </a:solidFill>
                <a:cs typeface="B Nazanin" panose="00000400000000000000" pitchFamily="2" charset="-78"/>
              </a:rPr>
              <a:t> ضربه حاصل از فرود آمدن</a:t>
            </a:r>
          </a:p>
          <a:p>
            <a:pPr marL="0" indent="0" algn="just" rtl="1">
              <a:buNone/>
            </a:pPr>
            <a:r>
              <a:rPr lang="fa-IR" sz="2800" dirty="0" smtClean="0">
                <a:solidFill>
                  <a:schemeClr val="tx1">
                    <a:lumMod val="95000"/>
                    <a:lumOff val="5000"/>
                  </a:schemeClr>
                </a:solidFill>
                <a:cs typeface="B Nazanin" panose="00000400000000000000" pitchFamily="2" charset="-78"/>
              </a:rPr>
              <a:t>9.فرود بدون کنترل</a:t>
            </a:r>
          </a:p>
          <a:p>
            <a:pPr marL="0" indent="0" algn="just" rtl="1">
              <a:buNone/>
            </a:pPr>
            <a:endParaRPr lang="en-US" sz="2800" dirty="0">
              <a:ln>
                <a:solidFill>
                  <a:schemeClr val="tx2">
                    <a:lumMod val="90000"/>
                    <a:lumOff val="10000"/>
                  </a:schemeClr>
                </a:solidFill>
              </a:ln>
              <a:solidFill>
                <a:schemeClr val="accent1">
                  <a:lumMod val="75000"/>
                </a:schemeClr>
              </a:solidFill>
              <a:cs typeface="B Nazanin" panose="00000400000000000000" pitchFamily="2" charset="-78"/>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368" y="404948"/>
            <a:ext cx="4449843" cy="6074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2573326"/>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0839" y="108065"/>
            <a:ext cx="5199017"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پرش عمودی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61534" y="1071155"/>
            <a:ext cx="10178322" cy="5473336"/>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پرش ارتفاع شامل پرتاب عمودی بدن به هوا با یک یا هر دو پا و فرود با هر دوپا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1.پرش عمودی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مرحله آمادگی،خمیدگی بدن ناهماهنگ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2.کندن بدن از زمین با هر دو پا با مشکل همراه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3.باز شدن بدن در لحظه کندن بدن از زمین ضعیف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4.بالا بردن سر یا وجود ندارد و یا اندک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5.دستها با عمل تنه و پاها هماهنگ نیستند.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6.ارتفاع پرش کم است.</a:t>
            </a:r>
          </a:p>
          <a:p>
            <a:pPr marL="0" indent="0" algn="just" rtl="1">
              <a:buClr>
                <a:schemeClr val="accent1">
                  <a:lumMod val="75000"/>
                </a:schemeClr>
              </a:buClr>
              <a:buNone/>
            </a:pP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31252042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741" y="313509"/>
            <a:ext cx="10178322" cy="6217920"/>
          </a:xfrm>
        </p:spPr>
        <p:txBody>
          <a:bodyPr>
            <a:normAutofit/>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مرحله آمادگی میزان خم شدن مفاصل زانو بیش از 90 درجه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مرحله آمادگی،بدن بیش از حد به سمت جلو خمیده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a:t>
            </a:r>
            <a:r>
              <a:rPr lang="fa-IR" sz="3600" dirty="0" smtClean="0">
                <a:solidFill>
                  <a:schemeClr val="tx1">
                    <a:lumMod val="95000"/>
                    <a:lumOff val="5000"/>
                  </a:schemeClr>
                </a:solidFill>
                <a:cs typeface="B Arshia" panose="00000400000000000000" pitchFamily="2" charset="-78"/>
              </a:rPr>
              <a:t>.</a:t>
            </a:r>
            <a:r>
              <a:rPr lang="fa-IR" sz="2800" dirty="0" smtClean="0">
                <a:solidFill>
                  <a:schemeClr val="tx1">
                    <a:lumMod val="95000"/>
                    <a:lumOff val="5000"/>
                  </a:schemeClr>
                </a:solidFill>
                <a:cs typeface="B Nazanin" panose="00000400000000000000" pitchFamily="2" charset="-78"/>
              </a:rPr>
              <a:t>جدا شدن از زمین با هر دو پا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4.در مرحله پرواز ،اندام های تحتانی کاملاًباز نیستند.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5.دستها سعی در کمک به پریدن وحفظ تعادل دارند.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6.پاها جابه جایی قابل توجهی در هنگام فرود دارند.</a:t>
            </a:r>
            <a:endParaRPr lang="fa-IR" sz="3600" dirty="0" smtClean="0">
              <a:solidFill>
                <a:schemeClr val="tx1">
                  <a:lumMod val="95000"/>
                  <a:lumOff val="5000"/>
                </a:schemeClr>
              </a:solidFill>
              <a:cs typeface="B Arshia" panose="00000400000000000000" pitchFamily="2" charset="-78"/>
            </a:endParaRP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بالیده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1.خمیدگی مفاصل زانو در مرحله آمادگی 60تا 90 درجه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2.باز شدن مفاصل ران،زانو و مچ </a:t>
            </a:r>
            <a:r>
              <a:rPr lang="fa-IR" sz="2800" dirty="0" smtClean="0">
                <a:solidFill>
                  <a:schemeClr val="tx1">
                    <a:lumMod val="95000"/>
                    <a:lumOff val="5000"/>
                  </a:schemeClr>
                </a:solidFill>
                <a:cs typeface="B Nazanin" panose="00000400000000000000" pitchFamily="2" charset="-78"/>
              </a:rPr>
              <a:t>پا</a:t>
            </a:r>
            <a:r>
              <a:rPr lang="fa-IR" sz="2800" dirty="0" smtClean="0">
                <a:solidFill>
                  <a:schemeClr val="tx1">
                    <a:lumMod val="95000"/>
                    <a:lumOff val="5000"/>
                  </a:schemeClr>
                </a:solidFill>
                <a:cs typeface="B Nazanin" panose="00000400000000000000" pitchFamily="2" charset="-78"/>
              </a:rPr>
              <a:t> </a:t>
            </a:r>
            <a:r>
              <a:rPr lang="fa-IR" sz="2800" dirty="0" smtClean="0">
                <a:solidFill>
                  <a:schemeClr val="tx1">
                    <a:lumMod val="95000"/>
                    <a:lumOff val="5000"/>
                  </a:schemeClr>
                </a:solidFill>
                <a:cs typeface="B Nazanin" panose="00000400000000000000" pitchFamily="2" charset="-78"/>
              </a:rPr>
              <a:t>با قدرت و شدت انجام می شود.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167028398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04008"/>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شرایط حرکت</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809" y="3115489"/>
            <a:ext cx="4757236" cy="3594100"/>
          </a:xfrm>
          <a:prstGeom prst="rect">
            <a:avLst/>
          </a:prstGeom>
          <a:ln>
            <a:noFill/>
          </a:ln>
          <a:effectLst>
            <a:softEdge rad="112500"/>
          </a:effectLst>
        </p:spPr>
      </p:pic>
      <p:sp>
        <p:nvSpPr>
          <p:cNvPr id="5" name="TextBox 4"/>
          <p:cNvSpPr txBox="1"/>
          <p:nvPr/>
        </p:nvSpPr>
        <p:spPr>
          <a:xfrm>
            <a:off x="1685109" y="1273647"/>
            <a:ext cx="9744891" cy="2246769"/>
          </a:xfrm>
          <a:prstGeom prst="rect">
            <a:avLst/>
          </a:prstGeom>
          <a:noFill/>
        </p:spPr>
        <p:txBody>
          <a:bodyPr wrap="square" rtlCol="0">
            <a:spAutoFit/>
          </a:bodyPr>
          <a:lstStyle/>
          <a:p>
            <a:pPr marL="457200" indent="-457200" algn="just" rtl="1">
              <a:buClr>
                <a:schemeClr val="accent1">
                  <a:lumMod val="50000"/>
                </a:schemeClr>
              </a:buClr>
              <a:buFont typeface="Arial" panose="020B0604020202020204" pitchFamily="34" charset="0"/>
              <a:buChar char="•"/>
            </a:pPr>
            <a:r>
              <a:rPr lang="fa-IR" sz="2800" dirty="0" smtClean="0">
                <a:solidFill>
                  <a:schemeClr val="tx1">
                    <a:lumMod val="95000"/>
                    <a:lumOff val="5000"/>
                  </a:schemeClr>
                </a:solidFill>
                <a:cs typeface="B Nazanin" panose="00000400000000000000" pitchFamily="2" charset="-78"/>
              </a:rPr>
              <a:t>رشد طبیعی کودک به طور مرتب از یک مرحله به مرحله دیگر بوده و تحت تاثیر بالیدگی و تجارب قرار میگیرد.کودکان نمیتوانند برای رشد و تکامل در توانایی های حرکتی بنیادی صرفاًبه بالیدگی متکی باشند.شرایط محیطی که شامل فرصت های تمرینی،تشویق و آموزش هستند،در رشد الگوهای بالیده حرکات بنیادی،حیاتی هستند.  </a:t>
            </a: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2554110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5368" y="300447"/>
            <a:ext cx="10178322" cy="6387736"/>
          </a:xfrm>
        </p:spPr>
        <p:txBody>
          <a:bodyPr/>
          <a:lstStyle/>
          <a:p>
            <a:pPr marL="0" indent="0" algn="just" rtl="1">
              <a:buNone/>
            </a:pPr>
            <a:r>
              <a:rPr lang="fa-IR" sz="2800" dirty="0" smtClean="0">
                <a:solidFill>
                  <a:schemeClr val="tx1">
                    <a:lumMod val="95000"/>
                    <a:lumOff val="5000"/>
                  </a:schemeClr>
                </a:solidFill>
                <a:cs typeface="B Nazanin" panose="00000400000000000000" pitchFamily="2" charset="-78"/>
              </a:rPr>
              <a:t>3.دستها به طور همزمان و هماهنگ به بالا پرتاب می شوند.</a:t>
            </a:r>
          </a:p>
          <a:p>
            <a:pPr marL="0" indent="0" algn="just" rtl="1">
              <a:buNone/>
            </a:pPr>
            <a:r>
              <a:rPr lang="fa-IR" sz="2800" dirty="0" smtClean="0">
                <a:solidFill>
                  <a:schemeClr val="tx1">
                    <a:lumMod val="95000"/>
                    <a:lumOff val="5000"/>
                  </a:schemeClr>
                </a:solidFill>
                <a:cs typeface="B Nazanin" panose="00000400000000000000" pitchFamily="2" charset="-78"/>
              </a:rPr>
              <a:t>4.سر به سمت بالا خم شده و چشم ها به هدف متمرکز هستند.</a:t>
            </a:r>
          </a:p>
          <a:p>
            <a:pPr marL="0" indent="0" algn="just" rtl="1">
              <a:buNone/>
            </a:pPr>
            <a:r>
              <a:rPr lang="fa-IR" sz="2800" dirty="0" smtClean="0">
                <a:solidFill>
                  <a:schemeClr val="tx1">
                    <a:lumMod val="95000"/>
                    <a:lumOff val="5000"/>
                  </a:schemeClr>
                </a:solidFill>
                <a:cs typeface="B Nazanin" panose="00000400000000000000" pitchFamily="2" charset="-78"/>
              </a:rPr>
              <a:t>5.بدن به طور کامل باز می شود.</a:t>
            </a:r>
          </a:p>
          <a:p>
            <a:pPr marL="0" indent="0" algn="just" rtl="1">
              <a:buNone/>
            </a:pPr>
            <a:r>
              <a:rPr lang="fa-IR" sz="2800" dirty="0" smtClean="0">
                <a:solidFill>
                  <a:schemeClr val="tx1">
                    <a:lumMod val="95000"/>
                    <a:lumOff val="5000"/>
                  </a:schemeClr>
                </a:solidFill>
                <a:cs typeface="B Nazanin" panose="00000400000000000000" pitchFamily="2" charset="-78"/>
              </a:rPr>
              <a:t>6.در نقطه اوج پرواز،بالا بردن یک دست و کمربند شانه ای مربوط به آن با پایین بردن دست دیگر هماهنگ می شود.</a:t>
            </a:r>
          </a:p>
          <a:p>
            <a:pPr marL="0" indent="0" algn="just" rtl="1">
              <a:buNone/>
            </a:pPr>
            <a:r>
              <a:rPr lang="fa-IR" sz="2800" dirty="0" smtClean="0">
                <a:solidFill>
                  <a:schemeClr val="tx1">
                    <a:lumMod val="95000"/>
                    <a:lumOff val="5000"/>
                  </a:schemeClr>
                </a:solidFill>
                <a:cs typeface="B Nazanin" panose="00000400000000000000" pitchFamily="2" charset="-78"/>
              </a:rPr>
              <a:t>7.فرود به صورت کنترل شده و خیلی نزدیک به نقطه پرواز است. </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1.ناتوانی در حرکت در هوا </a:t>
            </a:r>
          </a:p>
          <a:p>
            <a:pPr marL="0" indent="0" algn="just" rtl="1">
              <a:buNone/>
            </a:pPr>
            <a:r>
              <a:rPr lang="fa-IR" sz="2800" dirty="0" smtClean="0">
                <a:solidFill>
                  <a:schemeClr val="tx1">
                    <a:lumMod val="95000"/>
                    <a:lumOff val="5000"/>
                  </a:schemeClr>
                </a:solidFill>
                <a:cs typeface="B Nazanin" panose="00000400000000000000" pitchFamily="2" charset="-78"/>
              </a:rPr>
              <a:t>2.عدم توانایی خم کردن بدن در حدود 90 درجه </a:t>
            </a:r>
          </a:p>
          <a:p>
            <a:pPr marL="0" indent="0" algn="just" rtl="1">
              <a:buNone/>
            </a:pPr>
            <a:r>
              <a:rPr lang="fa-IR" sz="2800" dirty="0" smtClean="0">
                <a:solidFill>
                  <a:schemeClr val="tx1">
                    <a:lumMod val="95000"/>
                    <a:lumOff val="5000"/>
                  </a:schemeClr>
                </a:solidFill>
                <a:cs typeface="B Nazanin" panose="00000400000000000000" pitchFamily="2" charset="-78"/>
              </a:rPr>
              <a:t>3.ناتوانی در باز کردن شدید بدن،پاها و دستها </a:t>
            </a:r>
          </a:p>
          <a:p>
            <a:pPr marL="0" indent="0" algn="just" rtl="1">
              <a:buNone/>
            </a:pPr>
            <a:r>
              <a:rPr lang="fa-IR" sz="2800" dirty="0" smtClean="0">
                <a:solidFill>
                  <a:schemeClr val="tx1">
                    <a:lumMod val="95000"/>
                    <a:lumOff val="5000"/>
                  </a:schemeClr>
                </a:solidFill>
                <a:cs typeface="B Nazanin" panose="00000400000000000000" pitchFamily="2" charset="-78"/>
              </a:rPr>
              <a:t>4.هماهنگی ضعیف </a:t>
            </a:r>
            <a:r>
              <a:rPr lang="fa-IR" sz="3600" dirty="0" smtClean="0">
                <a:solidFill>
                  <a:schemeClr val="tx1">
                    <a:lumMod val="95000"/>
                    <a:lumOff val="5000"/>
                  </a:schemeClr>
                </a:solidFill>
                <a:cs typeface="B Arshia" panose="00000400000000000000" pitchFamily="2" charset="-78"/>
              </a:rPr>
              <a:t> </a:t>
            </a:r>
            <a:r>
              <a:rPr lang="fa-IR" sz="2800" dirty="0" smtClean="0">
                <a:solidFill>
                  <a:schemeClr val="tx1">
                    <a:lumMod val="95000"/>
                    <a:lumOff val="5000"/>
                  </a:schemeClr>
                </a:solidFill>
                <a:cs typeface="B Nazanin" panose="00000400000000000000" pitchFamily="2" charset="-78"/>
              </a:rPr>
              <a:t>عمل پاها و دستها </a:t>
            </a:r>
            <a:endParaRPr lang="fa-IR" sz="3600" dirty="0" smtClean="0">
              <a:solidFill>
                <a:schemeClr val="tx1">
                  <a:lumMod val="95000"/>
                  <a:lumOff val="5000"/>
                </a:schemeClr>
              </a:solidFill>
              <a:cs typeface="B Arshia" panose="00000400000000000000" pitchFamily="2" charset="-78"/>
            </a:endParaRPr>
          </a:p>
          <a:p>
            <a:pPr marL="0" indent="0" algn="just" rtl="1">
              <a:buNone/>
            </a:pPr>
            <a:endParaRPr lang="en-US" sz="3600" dirty="0">
              <a:ln>
                <a:solidFill>
                  <a:schemeClr val="tx2">
                    <a:lumMod val="90000"/>
                    <a:lumOff val="10000"/>
                  </a:schemeClr>
                </a:solidFill>
              </a:ln>
              <a:solidFill>
                <a:schemeClr val="accent1">
                  <a:lumMod val="75000"/>
                </a:schemeClr>
              </a:solidFill>
              <a:cs typeface="B Arshia" panose="00000400000000000000" pitchFamily="2" charset="-78"/>
            </a:endParaRPr>
          </a:p>
          <a:p>
            <a:endParaRPr lang="en-US" dirty="0"/>
          </a:p>
        </p:txBody>
      </p:sp>
    </p:spTree>
    <p:extLst>
      <p:ext uri="{BB962C8B-B14F-4D97-AF65-F5344CB8AC3E}">
        <p14:creationId xmlns:p14="http://schemas.microsoft.com/office/powerpoint/2010/main" val="1694811156"/>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47" y="313509"/>
            <a:ext cx="10178322" cy="3593591"/>
          </a:xfrm>
        </p:spPr>
        <p:txBody>
          <a:bodyPr>
            <a:normAutofit/>
          </a:bodyPr>
          <a:lstStyle/>
          <a:p>
            <a:pPr marL="0" indent="0" algn="just" rtl="1">
              <a:buNone/>
            </a:pPr>
            <a:r>
              <a:rPr lang="fa-IR" sz="2800" dirty="0" smtClean="0">
                <a:solidFill>
                  <a:schemeClr val="tx1">
                    <a:lumMod val="95000"/>
                    <a:lumOff val="5000"/>
                  </a:schemeClr>
                </a:solidFill>
                <a:cs typeface="B Nazanin" panose="00000400000000000000" pitchFamily="2" charset="-78"/>
              </a:rPr>
              <a:t>5.تاب خوردن دستها به عقب یا طرفین برای حفظ تعادل </a:t>
            </a:r>
          </a:p>
          <a:p>
            <a:pPr marL="0" indent="0" algn="just" rtl="1">
              <a:buNone/>
            </a:pPr>
            <a:r>
              <a:rPr lang="fa-IR" sz="2800" dirty="0" smtClean="0">
                <a:solidFill>
                  <a:schemeClr val="tx1">
                    <a:lumMod val="95000"/>
                    <a:lumOff val="5000"/>
                  </a:schemeClr>
                </a:solidFill>
                <a:cs typeface="B Nazanin" panose="00000400000000000000" pitchFamily="2" charset="-78"/>
              </a:rPr>
              <a:t>6.ناتوانی در هدایت پرش با چشم ها و سر</a:t>
            </a:r>
          </a:p>
          <a:p>
            <a:pPr marL="0" indent="0" algn="just" rtl="1">
              <a:buNone/>
            </a:pPr>
            <a:r>
              <a:rPr lang="fa-IR" sz="2800" dirty="0" smtClean="0">
                <a:solidFill>
                  <a:schemeClr val="tx1">
                    <a:lumMod val="95000"/>
                    <a:lumOff val="5000"/>
                  </a:schemeClr>
                </a:solidFill>
                <a:cs typeface="B Nazanin" panose="00000400000000000000" pitchFamily="2" charset="-78"/>
              </a:rPr>
              <a:t>7.فرود با یک پا </a:t>
            </a:r>
          </a:p>
          <a:p>
            <a:pPr marL="0" indent="0" algn="just" rtl="1">
              <a:buNone/>
            </a:pPr>
            <a:r>
              <a:rPr lang="fa-IR" sz="2800" dirty="0" smtClean="0">
                <a:solidFill>
                  <a:schemeClr val="tx1">
                    <a:lumMod val="95000"/>
                    <a:lumOff val="5000"/>
                  </a:schemeClr>
                </a:solidFill>
                <a:cs typeface="B Nazanin" panose="00000400000000000000" pitchFamily="2" charset="-78"/>
              </a:rPr>
              <a:t>8.خم شدن بیش از حد یا بسیار کم مفاصل </a:t>
            </a:r>
          </a:p>
          <a:p>
            <a:pPr marL="0" indent="0" algn="just" rtl="1">
              <a:buNone/>
            </a:pPr>
            <a:r>
              <a:rPr lang="fa-IR" sz="2800" dirty="0" smtClean="0">
                <a:solidFill>
                  <a:schemeClr val="tx1">
                    <a:lumMod val="95000"/>
                    <a:lumOff val="5000"/>
                  </a:schemeClr>
                </a:solidFill>
                <a:cs typeface="B Nazanin" panose="00000400000000000000" pitchFamily="2" charset="-78"/>
              </a:rPr>
              <a:t>ران و زانو در هنگام فرود</a:t>
            </a:r>
          </a:p>
          <a:p>
            <a:pPr marL="0" indent="0" algn="just" rtl="1">
              <a:buNone/>
            </a:pPr>
            <a:r>
              <a:rPr lang="fa-IR" sz="2800" dirty="0" smtClean="0">
                <a:solidFill>
                  <a:schemeClr val="tx1">
                    <a:lumMod val="95000"/>
                    <a:lumOff val="5000"/>
                  </a:schemeClr>
                </a:solidFill>
                <a:cs typeface="B Nazanin" panose="00000400000000000000" pitchFamily="2" charset="-78"/>
              </a:rPr>
              <a:t>9.جابه جایی افقی قابل ملاحظه در هنگام فرود </a:t>
            </a:r>
            <a:endParaRPr lang="en-US" sz="28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725" y="888274"/>
            <a:ext cx="4720780" cy="5786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7407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998" y="134190"/>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پرش افقی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69244" y="1005840"/>
            <a:ext cx="10178322" cy="5760719"/>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پرش طول یک حرکت انفجاری شدید است که نیازمند عملکرد هماهنگ تمام قسمتهای بدن است.پرش افقی یک الگوی پیچیده است که در آن جلوگیری از تمایل به گام برداشتن به جلو با یک پا مشکل است.دختر ها در سنین کودکی بهتر از پسر های هم سن خود فعالیتهای مربوط به پریدن را انجام می دهند.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1.پرش افقی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1.عمل تاب خوردن دستها محدود بوده و شروع کننده پرش نیستند.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طول مرحله پرواز ،دستها به منظور حفظ تعادل به سمت طرفین_پایین یا عقب _بالا حرکت می 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3.تنه در جهت عمودی جا به جا شده و تأثیر اندکی در طول پرش دارد.</a:t>
            </a:r>
          </a:p>
          <a:p>
            <a:pPr marL="0" indent="0" algn="just" rtl="1">
              <a:buClr>
                <a:schemeClr val="accent1">
                  <a:lumMod val="75000"/>
                </a:schemeClr>
              </a:buClr>
              <a:buNone/>
            </a:pPr>
            <a:endParaRPr lang="fa-IR" sz="2800" dirty="0" smtClean="0">
              <a:ln>
                <a:solidFill>
                  <a:schemeClr val="tx2">
                    <a:lumMod val="90000"/>
                    <a:lumOff val="10000"/>
                  </a:schemeClr>
                </a:solidFill>
              </a:ln>
              <a:solidFill>
                <a:schemeClr val="accent1">
                  <a:lumMod val="75000"/>
                </a:schemeClr>
              </a:solidFill>
              <a:cs typeface="B Nazanin" panose="00000400000000000000" pitchFamily="2" charset="-78"/>
            </a:endParaRPr>
          </a:p>
          <a:p>
            <a:pPr marL="0" indent="0" algn="just" rtl="1">
              <a:buClr>
                <a:schemeClr val="accent1">
                  <a:lumMod val="75000"/>
                </a:schemeClr>
              </a:buClr>
              <a:buNone/>
            </a:pP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254526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5369" y="378822"/>
            <a:ext cx="10178322" cy="6479177"/>
          </a:xfrm>
        </p:spPr>
        <p:txBody>
          <a:bodyPr>
            <a:normAutofit/>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4.میزان خم شدن زانو ها در هنگام خمیدگی مرحله آمادگی،ثابت نیستند.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5.استفاده از هر دو پا با مشکل همراه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6.در مرحله جدا شدن از زمین،میزان خم شدن مفاصل مچ،زانو و ران محدود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7.در مرحله فرود ،وزن بدن به عقب می افتد.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1.دستها عمل پریدن را آغاز میکنند.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هنگام خمیدگی مرحله آمادگی،دستها در جلو بدن قرار دارند.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3.در مرحله پرواز،دستها به منظور حفظ تعادل در طرفین قرار دارند.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4.میزان خمیدگی بدن در مرحله آمادگی بیشتر و با ثبات تر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5.باز شدن مفاصل ران و زانو در مرحله جدا شدن از زمین کامل تر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6.در مرحله پرواز ،مفاصل ران خم بوده و باعث ایجاد خمیدگی رانها می شود.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94446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8432" y="222070"/>
            <a:ext cx="10178322" cy="6283233"/>
          </a:xfrm>
        </p:spPr>
        <p:txBody>
          <a:bodyPr>
            <a:normAutofit/>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هنگام خمیدگی مرحله آمادگی ،دستها به بالا و عقب حرکت میکنند.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مرحله کندن بدن از زمین،دستها برای رسیدن به بالا به شدت به جلو تاب می خورند.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3.در سراسر عمل پریدن،دستها در بالا نگه داشته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4.تنه تقریباً تحت زاویه ی45 درجه به جلو رانده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5.تأکید اصلی بر جابه جایی افقی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6.میزان خمیدگی در مرحله آمادگی بیشتر و با ثبات تر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7.در مرحله جدا شدن از زمین،مفاصل مچ،زانو و ران کاملاًباز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8.در طول مرحله پرواز،ران ها موازی با زمین و ساق ها به صورت </a:t>
            </a:r>
            <a:r>
              <a:rPr lang="fa-IR" sz="2800" dirty="0" smtClean="0">
                <a:solidFill>
                  <a:schemeClr val="tx1">
                    <a:lumMod val="95000"/>
                    <a:lumOff val="5000"/>
                  </a:schemeClr>
                </a:solidFill>
                <a:cs typeface="B Nazanin" panose="00000400000000000000" pitchFamily="2" charset="-78"/>
              </a:rPr>
              <a:t>عمود </a:t>
            </a:r>
            <a:r>
              <a:rPr lang="fa-IR" sz="2800" dirty="0" smtClean="0">
                <a:solidFill>
                  <a:schemeClr val="tx1">
                    <a:lumMod val="95000"/>
                    <a:lumOff val="5000"/>
                  </a:schemeClr>
                </a:solidFill>
                <a:cs typeface="B Nazanin" panose="00000400000000000000" pitchFamily="2" charset="-78"/>
              </a:rPr>
              <a:t>بر سطح زمین هستند.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9.در لحظه فرود،وزن بدن به سمت جلو است.</a:t>
            </a:r>
            <a:endParaRPr lang="fa-IR" sz="3000" dirty="0">
              <a:solidFill>
                <a:schemeClr val="tx1">
                  <a:lumMod val="95000"/>
                  <a:lumOff val="5000"/>
                </a:schemeClr>
              </a:solidFill>
              <a:cs typeface="B Nazanin" panose="00000400000000000000" pitchFamily="2" charset="-78"/>
            </a:endParaRPr>
          </a:p>
          <a:p>
            <a:endParaRPr lang="en-US" sz="2800" dirty="0">
              <a:cs typeface="B Nazanin" panose="00000400000000000000" pitchFamily="2" charset="-78"/>
            </a:endParaRPr>
          </a:p>
        </p:txBody>
      </p:sp>
    </p:spTree>
    <p:extLst>
      <p:ext uri="{BB962C8B-B14F-4D97-AF65-F5344CB8AC3E}">
        <p14:creationId xmlns:p14="http://schemas.microsoft.com/office/powerpoint/2010/main" val="4075522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468" y="52251"/>
            <a:ext cx="10593978" cy="6805749"/>
          </a:xfrm>
        </p:spPr>
        <p:txBody>
          <a:bodyPr>
            <a:normAutofit fontScale="92500" lnSpcReduction="10000"/>
          </a:bodyPr>
          <a:lstStyle/>
          <a:p>
            <a:pPr marL="0" indent="0" algn="just" rtl="1">
              <a:buNone/>
            </a:pPr>
            <a:r>
              <a:rPr lang="fa-IR" sz="3900" dirty="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900" dirty="0" smtClean="0">
                <a:ln>
                  <a:solidFill>
                    <a:schemeClr val="tx2">
                      <a:lumMod val="90000"/>
                      <a:lumOff val="10000"/>
                    </a:schemeClr>
                  </a:solidFill>
                </a:ln>
                <a:solidFill>
                  <a:schemeClr val="accent1">
                    <a:lumMod val="75000"/>
                  </a:schemeClr>
                </a:solidFill>
                <a:cs typeface="B Arshia" panose="00000400000000000000" pitchFamily="2" charset="-78"/>
              </a:rPr>
              <a:t>رشدی</a:t>
            </a:r>
          </a:p>
          <a:p>
            <a:pPr marL="0" indent="0" algn="just" rtl="1">
              <a:buNone/>
            </a:pPr>
            <a:r>
              <a:rPr lang="fa-IR" sz="3000" dirty="0" smtClean="0">
                <a:solidFill>
                  <a:schemeClr val="tx1">
                    <a:lumMod val="95000"/>
                    <a:lumOff val="5000"/>
                  </a:schemeClr>
                </a:solidFill>
                <a:cs typeface="B Nazanin" panose="00000400000000000000" pitchFamily="2" charset="-78"/>
              </a:rPr>
              <a:t>1.استفاده نامناسب از دستها (مثلاًناتوانی در استفاده از دستها در مقابل حرکت پیشرونده پاها در تاب خوردن به پایین_بالا_پایین به هنگام خم شدن،باز شدن و خم شدن مجددپاها)</a:t>
            </a:r>
            <a:r>
              <a:rPr lang="fa-IR" sz="3000" dirty="0" smtClean="0">
                <a:solidFill>
                  <a:schemeClr val="tx1">
                    <a:lumMod val="95000"/>
                    <a:lumOff val="5000"/>
                  </a:schemeClr>
                </a:solidFill>
                <a:cs typeface="B Arshia" panose="00000400000000000000" pitchFamily="2" charset="-78"/>
              </a:rPr>
              <a:t> </a:t>
            </a:r>
            <a:endParaRPr lang="fa-IR" sz="3000" dirty="0">
              <a:solidFill>
                <a:schemeClr val="tx1">
                  <a:lumMod val="95000"/>
                  <a:lumOff val="5000"/>
                </a:schemeClr>
              </a:solidFill>
              <a:cs typeface="B Arshia" panose="00000400000000000000" pitchFamily="2" charset="-78"/>
            </a:endParaRPr>
          </a:p>
          <a:p>
            <a:pPr marL="0" indent="0" algn="just" rtl="1">
              <a:buNone/>
            </a:pPr>
            <a:r>
              <a:rPr lang="fa-IR" sz="3000" dirty="0" smtClean="0">
                <a:solidFill>
                  <a:schemeClr val="tx1">
                    <a:lumMod val="95000"/>
                    <a:lumOff val="5000"/>
                  </a:schemeClr>
                </a:solidFill>
                <a:cs typeface="B Nazanin" panose="00000400000000000000" pitchFamily="2" charset="-78"/>
              </a:rPr>
              <a:t>2.خمیدگی یا تکان خوردن بدن</a:t>
            </a:r>
          </a:p>
          <a:p>
            <a:pPr marL="0" indent="0" algn="just" rtl="1">
              <a:buNone/>
            </a:pPr>
            <a:r>
              <a:rPr lang="fa-IR" sz="3000" dirty="0" smtClean="0">
                <a:solidFill>
                  <a:schemeClr val="tx1">
                    <a:lumMod val="95000"/>
                    <a:lumOff val="5000"/>
                  </a:schemeClr>
                </a:solidFill>
                <a:cs typeface="B Nazanin" panose="00000400000000000000" pitchFamily="2" charset="-78"/>
              </a:rPr>
              <a:t>3.ناتوانی در کندن بدن از زمین با استفاده</a:t>
            </a:r>
          </a:p>
          <a:p>
            <a:pPr marL="0" indent="0" algn="just" rtl="1">
              <a:buNone/>
            </a:pPr>
            <a:r>
              <a:rPr lang="fa-IR" sz="3000" dirty="0" smtClean="0">
                <a:solidFill>
                  <a:schemeClr val="tx1">
                    <a:lumMod val="95000"/>
                    <a:lumOff val="5000"/>
                  </a:schemeClr>
                </a:solidFill>
                <a:cs typeface="B Nazanin" panose="00000400000000000000" pitchFamily="2" charset="-78"/>
              </a:rPr>
              <a:t> از یک یا هر دو پا</a:t>
            </a:r>
          </a:p>
          <a:p>
            <a:pPr marL="0" indent="0" algn="just" rtl="1">
              <a:buNone/>
            </a:pPr>
            <a:r>
              <a:rPr lang="fa-IR" sz="3000" dirty="0" smtClean="0">
                <a:solidFill>
                  <a:schemeClr val="tx1">
                    <a:lumMod val="95000"/>
                    <a:lumOff val="5000"/>
                  </a:schemeClr>
                </a:solidFill>
                <a:cs typeface="B Nazanin" panose="00000400000000000000" pitchFamily="2" charset="-78"/>
              </a:rPr>
              <a:t>4.خمیدگی ناقص در مرحله آمادگی </a:t>
            </a:r>
          </a:p>
          <a:p>
            <a:pPr marL="0" indent="0" algn="just" rtl="1">
              <a:buNone/>
            </a:pPr>
            <a:r>
              <a:rPr lang="fa-IR" sz="3000" dirty="0" smtClean="0">
                <a:solidFill>
                  <a:schemeClr val="tx1">
                    <a:lumMod val="95000"/>
                    <a:lumOff val="5000"/>
                  </a:schemeClr>
                </a:solidFill>
                <a:cs typeface="B Nazanin" panose="00000400000000000000" pitchFamily="2" charset="-78"/>
              </a:rPr>
              <a:t>5.حرکت محدود دستها و پاها</a:t>
            </a:r>
          </a:p>
          <a:p>
            <a:pPr marL="0" indent="0" algn="just" rtl="1">
              <a:buNone/>
            </a:pPr>
            <a:r>
              <a:rPr lang="fa-IR" sz="3000" dirty="0" smtClean="0">
                <a:solidFill>
                  <a:schemeClr val="tx1">
                    <a:lumMod val="95000"/>
                    <a:lumOff val="5000"/>
                  </a:schemeClr>
                </a:solidFill>
                <a:cs typeface="B Nazanin" panose="00000400000000000000" pitchFamily="2" charset="-78"/>
              </a:rPr>
              <a:t>6.نامناسب بودن زاویه جدا شدن از زمین </a:t>
            </a:r>
          </a:p>
          <a:p>
            <a:pPr marL="0" indent="0" algn="just" rtl="1">
              <a:buNone/>
            </a:pPr>
            <a:r>
              <a:rPr lang="fa-IR" sz="3000" dirty="0" smtClean="0">
                <a:solidFill>
                  <a:schemeClr val="tx1">
                    <a:lumMod val="95000"/>
                    <a:lumOff val="5000"/>
                  </a:schemeClr>
                </a:solidFill>
                <a:cs typeface="B Nazanin" panose="00000400000000000000" pitchFamily="2" charset="-78"/>
              </a:rPr>
              <a:t>7.ناتوانی در باز کردن کامل بدن هنگام</a:t>
            </a:r>
          </a:p>
          <a:p>
            <a:pPr marL="0" indent="0" algn="just" rtl="1">
              <a:buNone/>
            </a:pPr>
            <a:r>
              <a:rPr lang="fa-IR" sz="3000" dirty="0" smtClean="0">
                <a:solidFill>
                  <a:schemeClr val="tx1">
                    <a:lumMod val="95000"/>
                    <a:lumOff val="5000"/>
                  </a:schemeClr>
                </a:solidFill>
                <a:cs typeface="B Nazanin" panose="00000400000000000000" pitchFamily="2" charset="-78"/>
              </a:rPr>
              <a:t>جدا شدن از زمین</a:t>
            </a:r>
          </a:p>
          <a:p>
            <a:pPr marL="0" indent="0" algn="just" rtl="1">
              <a:buNone/>
            </a:pPr>
            <a:r>
              <a:rPr lang="fa-IR" sz="3000" dirty="0" smtClean="0">
                <a:solidFill>
                  <a:schemeClr val="tx1">
                    <a:lumMod val="95000"/>
                    <a:lumOff val="5000"/>
                  </a:schemeClr>
                </a:solidFill>
                <a:cs typeface="B Nazanin" panose="00000400000000000000" pitchFamily="2" charset="-78"/>
              </a:rPr>
              <a:t>8.ناتوانی دربازکردن پاها به جلو درمرحله فرود </a:t>
            </a:r>
          </a:p>
          <a:p>
            <a:pPr marL="0" indent="0" algn="just" rtl="1">
              <a:buNone/>
            </a:pPr>
            <a:r>
              <a:rPr lang="fa-IR" sz="3000" dirty="0" smtClean="0">
                <a:solidFill>
                  <a:schemeClr val="tx1">
                    <a:lumMod val="95000"/>
                    <a:lumOff val="5000"/>
                  </a:schemeClr>
                </a:solidFill>
                <a:cs typeface="B Nazanin" panose="00000400000000000000" pitchFamily="2" charset="-78"/>
              </a:rPr>
              <a:t>9.افتادن (سقوط)به عقب در مرحله فرود</a:t>
            </a:r>
          </a:p>
          <a:p>
            <a:pPr marL="0" indent="0" algn="just" rtl="1">
              <a:buNone/>
            </a:pPr>
            <a:endParaRPr lang="en-US" sz="28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14" y="1867989"/>
            <a:ext cx="5721531" cy="4650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9448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747" y="95002"/>
            <a:ext cx="10178322" cy="1054529"/>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لی لی کردن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56181" y="940526"/>
            <a:ext cx="10178322" cy="5917474"/>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لی لی کردن شبیه پرش افقی و عمودی است،با این تفاوت که در آن جدا شدن از زمین و فرود با یک پا انجام می شود.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1.لی لی کردن</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None/>
            </a:pPr>
            <a:r>
              <a:rPr lang="fa-IR" sz="2800" dirty="0" smtClean="0">
                <a:solidFill>
                  <a:schemeClr val="tx1">
                    <a:lumMod val="95000"/>
                    <a:lumOff val="5000"/>
                  </a:schemeClr>
                </a:solidFill>
                <a:cs typeface="B Nazanin" panose="00000400000000000000" pitchFamily="2" charset="-78"/>
              </a:rPr>
              <a:t>1.پای غیر اتکا 90 درجه یا کمتر خمیده است.</a:t>
            </a:r>
          </a:p>
          <a:p>
            <a:pPr marL="0" indent="0" algn="just" rtl="1">
              <a:buNone/>
            </a:pPr>
            <a:r>
              <a:rPr lang="fa-IR" sz="2800" dirty="0" smtClean="0">
                <a:solidFill>
                  <a:schemeClr val="tx1">
                    <a:lumMod val="95000"/>
                    <a:lumOff val="5000"/>
                  </a:schemeClr>
                </a:solidFill>
                <a:cs typeface="B Nazanin" panose="00000400000000000000" pitchFamily="2" charset="-78"/>
              </a:rPr>
              <a:t>2.ران پای غیر اتکا موازی با سطح زمین است.</a:t>
            </a:r>
          </a:p>
          <a:p>
            <a:pPr marL="0" indent="0" algn="just" rtl="1">
              <a:buNone/>
            </a:pPr>
            <a:r>
              <a:rPr lang="fa-IR" sz="2800" dirty="0" smtClean="0">
                <a:solidFill>
                  <a:schemeClr val="tx1">
                    <a:lumMod val="95000"/>
                    <a:lumOff val="5000"/>
                  </a:schemeClr>
                </a:solidFill>
                <a:cs typeface="B Nazanin" panose="00000400000000000000" pitchFamily="2" charset="-78"/>
              </a:rPr>
              <a:t>3.بدن به حالت صاف و عمودی است.</a:t>
            </a:r>
          </a:p>
          <a:p>
            <a:pPr marL="0" indent="0" algn="just" rtl="1">
              <a:buNone/>
            </a:pPr>
            <a:r>
              <a:rPr lang="fa-IR" sz="2800" dirty="0" smtClean="0">
                <a:solidFill>
                  <a:schemeClr val="tx1">
                    <a:lumMod val="95000"/>
                    <a:lumOff val="5000"/>
                  </a:schemeClr>
                </a:solidFill>
                <a:cs typeface="B Nazanin" panose="00000400000000000000" pitchFamily="2" charset="-78"/>
              </a:rPr>
              <a:t>4.دستها از مفصل آرنج خم شده و در کنار بدن نگه داشته می شوند.</a:t>
            </a:r>
          </a:p>
          <a:p>
            <a:pPr marL="0" indent="0" algn="just" rtl="1">
              <a:buNone/>
            </a:pPr>
            <a:r>
              <a:rPr lang="fa-IR" sz="2800" dirty="0" smtClean="0">
                <a:solidFill>
                  <a:schemeClr val="tx1">
                    <a:lumMod val="95000"/>
                    <a:lumOff val="5000"/>
                  </a:schemeClr>
                </a:solidFill>
                <a:cs typeface="B Nazanin" panose="00000400000000000000" pitchFamily="2" charset="-78"/>
              </a:rPr>
              <a:t>5.تعادل به آسانی به هم می خورد.</a:t>
            </a:r>
          </a:p>
          <a:p>
            <a:pPr marL="0" indent="0" algn="just" rtl="1">
              <a:buNone/>
            </a:pPr>
            <a:r>
              <a:rPr lang="fa-IR" sz="2800" dirty="0" smtClean="0">
                <a:solidFill>
                  <a:schemeClr val="tx1">
                    <a:lumMod val="95000"/>
                    <a:lumOff val="5000"/>
                  </a:schemeClr>
                </a:solidFill>
                <a:cs typeface="B Nazanin" panose="00000400000000000000" pitchFamily="2" charset="-78"/>
              </a:rPr>
              <a:t>6.تنها یک یا دو لی لی </a:t>
            </a:r>
            <a:r>
              <a:rPr lang="fa-IR" sz="2800" dirty="0" smtClean="0">
                <a:solidFill>
                  <a:schemeClr val="tx1">
                    <a:lumMod val="95000"/>
                    <a:lumOff val="5000"/>
                  </a:schemeClr>
                </a:solidFill>
                <a:cs typeface="B Nazanin" panose="00000400000000000000" pitchFamily="2" charset="-78"/>
              </a:rPr>
              <a:t>انجام می </a:t>
            </a:r>
            <a:r>
              <a:rPr lang="fa-IR" sz="2800" dirty="0" smtClean="0">
                <a:solidFill>
                  <a:schemeClr val="tx1">
                    <a:lumMod val="95000"/>
                    <a:lumOff val="5000"/>
                  </a:schemeClr>
                </a:solidFill>
                <a:cs typeface="B Nazanin" panose="00000400000000000000" pitchFamily="2" charset="-78"/>
              </a:rPr>
              <a:t>شود.</a:t>
            </a:r>
          </a:p>
        </p:txBody>
      </p:sp>
    </p:spTree>
    <p:extLst>
      <p:ext uri="{BB962C8B-B14F-4D97-AF65-F5344CB8AC3E}">
        <p14:creationId xmlns:p14="http://schemas.microsoft.com/office/powerpoint/2010/main" val="1038194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1496" y="0"/>
            <a:ext cx="10178322" cy="6531427"/>
          </a:xfrm>
        </p:spPr>
        <p:txBody>
          <a:bodyPr>
            <a:normAutofit/>
          </a:bodyPr>
          <a:lstStyle/>
          <a:p>
            <a:pPr marL="0" indent="0" algn="just" rtl="1">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ابتدایی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1.پای غیر اتکا خمیده است.</a:t>
            </a:r>
          </a:p>
          <a:p>
            <a:pPr marL="0" indent="0" algn="just" rtl="1">
              <a:buNone/>
            </a:pPr>
            <a:r>
              <a:rPr lang="fa-IR" sz="2800" dirty="0" smtClean="0">
                <a:solidFill>
                  <a:schemeClr val="tx1">
                    <a:lumMod val="95000"/>
                    <a:lumOff val="5000"/>
                  </a:schemeClr>
                </a:solidFill>
                <a:cs typeface="B Nazanin" panose="00000400000000000000" pitchFamily="2" charset="-78"/>
              </a:rPr>
              <a:t>2.ران پای غیر اتکا در زاویه 45 درجه نسبت به سطح تماس (زمین)قرار دارد.</a:t>
            </a:r>
          </a:p>
          <a:p>
            <a:pPr marL="0" indent="0" algn="just" rtl="1">
              <a:buNone/>
            </a:pPr>
            <a:r>
              <a:rPr lang="fa-IR" sz="2800" dirty="0" smtClean="0">
                <a:solidFill>
                  <a:schemeClr val="tx1">
                    <a:lumMod val="95000"/>
                    <a:lumOff val="5000"/>
                  </a:schemeClr>
                </a:solidFill>
                <a:cs typeface="B Nazanin" panose="00000400000000000000" pitchFamily="2" charset="-78"/>
              </a:rPr>
              <a:t>3.بدن به اندازه جزئی به جلو متمایل شده و تنه از مفصل ران خمیده است.</a:t>
            </a:r>
          </a:p>
          <a:p>
            <a:pPr marL="0" indent="0" algn="just" rtl="1">
              <a:buNone/>
            </a:pPr>
            <a:r>
              <a:rPr lang="fa-IR" sz="2800" dirty="0" smtClean="0">
                <a:solidFill>
                  <a:schemeClr val="tx1">
                    <a:lumMod val="95000"/>
                    <a:lumOff val="5000"/>
                  </a:schemeClr>
                </a:solidFill>
                <a:cs typeface="B Nazanin" panose="00000400000000000000" pitchFamily="2" charset="-78"/>
              </a:rPr>
              <a:t>4.ران پای غیر اتکا به منظور تولید نیروی بیشتر از مفصل ران باز و بسته می شود.</a:t>
            </a:r>
          </a:p>
          <a:p>
            <a:pPr marL="0" indent="0" algn="just" rtl="1">
              <a:buNone/>
            </a:pPr>
            <a:r>
              <a:rPr lang="fa-IR" sz="2800" dirty="0" smtClean="0">
                <a:solidFill>
                  <a:schemeClr val="tx1">
                    <a:lumMod val="95000"/>
                    <a:lumOff val="5000"/>
                  </a:schemeClr>
                </a:solidFill>
                <a:cs typeface="B Nazanin" panose="00000400000000000000" pitchFamily="2" charset="-78"/>
              </a:rPr>
              <a:t>5.با خم شدن مفصل ران و حمایت زانوی پای اتکا،هنگام فرودعمل جذب نیرو انجام میشود.</a:t>
            </a:r>
          </a:p>
          <a:p>
            <a:pPr marL="0" indent="0" algn="just" rtl="1">
              <a:buNone/>
            </a:pPr>
            <a:r>
              <a:rPr lang="fa-IR" sz="2800" dirty="0" smtClean="0">
                <a:solidFill>
                  <a:schemeClr val="tx1">
                    <a:lumMod val="95000"/>
                    <a:lumOff val="5000"/>
                  </a:schemeClr>
                </a:solidFill>
                <a:cs typeface="B Nazanin" panose="00000400000000000000" pitchFamily="2" charset="-78"/>
              </a:rPr>
              <a:t>6.دستها با شدت در کنار بدن به بالا و پایین حرکت میکنند.</a:t>
            </a:r>
          </a:p>
          <a:p>
            <a:pPr marL="0" indent="0" algn="just" rtl="1">
              <a:buNone/>
            </a:pPr>
            <a:r>
              <a:rPr lang="fa-IR" sz="2800" dirty="0" smtClean="0">
                <a:solidFill>
                  <a:schemeClr val="tx1">
                    <a:lumMod val="95000"/>
                    <a:lumOff val="5000"/>
                  </a:schemeClr>
                </a:solidFill>
                <a:cs typeface="B Nazanin" panose="00000400000000000000" pitchFamily="2" charset="-78"/>
              </a:rPr>
              <a:t>7.تعادل به مقدار کم کنترل می شود.</a:t>
            </a:r>
            <a:endParaRPr lang="fa-IR" sz="2800" dirty="0">
              <a:solidFill>
                <a:schemeClr val="tx1">
                  <a:lumMod val="95000"/>
                  <a:lumOff val="5000"/>
                </a:schemeClr>
              </a:solidFill>
              <a:cs typeface="B Nazanin"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8.تعداد لی لی هایی که به صورت مداوم انجام می شود،محدود است.</a:t>
            </a:r>
            <a:endParaRPr lang="fa-IR" sz="2800" dirty="0">
              <a:solidFill>
                <a:schemeClr val="tx1">
                  <a:lumMod val="95000"/>
                  <a:lumOff val="5000"/>
                </a:schemeClr>
              </a:solidFill>
              <a:cs typeface="B Nazanin" panose="00000400000000000000" pitchFamily="2" charset="-78"/>
            </a:endParaRPr>
          </a:p>
          <a:p>
            <a:pPr marL="0" indent="0" algn="just" rtl="1">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بالیده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1.پای غیر اتکا به اندازه 90 درجه یا کمتر خمیده است.</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1751888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463" y="156754"/>
            <a:ext cx="10737669" cy="6518365"/>
          </a:xfrm>
        </p:spPr>
        <p:txBody>
          <a:bodyPr/>
          <a:lstStyle/>
          <a:p>
            <a:pPr marL="0" indent="0" algn="just" rtl="1">
              <a:buNone/>
            </a:pPr>
            <a:r>
              <a:rPr lang="fa-IR" sz="2800" dirty="0" smtClean="0">
                <a:solidFill>
                  <a:schemeClr val="tx1">
                    <a:lumMod val="95000"/>
                    <a:lumOff val="5000"/>
                  </a:schemeClr>
                </a:solidFill>
                <a:cs typeface="B Nazanin" panose="00000400000000000000" pitchFamily="2" charset="-78"/>
              </a:rPr>
              <a:t>2.بالا بردن ران پای غیر اتکا با بالا انداختن پای اتکا همراه است.</a:t>
            </a:r>
          </a:p>
          <a:p>
            <a:pPr marL="0" indent="0" algn="just" rtl="1">
              <a:buNone/>
            </a:pPr>
            <a:r>
              <a:rPr lang="fa-IR" sz="2800" dirty="0" smtClean="0">
                <a:solidFill>
                  <a:schemeClr val="tx1">
                    <a:lumMod val="95000"/>
                    <a:lumOff val="5000"/>
                  </a:schemeClr>
                </a:solidFill>
                <a:cs typeface="B Nazanin" panose="00000400000000000000" pitchFamily="2" charset="-78"/>
              </a:rPr>
              <a:t>3.خمیدگی و تمایل بدن به جلو بیشتر است.</a:t>
            </a:r>
          </a:p>
          <a:p>
            <a:pPr marL="0" indent="0" algn="just" rtl="1">
              <a:buNone/>
            </a:pPr>
            <a:r>
              <a:rPr lang="fa-IR" sz="2800" dirty="0" smtClean="0">
                <a:solidFill>
                  <a:schemeClr val="tx1">
                    <a:lumMod val="95000"/>
                    <a:lumOff val="5000"/>
                  </a:schemeClr>
                </a:solidFill>
                <a:cs typeface="B Nazanin" panose="00000400000000000000" pitchFamily="2" charset="-78"/>
              </a:rPr>
              <a:t>4.پای غیر اتکا دارای حرکات هماهنگ است.(تاب خوردن پاندولی پا به تولید نیرو کمک میکند)</a:t>
            </a:r>
          </a:p>
          <a:p>
            <a:pPr marL="0" indent="0" algn="just" rtl="1">
              <a:buNone/>
            </a:pPr>
            <a:r>
              <a:rPr lang="fa-IR" sz="2800" dirty="0" smtClean="0">
                <a:solidFill>
                  <a:schemeClr val="tx1">
                    <a:lumMod val="95000"/>
                    <a:lumOff val="5000"/>
                  </a:schemeClr>
                </a:solidFill>
                <a:cs typeface="B Nazanin" panose="00000400000000000000" pitchFamily="2" charset="-78"/>
              </a:rPr>
              <a:t>5.دستها همزمان با جدا شدن پای اتکا از زمین،به طور همزمان و هماهنگ به بالا برده می شوند.</a:t>
            </a:r>
          </a:p>
          <a:p>
            <a:pPr marL="0" indent="0" algn="just" rtl="1">
              <a:buNone/>
            </a:pPr>
            <a:r>
              <a:rPr lang="fa-IR" sz="2800" dirty="0" smtClean="0">
                <a:solidFill>
                  <a:schemeClr val="tx1">
                    <a:lumMod val="95000"/>
                    <a:lumOff val="5000"/>
                  </a:schemeClr>
                </a:solidFill>
                <a:cs typeface="B Nazanin" panose="00000400000000000000" pitchFamily="2" charset="-78"/>
              </a:rPr>
              <a:t>6.برای حفظ تعادل به دستها نیازی نبوده اما برای </a:t>
            </a:r>
            <a:r>
              <a:rPr lang="fa-IR" sz="2800" dirty="0" smtClean="0">
                <a:solidFill>
                  <a:schemeClr val="tx1">
                    <a:lumMod val="95000"/>
                    <a:lumOff val="5000"/>
                  </a:schemeClr>
                </a:solidFill>
                <a:cs typeface="B Nazanin" panose="00000400000000000000" pitchFamily="2" charset="-78"/>
              </a:rPr>
              <a:t>تولید </a:t>
            </a:r>
            <a:r>
              <a:rPr lang="fa-IR" sz="2800" dirty="0" smtClean="0">
                <a:solidFill>
                  <a:schemeClr val="tx1">
                    <a:lumMod val="95000"/>
                    <a:lumOff val="5000"/>
                  </a:schemeClr>
                </a:solidFill>
                <a:cs typeface="B Nazanin" panose="00000400000000000000" pitchFamily="2" charset="-78"/>
              </a:rPr>
              <a:t>نیروی بیشترمورد استفاده قرار می گیرد.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رشدی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1.لی لی کردن با تمام کف پا </a:t>
            </a:r>
          </a:p>
          <a:p>
            <a:pPr marL="0" indent="0" algn="just" rtl="1">
              <a:buNone/>
            </a:pPr>
            <a:r>
              <a:rPr lang="fa-IR" sz="2800" dirty="0" smtClean="0">
                <a:solidFill>
                  <a:schemeClr val="tx1">
                    <a:lumMod val="95000"/>
                    <a:lumOff val="5000"/>
                  </a:schemeClr>
                </a:solidFill>
                <a:cs typeface="B Nazanin" panose="00000400000000000000" pitchFamily="2" charset="-78"/>
              </a:rPr>
              <a:t>2.حرکات بیش از حد دستها </a:t>
            </a:r>
          </a:p>
          <a:p>
            <a:pPr marL="0" indent="0" algn="just" rtl="1">
              <a:buNone/>
            </a:pPr>
            <a:r>
              <a:rPr lang="fa-IR" sz="2800" dirty="0" smtClean="0">
                <a:solidFill>
                  <a:schemeClr val="tx1">
                    <a:lumMod val="95000"/>
                    <a:lumOff val="5000"/>
                  </a:schemeClr>
                </a:solidFill>
                <a:cs typeface="B Nazanin" panose="00000400000000000000" pitchFamily="2" charset="-78"/>
              </a:rPr>
              <a:t>3.حرکات بیش از حد پای غیر اتکا</a:t>
            </a:r>
          </a:p>
          <a:p>
            <a:pPr marL="0" indent="0" algn="just" rtl="1">
              <a:buNone/>
            </a:pPr>
            <a:r>
              <a:rPr lang="fa-IR" sz="2800" dirty="0" smtClean="0">
                <a:solidFill>
                  <a:schemeClr val="tx1">
                    <a:lumMod val="95000"/>
                    <a:lumOff val="5000"/>
                  </a:schemeClr>
                </a:solidFill>
                <a:cs typeface="B Nazanin" panose="00000400000000000000" pitchFamily="2" charset="-78"/>
              </a:rPr>
              <a:t>4.خمیدگی بیش از حد بدن به جلو</a:t>
            </a:r>
          </a:p>
          <a:p>
            <a:pPr marL="0" indent="0" algn="just" rtl="1">
              <a:buNone/>
            </a:pPr>
            <a:r>
              <a:rPr lang="fa-IR" sz="2800" dirty="0" smtClean="0">
                <a:solidFill>
                  <a:schemeClr val="tx1">
                    <a:lumMod val="95000"/>
                    <a:lumOff val="5000"/>
                  </a:schemeClr>
                </a:solidFill>
                <a:cs typeface="B Nazanin" panose="00000400000000000000" pitchFamily="2" charset="-78"/>
              </a:rPr>
              <a:t>5.ناتوانی در حفظ تعادل بدن در 5 لی لی پشت سر هم یا بیشتر</a:t>
            </a:r>
            <a:endParaRPr lang="en-US" sz="2800" dirty="0" smtClean="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504972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44137"/>
            <a:ext cx="10178322" cy="6204857"/>
          </a:xfrm>
        </p:spPr>
        <p:txBody>
          <a:bodyPr>
            <a:normAutofit/>
          </a:bodyPr>
          <a:lstStyle/>
          <a:p>
            <a:pPr marL="0" indent="0" algn="just" rtl="1">
              <a:buNone/>
            </a:pPr>
            <a:r>
              <a:rPr lang="fa-IR" sz="2800" dirty="0" smtClean="0">
                <a:solidFill>
                  <a:schemeClr val="tx1">
                    <a:lumMod val="95000"/>
                    <a:lumOff val="5000"/>
                  </a:schemeClr>
                </a:solidFill>
                <a:cs typeface="B Nazanin" panose="00000400000000000000" pitchFamily="2" charset="-78"/>
              </a:rPr>
              <a:t>6.عدم وجود حرکات هماهنگ روان</a:t>
            </a:r>
          </a:p>
          <a:p>
            <a:pPr marL="0" indent="0" algn="just" rtl="1">
              <a:buNone/>
            </a:pPr>
            <a:r>
              <a:rPr lang="fa-IR" sz="2800" dirty="0" smtClean="0">
                <a:solidFill>
                  <a:schemeClr val="tx1">
                    <a:lumMod val="95000"/>
                    <a:lumOff val="5000"/>
                  </a:schemeClr>
                </a:solidFill>
                <a:cs typeface="B Nazanin" panose="00000400000000000000" pitchFamily="2" charset="-78"/>
              </a:rPr>
              <a:t>7.ناتوانی در لی لی کردن مؤثر با هر دو پا </a:t>
            </a:r>
          </a:p>
          <a:p>
            <a:pPr marL="0" indent="0" algn="just" rtl="1">
              <a:buNone/>
            </a:pPr>
            <a:r>
              <a:rPr lang="fa-IR" sz="2800" dirty="0" smtClean="0">
                <a:solidFill>
                  <a:schemeClr val="tx1">
                    <a:lumMod val="95000"/>
                    <a:lumOff val="5000"/>
                  </a:schemeClr>
                </a:solidFill>
                <a:cs typeface="B Nazanin" panose="00000400000000000000" pitchFamily="2" charset="-78"/>
              </a:rPr>
              <a:t>8.ناتوانی در تغییر پای لی لی کننده</a:t>
            </a:r>
          </a:p>
          <a:p>
            <a:pPr marL="0" indent="0" algn="just" rtl="1">
              <a:buNone/>
            </a:pPr>
            <a:r>
              <a:rPr lang="fa-IR" sz="2800" dirty="0" smtClean="0">
                <a:solidFill>
                  <a:schemeClr val="tx1">
                    <a:lumMod val="95000"/>
                    <a:lumOff val="5000"/>
                  </a:schemeClr>
                </a:solidFill>
                <a:cs typeface="B Nazanin" panose="00000400000000000000" pitchFamily="2" charset="-78"/>
              </a:rPr>
              <a:t> در مسیر مستقیم و به طور مداوم</a:t>
            </a:r>
          </a:p>
          <a:p>
            <a:pPr marL="0" indent="0" algn="just" rtl="1">
              <a:buNone/>
            </a:pPr>
            <a:r>
              <a:rPr lang="fa-IR" sz="2800" dirty="0" smtClean="0">
                <a:solidFill>
                  <a:schemeClr val="tx1">
                    <a:lumMod val="95000"/>
                    <a:lumOff val="5000"/>
                  </a:schemeClr>
                </a:solidFill>
                <a:cs typeface="B Nazanin" panose="00000400000000000000" pitchFamily="2" charset="-78"/>
              </a:rPr>
              <a:t>9.نگه داشتن یک دست در کنار بدن</a:t>
            </a:r>
            <a:endParaRPr lang="en-US" sz="28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1433" y="313509"/>
            <a:ext cx="5314498" cy="6165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111202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9244" y="287383"/>
            <a:ext cx="10178322" cy="4952129"/>
          </a:xfrm>
        </p:spPr>
        <p:txBody>
          <a:bodyPr>
            <a:normAutofit/>
          </a:bodyPr>
          <a:lstStyle/>
          <a:p>
            <a:pPr algn="just" rtl="1"/>
            <a:r>
              <a:rPr lang="fa-IR" sz="2800" dirty="0" smtClean="0">
                <a:solidFill>
                  <a:schemeClr val="tx1">
                    <a:lumMod val="95000"/>
                    <a:lumOff val="5000"/>
                  </a:schemeClr>
                </a:solidFill>
                <a:cs typeface="B Nazanin" panose="00000400000000000000" pitchFamily="2" charset="-78"/>
              </a:rPr>
              <a:t>آموزش های محیطی و فعالیتهای فردی  تأثیر بسزایی در بالیدگی رشدی تکالیف حرکتی بنیادی دارند.</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a:off x="1369244" y="1161752"/>
            <a:ext cx="4835613" cy="646331"/>
          </a:xfrm>
          <a:prstGeom prst="rect">
            <a:avLst/>
          </a:prstGeom>
          <a:noFill/>
        </p:spPr>
        <p:txBody>
          <a:bodyPr wrap="square" rtlCol="0">
            <a:spAutoFit/>
          </a:bodyPr>
          <a:lstStyle/>
          <a:p>
            <a:r>
              <a:rPr lang="fa-IR" sz="3600" dirty="0" smtClean="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rPr>
              <a:t>شرایط محیطی</a:t>
            </a:r>
            <a:endParaRPr lang="en-US" sz="3600" dirty="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endParaRPr>
          </a:p>
        </p:txBody>
      </p:sp>
      <p:sp>
        <p:nvSpPr>
          <p:cNvPr id="13" name="TextBox 12"/>
          <p:cNvSpPr txBox="1"/>
          <p:nvPr/>
        </p:nvSpPr>
        <p:spPr>
          <a:xfrm>
            <a:off x="4258489" y="1161752"/>
            <a:ext cx="2891414" cy="646331"/>
          </a:xfrm>
          <a:prstGeom prst="rect">
            <a:avLst/>
          </a:prstGeom>
          <a:noFill/>
        </p:spPr>
        <p:txBody>
          <a:bodyPr wrap="square" rtlCol="0">
            <a:spAutoFit/>
          </a:bodyPr>
          <a:lstStyle/>
          <a:p>
            <a:pPr algn="just" rtl="1"/>
            <a:r>
              <a:rPr lang="fa-IR" sz="3600" dirty="0" smtClean="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rPr>
              <a:t>هدف تکلیف</a:t>
            </a:r>
            <a:endParaRPr lang="en-US" sz="3600" dirty="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endParaRPr>
          </a:p>
        </p:txBody>
      </p:sp>
      <p:sp>
        <p:nvSpPr>
          <p:cNvPr id="14" name="TextBox 13"/>
          <p:cNvSpPr txBox="1"/>
          <p:nvPr/>
        </p:nvSpPr>
        <p:spPr>
          <a:xfrm>
            <a:off x="3069159" y="2646179"/>
            <a:ext cx="1841862" cy="646331"/>
          </a:xfrm>
          <a:prstGeom prst="rect">
            <a:avLst/>
          </a:prstGeom>
          <a:noFill/>
        </p:spPr>
        <p:txBody>
          <a:bodyPr wrap="square" rtlCol="0">
            <a:spAutoFit/>
          </a:bodyPr>
          <a:lstStyle/>
          <a:p>
            <a:pPr algn="just" rtl="1"/>
            <a:r>
              <a:rPr lang="fa-IR" sz="3600" dirty="0" smtClean="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rPr>
              <a:t>فرد فعال</a:t>
            </a:r>
            <a:endParaRPr lang="en-US" sz="3600" dirty="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endParaRPr>
          </a:p>
        </p:txBody>
      </p:sp>
      <p:sp>
        <p:nvSpPr>
          <p:cNvPr id="15" name="TextBox 14"/>
          <p:cNvSpPr txBox="1"/>
          <p:nvPr/>
        </p:nvSpPr>
        <p:spPr>
          <a:xfrm>
            <a:off x="2623720" y="4273738"/>
            <a:ext cx="1985554" cy="646331"/>
          </a:xfrm>
          <a:prstGeom prst="rect">
            <a:avLst/>
          </a:prstGeom>
          <a:noFill/>
        </p:spPr>
        <p:txBody>
          <a:bodyPr wrap="square" rtlCol="0">
            <a:spAutoFit/>
          </a:bodyPr>
          <a:lstStyle/>
          <a:p>
            <a:pPr algn="just" rtl="1"/>
            <a:r>
              <a:rPr lang="fa-IR" sz="3600" dirty="0" smtClean="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rPr>
              <a:t>نتیجه</a:t>
            </a:r>
            <a:endParaRPr lang="en-US" sz="3600" dirty="0">
              <a:solidFill>
                <a:schemeClr val="tx2">
                  <a:lumMod val="90000"/>
                  <a:lumOff val="10000"/>
                </a:schemeClr>
              </a:solidFill>
              <a:effectLst>
                <a:reflection blurRad="6350" stA="60000" endA="900" endPos="60000" dist="29997" dir="5400000" sy="-100000" algn="bl" rotWithShape="0"/>
              </a:effectLst>
              <a:cs typeface="B Arshia" panose="00000400000000000000" pitchFamily="2" charset="-78"/>
            </a:endParaRPr>
          </a:p>
        </p:txBody>
      </p:sp>
      <p:sp>
        <p:nvSpPr>
          <p:cNvPr id="20" name="Right Arrow 19"/>
          <p:cNvSpPr/>
          <p:nvPr/>
        </p:nvSpPr>
        <p:spPr>
          <a:xfrm rot="2718281">
            <a:off x="2455207" y="2203751"/>
            <a:ext cx="1227908" cy="325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8178084">
            <a:off x="4722821" y="2210976"/>
            <a:ext cx="1144530" cy="325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3793425" y="3757647"/>
            <a:ext cx="930126" cy="370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69244" y="5164600"/>
            <a:ext cx="10178322" cy="1200329"/>
          </a:xfrm>
          <a:prstGeom prst="rect">
            <a:avLst/>
          </a:prstGeom>
          <a:noFill/>
        </p:spPr>
        <p:txBody>
          <a:bodyPr wrap="square" rtlCol="0">
            <a:spAutoFit/>
          </a:bodyPr>
          <a:lstStyle/>
          <a:p>
            <a:pPr marL="571500" indent="-571500" algn="just" rtl="1">
              <a:buFont typeface="Arial" panose="020B0604020202020204" pitchFamily="34" charset="0"/>
              <a:buChar char="•"/>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پیشرفت و رسیدن به سطح بالیده الگو های حرکتی بنیادی به عوامل تجربی متنوع   شامل فرصت های تمرینی ،تشویق و آموزش در یک محیط مناسب برای یادگیری وابسته است. </a:t>
            </a:r>
            <a:endParaRPr lang="en-US" sz="3600" dirty="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908328100"/>
      </p:ext>
    </p:extLst>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83" y="160316"/>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یورتمه رفتن و سُر خوردن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1162595"/>
            <a:ext cx="10178322" cy="5564776"/>
          </a:xfrm>
        </p:spPr>
        <p:txBody>
          <a:bodyPr>
            <a:normAutofit lnSpcReduction="10000"/>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یورتمه رفتن و سر خوردن ترکیبی از دو حرکت بنیادی گام و جهش با پای هدایت کننده جهت حرکت است.هنگامی که اجرا کننده به جلو یا عقب حرکت می کنند،یورتمه نامیده می شودو زمانی که در طرفین پیشروی میکند،سُر خوردن نامیده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1.یورتمه رفتن و سُر خوردن</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1.گام برداشتن سریع،ناهماهنگ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2.پای عقبی اغلب جلو تر و در مقابل پای راهنما با زمین تماس پیدا می 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3.در مرحله پرواز پای عقب به اندازه 45 درجه خم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4.تمای پا با زمین به صورت ترکیبی از پاشنه_پنجه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5.از دستها استفاده چندانی برای حفظ تعادل و تولید نیرو نمی شود</a:t>
            </a:r>
            <a:r>
              <a:rPr lang="fa-IR" sz="2800" dirty="0" smtClean="0">
                <a:ln>
                  <a:solidFill>
                    <a:schemeClr val="tx2">
                      <a:lumMod val="90000"/>
                      <a:lumOff val="10000"/>
                    </a:schemeClr>
                  </a:solidFill>
                </a:ln>
                <a:solidFill>
                  <a:schemeClr val="accent1">
                    <a:lumMod val="75000"/>
                  </a:schemeClr>
                </a:solidFill>
                <a:cs typeface="B Nazanin" panose="00000400000000000000" pitchFamily="2" charset="-78"/>
              </a:rPr>
              <a:t>.</a:t>
            </a:r>
          </a:p>
        </p:txBody>
      </p:sp>
    </p:spTree>
    <p:extLst>
      <p:ext uri="{BB962C8B-B14F-4D97-AF65-F5344CB8AC3E}">
        <p14:creationId xmlns:p14="http://schemas.microsoft.com/office/powerpoint/2010/main" val="22958887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65761"/>
            <a:ext cx="10178322" cy="6296296"/>
          </a:xfrm>
        </p:spPr>
        <p:txBody>
          <a:bodyPr>
            <a:normAutofit/>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1.سرعت در حدمتوسط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2.حرکت به صورت ناهماهنگ و زمخت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3.جا به جایی عمودی بیش از حد نیازاست.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4.تماس پاها با زمین به صورت ترکیبی از پاشنه_پنجه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5.ممکن است پای عقبی در مرحله پرواز حرکت را هدایت کند،اما در کنار یا پشت پای راهنما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فرود می آید.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6.دستها به منظور کمک به حفظ تعادل در خارج و کنار بدن قرار می گیرند.</a:t>
            </a:r>
            <a:endParaRPr lang="fa-IR" sz="3600" dirty="0">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1.سرعت حرکت متعادل است.</a:t>
            </a:r>
            <a:r>
              <a:rPr lang="fa-IR" sz="3600" dirty="0" smtClean="0">
                <a:solidFill>
                  <a:schemeClr val="tx1">
                    <a:lumMod val="95000"/>
                    <a:lumOff val="5000"/>
                  </a:schemeClr>
                </a:solidFill>
                <a:cs typeface="B Arshia" panose="00000400000000000000" pitchFamily="2" charset="-78"/>
              </a:rPr>
              <a:t> </a:t>
            </a:r>
            <a:endParaRPr lang="fa-IR" sz="3600" dirty="0">
              <a:solidFill>
                <a:schemeClr val="tx1">
                  <a:lumMod val="95000"/>
                  <a:lumOff val="5000"/>
                </a:schemeClr>
              </a:solidFill>
              <a:cs typeface="B Arshia" panose="00000400000000000000" pitchFamily="2" charset="-78"/>
            </a:endParaRPr>
          </a:p>
          <a:p>
            <a:endParaRPr lang="en-US" dirty="0"/>
          </a:p>
        </p:txBody>
      </p:sp>
    </p:spTree>
    <p:extLst>
      <p:ext uri="{BB962C8B-B14F-4D97-AF65-F5344CB8AC3E}">
        <p14:creationId xmlns:p14="http://schemas.microsoft.com/office/powerpoint/2010/main" val="3960257478"/>
      </p:ext>
    </p:extLst>
  </p:cSld>
  <p:clrMapOvr>
    <a:masterClrMapping/>
  </p:clrMapOvr>
  <p:transition spd="slow">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154" y="169818"/>
            <a:ext cx="10554789" cy="6348548"/>
          </a:xfrm>
        </p:spPr>
        <p:txBody>
          <a:bodyPr/>
          <a:lstStyle/>
          <a:p>
            <a:pPr marL="0" indent="0" algn="just" rtl="1">
              <a:buNone/>
            </a:pPr>
            <a:r>
              <a:rPr lang="fa-IR" sz="2800" dirty="0" smtClean="0">
                <a:solidFill>
                  <a:schemeClr val="tx1">
                    <a:lumMod val="95000"/>
                    <a:lumOff val="5000"/>
                  </a:schemeClr>
                </a:solidFill>
                <a:cs typeface="B Nazanin" panose="00000400000000000000" pitchFamily="2" charset="-78"/>
              </a:rPr>
              <a:t>2.حرکات به صورت روان و هماهنگ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3.پای عقب در نزدیکی یا پشت پای راهنما فرود می آید.</a:t>
            </a:r>
          </a:p>
          <a:p>
            <a:pPr marL="0" indent="0" algn="just" rtl="1">
              <a:buNone/>
            </a:pPr>
            <a:r>
              <a:rPr lang="fa-IR" sz="2800" dirty="0" smtClean="0">
                <a:solidFill>
                  <a:schemeClr val="tx1">
                    <a:lumMod val="95000"/>
                    <a:lumOff val="5000"/>
                  </a:schemeClr>
                </a:solidFill>
                <a:cs typeface="B Nazanin" panose="00000400000000000000" pitchFamily="2" charset="-78"/>
              </a:rPr>
              <a:t>4.در مرحله پرواز،زاویه هر دو پا 45 درجه است.</a:t>
            </a:r>
          </a:p>
          <a:p>
            <a:pPr marL="0" indent="0" algn="just" rtl="1">
              <a:buNone/>
            </a:pPr>
            <a:r>
              <a:rPr lang="fa-IR" sz="2800" dirty="0" smtClean="0">
                <a:solidFill>
                  <a:schemeClr val="tx1">
                    <a:lumMod val="95000"/>
                    <a:lumOff val="5000"/>
                  </a:schemeClr>
                </a:solidFill>
                <a:cs typeface="B Nazanin" panose="00000400000000000000" pitchFamily="2" charset="-78"/>
              </a:rPr>
              <a:t>5.مرحله پرواز در ارتفاع پایین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6.تماس پا با زمین به صورت ترکیب پاشنه_پنجه است.</a:t>
            </a:r>
          </a:p>
          <a:p>
            <a:pPr marL="0" indent="0" algn="just" rtl="1">
              <a:buNone/>
            </a:pPr>
            <a:r>
              <a:rPr lang="fa-IR" sz="2800" dirty="0" smtClean="0">
                <a:solidFill>
                  <a:schemeClr val="tx1">
                    <a:lumMod val="95000"/>
                    <a:lumOff val="5000"/>
                  </a:schemeClr>
                </a:solidFill>
                <a:cs typeface="B Nazanin" panose="00000400000000000000" pitchFamily="2" charset="-78"/>
              </a:rPr>
              <a:t>7.برای حفظ تعادل نیازی به دستها نیست و ممکن است از دستها برای اعمال دیگر استفاده شود.</a:t>
            </a:r>
            <a:endParaRPr lang="fa-IR" sz="2800" dirty="0">
              <a:solidFill>
                <a:schemeClr val="tx1">
                  <a:lumMod val="95000"/>
                  <a:lumOff val="5000"/>
                </a:schemeClr>
              </a:solidFill>
              <a:cs typeface="B Nazanin" panose="00000400000000000000" pitchFamily="2" charset="-78"/>
            </a:endParaRP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رشدی</a:t>
            </a:r>
            <a:endParaRPr lang="en-US" sz="3600" dirty="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1.حرکات نا هماهنگ </a:t>
            </a:r>
          </a:p>
          <a:p>
            <a:pPr marL="0" indent="0" algn="just" rtl="1">
              <a:buNone/>
            </a:pPr>
            <a:r>
              <a:rPr lang="fa-IR" sz="2800" dirty="0" smtClean="0">
                <a:solidFill>
                  <a:schemeClr val="tx1">
                    <a:lumMod val="95000"/>
                    <a:lumOff val="5000"/>
                  </a:schemeClr>
                </a:solidFill>
                <a:cs typeface="B Nazanin" panose="00000400000000000000" pitchFamily="2" charset="-78"/>
              </a:rPr>
              <a:t>2.نگه داشتن پا به حالت صاف و کشیده</a:t>
            </a:r>
          </a:p>
          <a:p>
            <a:pPr marL="0" indent="0" algn="just" rtl="1">
              <a:buNone/>
            </a:pPr>
            <a:r>
              <a:rPr lang="fa-IR" sz="2800" dirty="0" smtClean="0">
                <a:solidFill>
                  <a:schemeClr val="tx1">
                    <a:lumMod val="95000"/>
                    <a:lumOff val="5000"/>
                  </a:schemeClr>
                </a:solidFill>
                <a:cs typeface="B Nazanin" panose="00000400000000000000" pitchFamily="2" charset="-78"/>
              </a:rPr>
              <a:t>3.تمایل بیش از حد تنه به جلو</a:t>
            </a:r>
          </a:p>
          <a:p>
            <a:pPr marL="0" indent="0" algn="just" rtl="1">
              <a:buNone/>
            </a:pPr>
            <a:r>
              <a:rPr lang="fa-IR" sz="2800" dirty="0" smtClean="0">
                <a:solidFill>
                  <a:schemeClr val="tx1">
                    <a:lumMod val="95000"/>
                    <a:lumOff val="5000"/>
                  </a:schemeClr>
                </a:solidFill>
                <a:cs typeface="B Nazanin" panose="00000400000000000000" pitchFamily="2" charset="-78"/>
              </a:rPr>
              <a:t>4.برداشتن گام خیلی بلند با پای عقب</a:t>
            </a:r>
          </a:p>
          <a:p>
            <a:pPr marL="0" indent="0" algn="just" rtl="1">
              <a:buNone/>
            </a:pPr>
            <a:endParaRPr lang="en-US" sz="3600" dirty="0">
              <a:cs typeface="B Nazanin" panose="00000400000000000000" pitchFamily="2" charset="-78"/>
            </a:endParaRPr>
          </a:p>
        </p:txBody>
      </p:sp>
    </p:spTree>
    <p:extLst>
      <p:ext uri="{BB962C8B-B14F-4D97-AF65-F5344CB8AC3E}">
        <p14:creationId xmlns:p14="http://schemas.microsoft.com/office/powerpoint/2010/main" val="35374971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2752" y="117565"/>
            <a:ext cx="10178322" cy="5605272"/>
          </a:xfrm>
        </p:spPr>
        <p:txBody>
          <a:bodyPr>
            <a:normAutofit/>
          </a:bodyPr>
          <a:lstStyle/>
          <a:p>
            <a:pPr marL="0" indent="0" algn="just" rtl="1">
              <a:buNone/>
            </a:pPr>
            <a:r>
              <a:rPr lang="fa-IR" sz="2800" dirty="0" smtClean="0">
                <a:solidFill>
                  <a:schemeClr val="tx1">
                    <a:lumMod val="95000"/>
                    <a:lumOff val="5000"/>
                  </a:schemeClr>
                </a:solidFill>
                <a:cs typeface="B Nazanin" panose="00000400000000000000" pitchFamily="2" charset="-78"/>
              </a:rPr>
              <a:t>5.بالا بردن بیش از حد ران</a:t>
            </a:r>
          </a:p>
          <a:p>
            <a:pPr marL="0" indent="0" algn="just" rtl="1">
              <a:buNone/>
            </a:pPr>
            <a:r>
              <a:rPr lang="fa-IR" sz="2800" dirty="0" smtClean="0">
                <a:solidFill>
                  <a:schemeClr val="tx1">
                    <a:lumMod val="95000"/>
                    <a:lumOff val="5000"/>
                  </a:schemeClr>
                </a:solidFill>
                <a:cs typeface="B Nazanin" panose="00000400000000000000" pitchFamily="2" charset="-78"/>
              </a:rPr>
              <a:t>6.ناتوانی در انجام حرکت رو به جلو و عقب </a:t>
            </a:r>
          </a:p>
          <a:p>
            <a:pPr marL="0" indent="0" algn="just" rtl="1">
              <a:buNone/>
            </a:pPr>
            <a:r>
              <a:rPr lang="fa-IR" sz="2800" dirty="0" smtClean="0">
                <a:solidFill>
                  <a:schemeClr val="tx1">
                    <a:lumMod val="95000"/>
                    <a:lumOff val="5000"/>
                  </a:schemeClr>
                </a:solidFill>
                <a:cs typeface="B Nazanin" panose="00000400000000000000" pitchFamily="2" charset="-78"/>
              </a:rPr>
              <a:t>7.ناتوانی دراجرای حرکت باپای غیربرتربه عنوان پای راهنما</a:t>
            </a:r>
          </a:p>
          <a:p>
            <a:pPr marL="0" indent="0" algn="just" rtl="1">
              <a:buNone/>
            </a:pPr>
            <a:r>
              <a:rPr lang="fa-IR" sz="2800" dirty="0" smtClean="0">
                <a:solidFill>
                  <a:schemeClr val="tx1">
                    <a:lumMod val="95000"/>
                    <a:lumOff val="5000"/>
                  </a:schemeClr>
                </a:solidFill>
                <a:cs typeface="B Nazanin" panose="00000400000000000000" pitchFamily="2" charset="-78"/>
              </a:rPr>
              <a:t>8.ناتوانی در انجام حرکت به راست و چپ</a:t>
            </a:r>
          </a:p>
          <a:p>
            <a:pPr marL="0" indent="0" algn="just" rtl="1">
              <a:buNone/>
            </a:pPr>
            <a:r>
              <a:rPr lang="fa-IR" sz="2800" dirty="0" smtClean="0">
                <a:solidFill>
                  <a:schemeClr val="tx1">
                    <a:lumMod val="95000"/>
                    <a:lumOff val="5000"/>
                  </a:schemeClr>
                </a:solidFill>
                <a:cs typeface="B Nazanin" panose="00000400000000000000" pitchFamily="2" charset="-78"/>
              </a:rPr>
              <a:t>9.تمرکز بیش از حد حرکت</a:t>
            </a:r>
            <a:endParaRPr lang="en-US" sz="28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640" y="352698"/>
            <a:ext cx="4225188" cy="6191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693756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95002"/>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جهیدن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160238" y="1063136"/>
            <a:ext cx="10178322" cy="5638109"/>
          </a:xfrm>
        </p:spPr>
        <p:txBody>
          <a:bodyPr>
            <a:normAutofit lnSpcReduction="10000"/>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جهیدن همانند دویدن است که در آن یک مرحله انتقال وزن بدن از یک پابه پای دیگر وجود دارد،با این تفاوت که جدا شدن از سطح تماس به صورت مدوام و بی وقفه بوده و میزان جابه جایی عمودی و افقی در جهیدن بیشتر از دویدن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1.جهیدن</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1.تلاشهای کودک گنگ به نظر می رسد.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2.توانایی اعمال فشار برای به دست آوردن جا به جایی افقی و عمودی را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3.تلاشهای اولیه کودک به دویدن شباهت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4.ثبات در استفاده از پای جدا کننده بدن از زمین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5.دستها غیر فعال هستند.</a:t>
            </a:r>
          </a:p>
        </p:txBody>
      </p:sp>
    </p:spTree>
    <p:extLst>
      <p:ext uri="{BB962C8B-B14F-4D97-AF65-F5344CB8AC3E}">
        <p14:creationId xmlns:p14="http://schemas.microsoft.com/office/powerpoint/2010/main" val="417850033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299" y="0"/>
            <a:ext cx="10178322" cy="6858000"/>
          </a:xfrm>
        </p:spPr>
        <p:txBody>
          <a:bodyPr>
            <a:normAutofit lnSpcReduction="10000"/>
          </a:bodyPr>
          <a:lstStyle/>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1.به نظر می رسد کودک در حین اجرا به حرکت فکر می 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2.کودک سعی در اجرای دویدن به گام های بلند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3.میزان جدا شدن از زمین اندک </a:t>
            </a:r>
            <a:r>
              <a:rPr lang="fa-IR" sz="2800" dirty="0" smtClean="0">
                <a:solidFill>
                  <a:schemeClr val="tx1">
                    <a:lumMod val="95000"/>
                    <a:lumOff val="5000"/>
                  </a:schemeClr>
                </a:solidFill>
                <a:cs typeface="B Nazanin" panose="00000400000000000000" pitchFamily="2" charset="-78"/>
              </a:rPr>
              <a:t>است.</a:t>
            </a: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4.تنه تمایل اندکی به جلو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5.تنه خشک و غیر منعطف به نظر می رسد.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6.در مرحله پرواز پاها کاملاًباز </a:t>
            </a:r>
            <a:r>
              <a:rPr lang="fa-IR" sz="2800" dirty="0" smtClean="0">
                <a:solidFill>
                  <a:schemeClr val="tx1">
                    <a:lumMod val="95000"/>
                    <a:lumOff val="5000"/>
                  </a:schemeClr>
                </a:solidFill>
                <a:cs typeface="B Nazanin" panose="00000400000000000000" pitchFamily="2" charset="-78"/>
              </a:rPr>
              <a:t>نیست.</a:t>
            </a: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7.از دستها برای حفظ تعادل استفاده می شود،اما هیچ گونه کمکی برای تولید نیرو نمی کنند.</a:t>
            </a:r>
            <a:endParaRPr lang="fa-IR" sz="3600" dirty="0">
              <a:solidFill>
                <a:schemeClr val="tx1">
                  <a:lumMod val="95000"/>
                  <a:lumOff val="5000"/>
                </a:schemeClr>
              </a:solidFill>
              <a:cs typeface="B Arshia"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1.حرکات روان و موزون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2.باز شدن پای جدا کننده بدن از </a:t>
            </a:r>
            <a:r>
              <a:rPr lang="fa-IR" sz="2800" dirty="0" smtClean="0">
                <a:solidFill>
                  <a:schemeClr val="tx1">
                    <a:lumMod val="95000"/>
                    <a:lumOff val="5000"/>
                  </a:schemeClr>
                </a:solidFill>
                <a:cs typeface="B Nazanin" panose="00000400000000000000" pitchFamily="2" charset="-78"/>
              </a:rPr>
              <a:t> زمین با </a:t>
            </a:r>
            <a:r>
              <a:rPr lang="fa-IR" sz="2800" dirty="0" smtClean="0">
                <a:solidFill>
                  <a:schemeClr val="tx1">
                    <a:lumMod val="95000"/>
                    <a:lumOff val="5000"/>
                  </a:schemeClr>
                </a:solidFill>
                <a:cs typeface="B Nazanin" panose="00000400000000000000" pitchFamily="2" charset="-78"/>
              </a:rPr>
              <a:t>قدرت و شدت انجام می شود.</a:t>
            </a:r>
          </a:p>
          <a:p>
            <a:pPr marL="0" indent="0" algn="just" rtl="1">
              <a:buClr>
                <a:schemeClr val="accent1">
                  <a:lumMod val="75000"/>
                </a:schemeClr>
              </a:buClr>
              <a:buNone/>
            </a:pPr>
            <a:r>
              <a:rPr lang="fa-IR" sz="2800" dirty="0">
                <a:solidFill>
                  <a:schemeClr val="tx1">
                    <a:lumMod val="95000"/>
                    <a:lumOff val="5000"/>
                  </a:schemeClr>
                </a:solidFill>
                <a:cs typeface="B Nazanin" panose="00000400000000000000" pitchFamily="2" charset="-78"/>
              </a:rPr>
              <a:t>3.برآیند افقی و عمودی نیروی جهش مناسب است.</a:t>
            </a:r>
          </a:p>
          <a:p>
            <a:pPr marL="0" indent="0" algn="just" rtl="1">
              <a:buClr>
                <a:schemeClr val="accent1">
                  <a:lumMod val="75000"/>
                </a:schemeClr>
              </a:buClr>
              <a:buNone/>
            </a:pP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8987150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071" y="182881"/>
            <a:ext cx="10178322" cy="6675119"/>
          </a:xfrm>
        </p:spPr>
        <p:txBody>
          <a:bodyPr>
            <a:normAutofit lnSpcReduction="10000"/>
          </a:bodyPr>
          <a:lstStyle/>
          <a:p>
            <a:pPr marL="0" indent="0" algn="just" rtl="1">
              <a:buNone/>
            </a:pPr>
            <a:r>
              <a:rPr lang="fa-IR" sz="2800" dirty="0" smtClean="0">
                <a:solidFill>
                  <a:schemeClr val="tx1">
                    <a:lumMod val="95000"/>
                    <a:lumOff val="5000"/>
                  </a:schemeClr>
                </a:solidFill>
                <a:cs typeface="B Nazanin" panose="00000400000000000000" pitchFamily="2" charset="-78"/>
              </a:rPr>
              <a:t>4.تنه </a:t>
            </a:r>
            <a:r>
              <a:rPr lang="fa-IR" sz="2800" dirty="0" smtClean="0">
                <a:solidFill>
                  <a:schemeClr val="tx1">
                    <a:lumMod val="95000"/>
                    <a:lumOff val="5000"/>
                  </a:schemeClr>
                </a:solidFill>
                <a:cs typeface="B Nazanin" panose="00000400000000000000" pitchFamily="2" charset="-78"/>
              </a:rPr>
              <a:t>به اندازه مشخص به جلو متمایل است.</a:t>
            </a:r>
          </a:p>
          <a:p>
            <a:pPr marL="0" indent="0" algn="just" rtl="1">
              <a:buNone/>
            </a:pPr>
            <a:r>
              <a:rPr lang="fa-IR" sz="2800" dirty="0" smtClean="0">
                <a:solidFill>
                  <a:schemeClr val="tx1">
                    <a:lumMod val="95000"/>
                    <a:lumOff val="5000"/>
                  </a:schemeClr>
                </a:solidFill>
                <a:cs typeface="B Nazanin" panose="00000400000000000000" pitchFamily="2" charset="-78"/>
              </a:rPr>
              <a:t>5.حرکت دستها درجهت مخالف پاها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6.در مرحله پرواز دستها کاملاًباز هستند.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1.ناتوانی در استفاده از حرکت دست و پای مخالف</a:t>
            </a:r>
          </a:p>
          <a:p>
            <a:pPr marL="0" indent="0" algn="just" rtl="1">
              <a:buNone/>
            </a:pPr>
            <a:r>
              <a:rPr lang="fa-IR" sz="2800" dirty="0" smtClean="0">
                <a:solidFill>
                  <a:schemeClr val="tx1">
                    <a:lumMod val="95000"/>
                    <a:lumOff val="5000"/>
                  </a:schemeClr>
                </a:solidFill>
                <a:cs typeface="B Nazanin" panose="00000400000000000000" pitchFamily="2" charset="-78"/>
              </a:rPr>
              <a:t>2.ناتوانی در عمل جدا شدن از زمین با یک پا و</a:t>
            </a:r>
          </a:p>
          <a:p>
            <a:pPr marL="0" indent="0" algn="just" rtl="1">
              <a:buNone/>
            </a:pPr>
            <a:r>
              <a:rPr lang="fa-IR" sz="2800" dirty="0" smtClean="0">
                <a:solidFill>
                  <a:schemeClr val="tx1">
                    <a:lumMod val="95000"/>
                    <a:lumOff val="5000"/>
                  </a:schemeClr>
                </a:solidFill>
                <a:cs typeface="B Nazanin" panose="00000400000000000000" pitchFamily="2" charset="-78"/>
              </a:rPr>
              <a:t>فرود با پای دیگر </a:t>
            </a:r>
          </a:p>
          <a:p>
            <a:pPr marL="0" indent="0" algn="just" rtl="1">
              <a:buNone/>
            </a:pPr>
            <a:r>
              <a:rPr lang="fa-IR" sz="2800" dirty="0" smtClean="0">
                <a:solidFill>
                  <a:schemeClr val="tx1">
                    <a:lumMod val="95000"/>
                    <a:lumOff val="5000"/>
                  </a:schemeClr>
                </a:solidFill>
                <a:cs typeface="B Nazanin" panose="00000400000000000000" pitchFamily="2" charset="-78"/>
              </a:rPr>
              <a:t>3.حرکات محدود دستها و پاها </a:t>
            </a:r>
          </a:p>
          <a:p>
            <a:pPr marL="0" indent="0" algn="just" rtl="1">
              <a:buNone/>
            </a:pPr>
            <a:r>
              <a:rPr lang="fa-IR" sz="2800" dirty="0" smtClean="0">
                <a:solidFill>
                  <a:schemeClr val="tx1">
                    <a:lumMod val="95000"/>
                    <a:lumOff val="5000"/>
                  </a:schemeClr>
                </a:solidFill>
                <a:cs typeface="B Nazanin" panose="00000400000000000000" pitchFamily="2" charset="-78"/>
              </a:rPr>
              <a:t>4.حرکت آهسته و جابه جایی عمودی جزئی </a:t>
            </a:r>
          </a:p>
          <a:p>
            <a:pPr marL="0" indent="0" algn="just" rtl="1">
              <a:buNone/>
            </a:pPr>
            <a:r>
              <a:rPr lang="fa-IR" sz="2800" dirty="0" smtClean="0">
                <a:solidFill>
                  <a:schemeClr val="tx1">
                    <a:lumMod val="95000"/>
                    <a:lumOff val="5000"/>
                  </a:schemeClr>
                </a:solidFill>
                <a:cs typeface="B Nazanin" panose="00000400000000000000" pitchFamily="2" charset="-78"/>
              </a:rPr>
              <a:t>5.فرود با تمام کف پا</a:t>
            </a:r>
            <a:endParaRPr lang="en-US" sz="2800" dirty="0">
              <a:solidFill>
                <a:schemeClr val="tx1">
                  <a:lumMod val="95000"/>
                  <a:lumOff val="5000"/>
                </a:schemeClr>
              </a:solidFill>
              <a:cs typeface="B Nazanin" panose="00000400000000000000" pitchFamily="2" charset="-78"/>
            </a:endParaRPr>
          </a:p>
          <a:p>
            <a:pPr marL="0" indent="0" algn="just" rtl="1">
              <a:buNone/>
            </a:pPr>
            <a:r>
              <a:rPr lang="fa-IR" sz="2800" dirty="0">
                <a:solidFill>
                  <a:schemeClr val="tx1">
                    <a:lumMod val="95000"/>
                    <a:lumOff val="5000"/>
                  </a:schemeClr>
                </a:solidFill>
                <a:cs typeface="B Nazanin" panose="00000400000000000000" pitchFamily="2" charset="-78"/>
              </a:rPr>
              <a:t>6.عدم خمیدگی یا خمیدگی بیش از حد بدن به جلو </a:t>
            </a:r>
          </a:p>
          <a:p>
            <a:pPr marL="0" indent="0" algn="just" rtl="1">
              <a:buNone/>
            </a:pPr>
            <a:r>
              <a:rPr lang="fa-IR" sz="2800" dirty="0">
                <a:solidFill>
                  <a:schemeClr val="tx1">
                    <a:lumMod val="95000"/>
                    <a:lumOff val="5000"/>
                  </a:schemeClr>
                </a:solidFill>
                <a:cs typeface="B Nazanin" panose="00000400000000000000" pitchFamily="2" charset="-78"/>
              </a:rPr>
              <a:t>7.ناتوانی در باز کردن کامل پاها</a:t>
            </a:r>
            <a:endParaRPr lang="fa-IR" sz="2800" dirty="0">
              <a:solidFill>
                <a:schemeClr val="tx1">
                  <a:lumMod val="95000"/>
                  <a:lumOff val="5000"/>
                </a:schemeClr>
              </a:solidFill>
              <a:cs typeface="B Arshia" panose="00000400000000000000" pitchFamily="2" charset="-78"/>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519" y="373828"/>
            <a:ext cx="4798185" cy="6078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767023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181" y="0"/>
            <a:ext cx="10178322" cy="6662056"/>
          </a:xfrm>
        </p:spPr>
        <p:txBody>
          <a:bodyPr>
            <a:normAutofit/>
          </a:bodyPr>
          <a:lstStyle/>
          <a:p>
            <a:pPr marL="0" indent="0" algn="just" rtl="1">
              <a:buNone/>
            </a:pPr>
            <a:r>
              <a:rPr lang="fa-IR" sz="5100" dirty="0" smtClean="0">
                <a:ln>
                  <a:solidFill>
                    <a:schemeClr val="tx2">
                      <a:lumMod val="90000"/>
                      <a:lumOff val="10000"/>
                    </a:schemeClr>
                  </a:solidFill>
                </a:ln>
                <a:solidFill>
                  <a:schemeClr val="accent1">
                    <a:lumMod val="75000"/>
                  </a:schemeClr>
                </a:solidFill>
                <a:cs typeface="B Arshia" panose="00000400000000000000" pitchFamily="2" charset="-78"/>
              </a:rPr>
              <a:t>سکسکه </a:t>
            </a:r>
            <a:r>
              <a:rPr lang="fa-IR" sz="5100" dirty="0" smtClean="0">
                <a:ln>
                  <a:solidFill>
                    <a:schemeClr val="tx2">
                      <a:lumMod val="90000"/>
                      <a:lumOff val="10000"/>
                    </a:schemeClr>
                  </a:solidFill>
                </a:ln>
                <a:solidFill>
                  <a:schemeClr val="accent1">
                    <a:lumMod val="75000"/>
                  </a:schemeClr>
                </a:solidFill>
                <a:cs typeface="B Arshia" panose="00000400000000000000" pitchFamily="2" charset="-78"/>
              </a:rPr>
              <a:t>دویدن</a:t>
            </a:r>
          </a:p>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درحرکت سکسکه دویدن،دوحرکت بنیادی گام و لی با هم ترکیب شده و یک الگوی حرکتی جدید تشکیل می شود</a:t>
            </a:r>
            <a:r>
              <a:rPr lang="fa-IR" sz="2800" dirty="0" smtClean="0">
                <a:ln>
                  <a:solidFill>
                    <a:schemeClr val="tx2">
                      <a:lumMod val="90000"/>
                      <a:lumOff val="10000"/>
                    </a:schemeClr>
                  </a:solidFill>
                </a:ln>
                <a:solidFill>
                  <a:schemeClr val="accent1">
                    <a:lumMod val="75000"/>
                  </a:schemeClr>
                </a:solidFill>
                <a:cs typeface="B Nazanin" panose="00000400000000000000" pitchFamily="2" charset="-78"/>
              </a:rPr>
              <a:t>.</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1.سکسکه دویدن</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None/>
            </a:pPr>
            <a:r>
              <a:rPr lang="fa-IR" sz="2800" dirty="0" smtClean="0">
                <a:solidFill>
                  <a:schemeClr val="tx1">
                    <a:lumMod val="95000"/>
                    <a:lumOff val="5000"/>
                  </a:schemeClr>
                </a:solidFill>
                <a:cs typeface="B Nazanin" panose="00000400000000000000" pitchFamily="2" charset="-78"/>
              </a:rPr>
              <a:t>1.سکسکه دویدن فقط با یک پا انجام میشود </a:t>
            </a:r>
          </a:p>
          <a:p>
            <a:pPr marL="0" indent="0" algn="just" rtl="1">
              <a:buNone/>
            </a:pPr>
            <a:r>
              <a:rPr lang="fa-IR" sz="2800" dirty="0" smtClean="0">
                <a:solidFill>
                  <a:schemeClr val="tx1">
                    <a:lumMod val="95000"/>
                    <a:lumOff val="5000"/>
                  </a:schemeClr>
                </a:solidFill>
                <a:cs typeface="B Nazanin" panose="00000400000000000000" pitchFamily="2" charset="-78"/>
              </a:rPr>
              <a:t>2.حرکات گام_لی به طور عمدی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3.گاهاً لی با گام دوتایی مشاهده می شود.</a:t>
            </a:r>
          </a:p>
          <a:p>
            <a:pPr marL="0" indent="0" algn="just" rtl="1">
              <a:buNone/>
            </a:pPr>
            <a:r>
              <a:rPr lang="fa-IR" sz="2800" dirty="0" smtClean="0">
                <a:solidFill>
                  <a:schemeClr val="tx1">
                    <a:lumMod val="95000"/>
                    <a:lumOff val="5000"/>
                  </a:schemeClr>
                </a:solidFill>
                <a:cs typeface="B Nazanin" panose="00000400000000000000" pitchFamily="2" charset="-78"/>
              </a:rPr>
              <a:t>4.به جای سکسکه دویدن بیشتر از حرکات گام برداشتن استفاده می شود.</a:t>
            </a:r>
          </a:p>
        </p:txBody>
      </p:sp>
      <p:sp>
        <p:nvSpPr>
          <p:cNvPr id="2" name="Rectangle 1"/>
          <p:cNvSpPr/>
          <p:nvPr/>
        </p:nvSpPr>
        <p:spPr>
          <a:xfrm>
            <a:off x="3958046" y="5613904"/>
            <a:ext cx="7576457" cy="954107"/>
          </a:xfrm>
          <a:prstGeom prst="rect">
            <a:avLst/>
          </a:prstGeom>
        </p:spPr>
        <p:txBody>
          <a:bodyPr wrap="square">
            <a:spAutoFit/>
          </a:bodyPr>
          <a:lstStyle/>
          <a:p>
            <a:pPr algn="just" rtl="1"/>
            <a:r>
              <a:rPr lang="fa-IR" sz="2800" dirty="0">
                <a:solidFill>
                  <a:schemeClr val="tx1">
                    <a:lumMod val="95000"/>
                    <a:lumOff val="5000"/>
                  </a:schemeClr>
                </a:solidFill>
                <a:cs typeface="B Nazanin" panose="00000400000000000000" pitchFamily="2" charset="-78"/>
              </a:rPr>
              <a:t>5.از دستها کمتر استفاده می شود.</a:t>
            </a:r>
          </a:p>
          <a:p>
            <a:pPr algn="just" rtl="1"/>
            <a:r>
              <a:rPr lang="fa-IR" sz="2800" dirty="0">
                <a:solidFill>
                  <a:schemeClr val="tx1">
                    <a:lumMod val="95000"/>
                    <a:lumOff val="5000"/>
                  </a:schemeClr>
                </a:solidFill>
                <a:cs typeface="B Nazanin" panose="00000400000000000000" pitchFamily="2" charset="-78"/>
              </a:rPr>
              <a:t>6.حرکات به صورت بخش بخش و غیر مداوم به نظر می رسد.</a:t>
            </a:r>
          </a:p>
        </p:txBody>
      </p:sp>
    </p:spTree>
    <p:extLst>
      <p:ext uri="{BB962C8B-B14F-4D97-AF65-F5344CB8AC3E}">
        <p14:creationId xmlns:p14="http://schemas.microsoft.com/office/powerpoint/2010/main" val="426439278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35131"/>
            <a:ext cx="10178322" cy="6518366"/>
          </a:xfrm>
        </p:spPr>
        <p:txBody>
          <a:bodyPr/>
          <a:lstStyle/>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None/>
            </a:pPr>
            <a:r>
              <a:rPr lang="fa-IR" sz="2800" dirty="0" smtClean="0">
                <a:solidFill>
                  <a:schemeClr val="tx1">
                    <a:lumMod val="95000"/>
                    <a:lumOff val="5000"/>
                  </a:schemeClr>
                </a:solidFill>
                <a:cs typeface="B Nazanin" panose="00000400000000000000" pitchFamily="2" charset="-78"/>
              </a:rPr>
              <a:t>1.گام و لی به طور مؤثر،هماهنگ شده است.</a:t>
            </a:r>
          </a:p>
          <a:p>
            <a:pPr marL="0" indent="0" algn="just" rtl="1">
              <a:buNone/>
            </a:pPr>
            <a:r>
              <a:rPr lang="fa-IR" sz="2800" dirty="0" smtClean="0">
                <a:solidFill>
                  <a:schemeClr val="tx1">
                    <a:lumMod val="95000"/>
                    <a:lumOff val="5000"/>
                  </a:schemeClr>
                </a:solidFill>
                <a:cs typeface="B Nazanin" panose="00000400000000000000" pitchFamily="2" charset="-78"/>
              </a:rPr>
              <a:t>2.از حرکات موزون دستها برای تولید اندازه حرکت استفاده می شود.</a:t>
            </a:r>
          </a:p>
          <a:p>
            <a:pPr marL="0" indent="0" algn="just" rtl="1">
              <a:buNone/>
            </a:pPr>
            <a:r>
              <a:rPr lang="fa-IR" sz="2800" dirty="0" smtClean="0">
                <a:solidFill>
                  <a:schemeClr val="tx1">
                    <a:lumMod val="95000"/>
                    <a:lumOff val="5000"/>
                  </a:schemeClr>
                </a:solidFill>
                <a:cs typeface="B Nazanin" panose="00000400000000000000" pitchFamily="2" charset="-78"/>
              </a:rPr>
              <a:t>3.حرکت لی با جابه جایی عمودی بیش از حد همراه است.</a:t>
            </a:r>
          </a:p>
          <a:p>
            <a:pPr marL="0" indent="0" algn="just" rtl="1">
              <a:buNone/>
            </a:pPr>
            <a:r>
              <a:rPr lang="fa-IR" sz="2800" dirty="0" smtClean="0">
                <a:solidFill>
                  <a:schemeClr val="tx1">
                    <a:lumMod val="95000"/>
                    <a:lumOff val="5000"/>
                  </a:schemeClr>
                </a:solidFill>
                <a:cs typeface="B Nazanin" panose="00000400000000000000" pitchFamily="2" charset="-78"/>
              </a:rPr>
              <a:t>4.فرود با تمام کف پا انجام می شود.</a:t>
            </a:r>
            <a:endParaRPr lang="fa-IR" sz="2800" dirty="0">
              <a:solidFill>
                <a:schemeClr val="tx1">
                  <a:lumMod val="95000"/>
                  <a:lumOff val="5000"/>
                </a:schemeClr>
              </a:solidFill>
              <a:cs typeface="B Nazanin" panose="00000400000000000000" pitchFamily="2" charset="-78"/>
            </a:endParaRP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بالیده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1.انتقال وزنها در طول حرکت به صورت موزون انجتام می شود.</a:t>
            </a:r>
          </a:p>
          <a:p>
            <a:pPr marL="0" indent="0" algn="just" rtl="1">
              <a:buNone/>
            </a:pPr>
            <a:r>
              <a:rPr lang="fa-IR" sz="2800" dirty="0" smtClean="0">
                <a:solidFill>
                  <a:schemeClr val="tx1">
                    <a:lumMod val="95000"/>
                    <a:lumOff val="5000"/>
                  </a:schemeClr>
                </a:solidFill>
                <a:cs typeface="B Nazanin" panose="00000400000000000000" pitchFamily="2" charset="-78"/>
              </a:rPr>
              <a:t>2.از دستها به طور هماهنگ استفاده می شود.(در زمان انتقال وزن بدن کاهش می یابد)</a:t>
            </a:r>
          </a:p>
          <a:p>
            <a:pPr marL="0" indent="0" algn="just" rtl="1">
              <a:buNone/>
            </a:pPr>
            <a:r>
              <a:rPr lang="fa-IR" sz="2800" dirty="0" smtClean="0">
                <a:solidFill>
                  <a:schemeClr val="tx1">
                    <a:lumMod val="95000"/>
                    <a:lumOff val="5000"/>
                  </a:schemeClr>
                </a:solidFill>
                <a:cs typeface="B Nazanin" panose="00000400000000000000" pitchFamily="2" charset="-78"/>
              </a:rPr>
              <a:t>3.جابه جایی عمودی در حرکت لی اندک است.</a:t>
            </a:r>
          </a:p>
        </p:txBody>
      </p:sp>
      <p:sp>
        <p:nvSpPr>
          <p:cNvPr id="2" name="Rectangle 1"/>
          <p:cNvSpPr/>
          <p:nvPr/>
        </p:nvSpPr>
        <p:spPr>
          <a:xfrm>
            <a:off x="7024627" y="5647900"/>
            <a:ext cx="4405373" cy="523220"/>
          </a:xfrm>
          <a:prstGeom prst="rect">
            <a:avLst/>
          </a:prstGeom>
        </p:spPr>
        <p:txBody>
          <a:bodyPr wrap="none">
            <a:spAutoFit/>
          </a:bodyPr>
          <a:lstStyle/>
          <a:p>
            <a:pPr algn="just" rtl="1"/>
            <a:r>
              <a:rPr lang="fa-IR" sz="2800" dirty="0">
                <a:solidFill>
                  <a:schemeClr val="tx1">
                    <a:lumMod val="95000"/>
                    <a:lumOff val="5000"/>
                  </a:schemeClr>
                </a:solidFill>
                <a:cs typeface="B Nazanin" panose="00000400000000000000" pitchFamily="2" charset="-78"/>
              </a:rPr>
              <a:t>4.فرود ابتدا با پنجه پا صورت می گیرد.</a:t>
            </a:r>
          </a:p>
        </p:txBody>
      </p:sp>
    </p:spTree>
    <p:extLst>
      <p:ext uri="{BB962C8B-B14F-4D97-AF65-F5344CB8AC3E}">
        <p14:creationId xmlns:p14="http://schemas.microsoft.com/office/powerpoint/2010/main" val="40877884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564" y="195943"/>
            <a:ext cx="10178322" cy="6087291"/>
          </a:xfrm>
        </p:spPr>
        <p:txBody>
          <a:bodyPr/>
          <a:lstStyle/>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رشدی</a:t>
            </a:r>
          </a:p>
          <a:p>
            <a:pPr marL="0" indent="0" algn="just" rtl="1">
              <a:buNone/>
            </a:pPr>
            <a:r>
              <a:rPr lang="fa-IR" sz="2800" dirty="0" smtClean="0">
                <a:solidFill>
                  <a:schemeClr val="tx1">
                    <a:lumMod val="95000"/>
                    <a:lumOff val="5000"/>
                  </a:schemeClr>
                </a:solidFill>
                <a:cs typeface="B Nazanin" panose="00000400000000000000" pitchFamily="2" charset="-78"/>
              </a:rPr>
              <a:t>1.اعمال بخش  بخش و جداگانه گام و لی </a:t>
            </a:r>
          </a:p>
          <a:p>
            <a:pPr marL="0" indent="0" algn="just" rtl="1">
              <a:buNone/>
            </a:pPr>
            <a:r>
              <a:rPr lang="fa-IR" sz="2800" dirty="0" smtClean="0">
                <a:solidFill>
                  <a:schemeClr val="tx1">
                    <a:lumMod val="95000"/>
                    <a:lumOff val="5000"/>
                  </a:schemeClr>
                </a:solidFill>
                <a:cs typeface="B Nazanin" panose="00000400000000000000" pitchFamily="2" charset="-78"/>
              </a:rPr>
              <a:t>2.هماهنگی ضعیف در حرکات</a:t>
            </a:r>
          </a:p>
          <a:p>
            <a:pPr marL="0" indent="0" algn="just" rtl="1">
              <a:buNone/>
            </a:pPr>
            <a:r>
              <a:rPr lang="fa-IR" sz="2800" dirty="0" smtClean="0">
                <a:solidFill>
                  <a:schemeClr val="tx1">
                    <a:lumMod val="95000"/>
                    <a:lumOff val="5000"/>
                  </a:schemeClr>
                </a:solidFill>
                <a:cs typeface="B Nazanin" panose="00000400000000000000" pitchFamily="2" charset="-78"/>
              </a:rPr>
              <a:t>3.ناتوانی در استفاده از هر دوسمت بدن</a:t>
            </a:r>
          </a:p>
          <a:p>
            <a:pPr marL="0" indent="0" algn="just" rtl="1">
              <a:buNone/>
            </a:pPr>
            <a:r>
              <a:rPr lang="fa-IR" sz="2800" dirty="0" smtClean="0">
                <a:solidFill>
                  <a:schemeClr val="tx1">
                    <a:lumMod val="95000"/>
                    <a:lumOff val="5000"/>
                  </a:schemeClr>
                </a:solidFill>
                <a:cs typeface="B Nazanin" panose="00000400000000000000" pitchFamily="2" charset="-78"/>
              </a:rPr>
              <a:t>4.حرکات بیش از حد و غیر ضروری </a:t>
            </a:r>
          </a:p>
          <a:p>
            <a:pPr marL="0" indent="0" algn="just" rtl="1">
              <a:buNone/>
            </a:pPr>
            <a:r>
              <a:rPr lang="fa-IR" sz="2800" dirty="0" smtClean="0">
                <a:solidFill>
                  <a:schemeClr val="tx1">
                    <a:lumMod val="95000"/>
                    <a:lumOff val="5000"/>
                  </a:schemeClr>
                </a:solidFill>
                <a:cs typeface="B Nazanin" panose="00000400000000000000" pitchFamily="2" charset="-78"/>
              </a:rPr>
              <a:t>5.فرود با تمام کف پا</a:t>
            </a:r>
          </a:p>
          <a:p>
            <a:pPr marL="0" indent="0" algn="just" rtl="1">
              <a:buNone/>
            </a:pPr>
            <a:r>
              <a:rPr lang="fa-IR" sz="2800" dirty="0" smtClean="0">
                <a:solidFill>
                  <a:schemeClr val="tx1">
                    <a:lumMod val="95000"/>
                    <a:lumOff val="5000"/>
                  </a:schemeClr>
                </a:solidFill>
                <a:cs typeface="B Nazanin" panose="00000400000000000000" pitchFamily="2" charset="-78"/>
              </a:rPr>
              <a:t>6.حرکات بیش ازحد،محدود یا یک طرفه دستها </a:t>
            </a:r>
          </a:p>
          <a:p>
            <a:pPr marL="0" indent="0" algn="just" rtl="1">
              <a:buNone/>
            </a:pPr>
            <a:r>
              <a:rPr lang="fa-IR" sz="2800" dirty="0" smtClean="0">
                <a:solidFill>
                  <a:schemeClr val="tx1">
                    <a:lumMod val="95000"/>
                    <a:lumOff val="5000"/>
                  </a:schemeClr>
                </a:solidFill>
                <a:cs typeface="B Nazanin" panose="00000400000000000000" pitchFamily="2" charset="-78"/>
              </a:rPr>
              <a:t>7.ناتوانی در حرکت در مسیر مستقیم </a:t>
            </a:r>
          </a:p>
          <a:p>
            <a:pPr marL="0" indent="0" algn="just" rtl="1">
              <a:buNone/>
            </a:pPr>
            <a:r>
              <a:rPr lang="fa-IR" sz="2800" dirty="0" smtClean="0">
                <a:solidFill>
                  <a:schemeClr val="tx1">
                    <a:lumMod val="95000"/>
                    <a:lumOff val="5000"/>
                  </a:schemeClr>
                </a:solidFill>
                <a:cs typeface="B Nazanin" panose="00000400000000000000" pitchFamily="2" charset="-78"/>
              </a:rPr>
              <a:t>8.ناتوانی در سکسکه دویدن به عقب و طرفین</a:t>
            </a:r>
            <a:endParaRPr lang="en-US" sz="2800" dirty="0">
              <a:solidFill>
                <a:schemeClr val="tx1">
                  <a:lumMod val="95000"/>
                  <a:lumOff val="5000"/>
                </a:schemeClr>
              </a:solidFill>
              <a:cs typeface="B Nazanin" panose="00000400000000000000" pitchFamily="2" charset="-78"/>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837" y="326572"/>
            <a:ext cx="5286327" cy="6426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60311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82" y="-53435"/>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ترتیب ظهور توانایی های استواری منتخب</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556840900"/>
              </p:ext>
            </p:extLst>
          </p:nvPr>
        </p:nvGraphicFramePr>
        <p:xfrm>
          <a:off x="1123406" y="875511"/>
          <a:ext cx="10684311" cy="5669280"/>
        </p:xfrm>
        <a:graphic>
          <a:graphicData uri="http://schemas.openxmlformats.org/drawingml/2006/table">
            <a:tbl>
              <a:tblPr firstRow="1" bandRow="1">
                <a:tableStyleId>{3C2FFA5D-87B4-456A-9821-1D502468CF0F}</a:tableStyleId>
              </a:tblPr>
              <a:tblGrid>
                <a:gridCol w="2835556">
                  <a:extLst>
                    <a:ext uri="{9D8B030D-6E8A-4147-A177-3AD203B41FA5}">
                      <a16:colId xmlns:a16="http://schemas.microsoft.com/office/drawing/2014/main" val="523157994"/>
                    </a:ext>
                  </a:extLst>
                </a:gridCol>
                <a:gridCol w="4440455">
                  <a:extLst>
                    <a:ext uri="{9D8B030D-6E8A-4147-A177-3AD203B41FA5}">
                      <a16:colId xmlns:a16="http://schemas.microsoft.com/office/drawing/2014/main" val="2337484281"/>
                    </a:ext>
                  </a:extLst>
                </a:gridCol>
                <a:gridCol w="3408300">
                  <a:extLst>
                    <a:ext uri="{9D8B030D-6E8A-4147-A177-3AD203B41FA5}">
                      <a16:colId xmlns:a16="http://schemas.microsoft.com/office/drawing/2014/main" val="1958501527"/>
                    </a:ext>
                  </a:extLst>
                </a:gridCol>
              </a:tblGrid>
              <a:tr h="416104">
                <a:tc>
                  <a:txBody>
                    <a:bodyPr/>
                    <a:lstStyle/>
                    <a:p>
                      <a:pPr algn="just" rtl="1"/>
                      <a:r>
                        <a:rPr lang="fa-IR" sz="2400" dirty="0" smtClean="0">
                          <a:solidFill>
                            <a:schemeClr val="tx1">
                              <a:lumMod val="95000"/>
                              <a:lumOff val="5000"/>
                            </a:schemeClr>
                          </a:solidFill>
                        </a:rPr>
                        <a:t>دامنه ی تقریبی سن ظهور</a:t>
                      </a:r>
                      <a:endParaRPr lang="en-US" sz="2400" dirty="0">
                        <a:solidFill>
                          <a:schemeClr val="tx1">
                            <a:lumMod val="95000"/>
                            <a:lumOff val="5000"/>
                          </a:schemeClr>
                        </a:solidFill>
                      </a:endParaRPr>
                    </a:p>
                  </a:txBody>
                  <a:tcPr/>
                </a:tc>
                <a:tc>
                  <a:txBody>
                    <a:bodyPr/>
                    <a:lstStyle/>
                    <a:p>
                      <a:pPr algn="just" rtl="1"/>
                      <a:r>
                        <a:rPr lang="fa-IR" sz="2400" dirty="0" smtClean="0">
                          <a:solidFill>
                            <a:schemeClr val="tx1">
                              <a:lumMod val="95000"/>
                              <a:lumOff val="5000"/>
                            </a:schemeClr>
                          </a:solidFill>
                        </a:rPr>
                        <a:t>توانایی های منتخب</a:t>
                      </a:r>
                      <a:endParaRPr lang="en-US" sz="2400" dirty="0">
                        <a:solidFill>
                          <a:schemeClr val="tx1">
                            <a:lumMod val="95000"/>
                            <a:lumOff val="5000"/>
                          </a:schemeClr>
                        </a:solidFill>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الگوی حرکتی</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1255303478"/>
                  </a:ext>
                </a:extLst>
              </a:tr>
              <a:tr h="4743425">
                <a:tc>
                  <a:txBody>
                    <a:bodyPr/>
                    <a:lstStyle/>
                    <a:p>
                      <a:pPr algn="just" rtl="1"/>
                      <a:r>
                        <a:rPr lang="fa-IR" sz="2400" dirty="0" smtClean="0">
                          <a:solidFill>
                            <a:schemeClr val="tx2">
                              <a:lumMod val="90000"/>
                              <a:lumOff val="10000"/>
                            </a:schemeClr>
                          </a:solidFill>
                          <a:cs typeface="B Nazanin" panose="00000400000000000000" pitchFamily="2" charset="-78"/>
                        </a:rPr>
                        <a:t>2تا</a:t>
                      </a:r>
                      <a:r>
                        <a:rPr lang="fa-IR" sz="2400" baseline="0" dirty="0" smtClean="0">
                          <a:solidFill>
                            <a:schemeClr val="tx2">
                              <a:lumMod val="90000"/>
                              <a:lumOff val="10000"/>
                            </a:schemeClr>
                          </a:solidFill>
                          <a:cs typeface="B Nazanin" panose="00000400000000000000" pitchFamily="2" charset="-78"/>
                        </a:rPr>
                        <a:t> 4سالگی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3تا5 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2 تا 3سالگی</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2تا 4 سالگی</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3 تا 5 سالگی</a:t>
                      </a:r>
                    </a:p>
                    <a:p>
                      <a:pPr algn="just" rtl="1"/>
                      <a:r>
                        <a:rPr lang="fa-IR" sz="2400" baseline="0" dirty="0" smtClean="0">
                          <a:solidFill>
                            <a:schemeClr val="tx2">
                              <a:lumMod val="90000"/>
                              <a:lumOff val="10000"/>
                            </a:schemeClr>
                          </a:solidFill>
                          <a:cs typeface="B Nazanin" panose="00000400000000000000" pitchFamily="2" charset="-78"/>
                        </a:rPr>
                        <a:t>2تا 5 سالگی </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5تا 7 سالگی</a:t>
                      </a:r>
                    </a:p>
                    <a:p>
                      <a:pPr algn="just" rtl="1"/>
                      <a:r>
                        <a:rPr lang="fa-IR" sz="2400" baseline="0" dirty="0" smtClean="0">
                          <a:solidFill>
                            <a:schemeClr val="tx2">
                              <a:lumMod val="90000"/>
                              <a:lumOff val="10000"/>
                            </a:schemeClr>
                          </a:solidFill>
                          <a:cs typeface="B Nazanin" panose="00000400000000000000" pitchFamily="2" charset="-78"/>
                        </a:rPr>
                        <a:t>6 تا 7 سالگی </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_یک</a:t>
                      </a:r>
                      <a:r>
                        <a:rPr lang="fa-IR" sz="2400" baseline="0" dirty="0" smtClean="0">
                          <a:solidFill>
                            <a:schemeClr val="tx2">
                              <a:lumMod val="90000"/>
                              <a:lumOff val="10000"/>
                            </a:schemeClr>
                          </a:solidFill>
                          <a:cs typeface="B Nazanin" panose="00000400000000000000" pitchFamily="2" charset="-78"/>
                        </a:rPr>
                        <a:t> اینچ (2/5سانتیمتر)راه رفتن در مسیر مستقیم </a:t>
                      </a:r>
                    </a:p>
                    <a:p>
                      <a:pPr algn="just" rtl="1"/>
                      <a:r>
                        <a:rPr lang="fa-IR" sz="2400" baseline="0" dirty="0" smtClean="0">
                          <a:solidFill>
                            <a:schemeClr val="tx2">
                              <a:lumMod val="90000"/>
                              <a:lumOff val="10000"/>
                            </a:schemeClr>
                          </a:solidFill>
                          <a:cs typeface="B Nazanin" panose="00000400000000000000" pitchFamily="2" charset="-78"/>
                        </a:rPr>
                        <a:t>_یک اینچ راه رفتن در مسیر چرخشی </a:t>
                      </a:r>
                    </a:p>
                    <a:p>
                      <a:pPr algn="just" rtl="1"/>
                      <a:r>
                        <a:rPr lang="fa-IR" sz="2400" baseline="0" dirty="0" smtClean="0">
                          <a:solidFill>
                            <a:schemeClr val="tx2">
                              <a:lumMod val="90000"/>
                              <a:lumOff val="10000"/>
                            </a:schemeClr>
                          </a:solidFill>
                          <a:cs typeface="B Nazanin" panose="00000400000000000000" pitchFamily="2" charset="-78"/>
                        </a:rPr>
                        <a:t>ایستادن روی چوب موازنه</a:t>
                      </a:r>
                    </a:p>
                    <a:p>
                      <a:pPr algn="just" rtl="1"/>
                      <a:r>
                        <a:rPr lang="fa-IR" sz="2400" baseline="0" dirty="0" smtClean="0">
                          <a:solidFill>
                            <a:schemeClr val="tx2">
                              <a:lumMod val="90000"/>
                              <a:lumOff val="10000"/>
                            </a:schemeClr>
                          </a:solidFill>
                          <a:cs typeface="B Nazanin" panose="00000400000000000000" pitchFamily="2" charset="-78"/>
                        </a:rPr>
                        <a:t>_چهار اینچ راه رفتن روی چوب موازنه عریض در یک فاصله کوتاه</a:t>
                      </a:r>
                    </a:p>
                    <a:p>
                      <a:pPr algn="just" rtl="1"/>
                      <a:r>
                        <a:rPr lang="fa-IR" sz="2400" baseline="0" dirty="0" smtClean="0">
                          <a:solidFill>
                            <a:schemeClr val="tx2">
                              <a:lumMod val="90000"/>
                              <a:lumOff val="10000"/>
                            </a:schemeClr>
                          </a:solidFill>
                          <a:cs typeface="B Nazanin" panose="00000400000000000000" pitchFamily="2" charset="-78"/>
                        </a:rPr>
                        <a:t>_راه رفتن روی همان چوب موازنه با تغییر پاها</a:t>
                      </a:r>
                    </a:p>
                    <a:p>
                      <a:pPr algn="just" rtl="1"/>
                      <a:r>
                        <a:rPr lang="fa-IR" sz="2400" baseline="0" dirty="0" smtClean="0">
                          <a:solidFill>
                            <a:schemeClr val="tx2">
                              <a:lumMod val="90000"/>
                              <a:lumOff val="10000"/>
                            </a:schemeClr>
                          </a:solidFill>
                          <a:cs typeface="B Nazanin" panose="00000400000000000000" pitchFamily="2" charset="-78"/>
                        </a:rPr>
                        <a:t> </a:t>
                      </a:r>
                    </a:p>
                    <a:p>
                      <a:pPr algn="just" rtl="1"/>
                      <a:r>
                        <a:rPr lang="fa-IR" sz="2400" baseline="0" dirty="0" smtClean="0">
                          <a:solidFill>
                            <a:schemeClr val="tx2">
                              <a:lumMod val="90000"/>
                              <a:lumOff val="10000"/>
                            </a:schemeClr>
                          </a:solidFill>
                          <a:cs typeface="B Nazanin" panose="00000400000000000000" pitchFamily="2" charset="-78"/>
                        </a:rPr>
                        <a:t>_راه رفتن روی چوب موازنه دو یا سه اینچی </a:t>
                      </a:r>
                    </a:p>
                    <a:p>
                      <a:pPr algn="just" rtl="1"/>
                      <a:r>
                        <a:rPr lang="fa-IR" sz="2400" baseline="0" dirty="0" smtClean="0">
                          <a:solidFill>
                            <a:schemeClr val="tx2">
                              <a:lumMod val="90000"/>
                              <a:lumOff val="10000"/>
                            </a:schemeClr>
                          </a:solidFill>
                          <a:cs typeface="B Nazanin" panose="00000400000000000000" pitchFamily="2" charset="-78"/>
                        </a:rPr>
                        <a:t>(5/1یا7/6سانتیمتری)</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_انجام غلت رو به جلو مقدماتی </a:t>
                      </a:r>
                    </a:p>
                    <a:p>
                      <a:pPr algn="just" rtl="1"/>
                      <a:r>
                        <a:rPr lang="fa-IR" sz="2400" baseline="0" dirty="0" smtClean="0">
                          <a:solidFill>
                            <a:schemeClr val="tx2">
                              <a:lumMod val="90000"/>
                              <a:lumOff val="10000"/>
                            </a:schemeClr>
                          </a:solidFill>
                          <a:cs typeface="B Nazanin" panose="00000400000000000000" pitchFamily="2" charset="-78"/>
                        </a:rPr>
                        <a:t>_انجام غلت رو به جلو پیشرفته</a:t>
                      </a:r>
                    </a:p>
                    <a:p>
                      <a:pPr algn="just" rtl="1"/>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 </a:t>
                      </a:r>
                    </a:p>
                    <a:p>
                      <a:pPr algn="just" rtl="1"/>
                      <a:endParaRPr lang="fa-IR" sz="2400" dirty="0" smtClean="0">
                        <a:solidFill>
                          <a:schemeClr val="tx2">
                            <a:lumMod val="90000"/>
                            <a:lumOff val="10000"/>
                          </a:schemeClr>
                        </a:solidFill>
                        <a:cs typeface="B Nazanin" panose="00000400000000000000" pitchFamily="2" charset="-78"/>
                      </a:endParaRPr>
                    </a:p>
                    <a:p>
                      <a:pPr algn="just" rtl="1"/>
                      <a:r>
                        <a:rPr lang="fa-IR" sz="2400" b="1" dirty="0" smtClean="0">
                          <a:solidFill>
                            <a:schemeClr val="tx2">
                              <a:lumMod val="90000"/>
                              <a:lumOff val="10000"/>
                            </a:schemeClr>
                          </a:solidFill>
                          <a:cs typeface="B Nazanin" panose="00000400000000000000" pitchFamily="2" charset="-78"/>
                        </a:rPr>
                        <a:t>تعادل پویا:</a:t>
                      </a:r>
                      <a:r>
                        <a:rPr lang="fa-IR" sz="2400" dirty="0" smtClean="0">
                          <a:solidFill>
                            <a:schemeClr val="tx2">
                              <a:lumMod val="90000"/>
                              <a:lumOff val="10000"/>
                            </a:schemeClr>
                          </a:solidFill>
                          <a:cs typeface="B Nazanin" panose="00000400000000000000" pitchFamily="2" charset="-78"/>
                        </a:rPr>
                        <a:t>شامل حفظ تعادل</a:t>
                      </a:r>
                      <a:r>
                        <a:rPr lang="fa-IR" sz="2400" baseline="0" dirty="0" smtClean="0">
                          <a:solidFill>
                            <a:schemeClr val="tx2">
                              <a:lumMod val="90000"/>
                              <a:lumOff val="10000"/>
                            </a:schemeClr>
                          </a:solidFill>
                          <a:cs typeface="B Nazanin" panose="00000400000000000000" pitchFamily="2" charset="-78"/>
                        </a:rPr>
                        <a:t> در حالت تغییر مرکز ثقل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1748298314"/>
                  </a:ext>
                </a:extLst>
              </a:tr>
            </a:tbl>
          </a:graphicData>
        </a:graphic>
      </p:graphicFrame>
    </p:spTree>
    <p:extLst>
      <p:ext uri="{BB962C8B-B14F-4D97-AF65-F5344CB8AC3E}">
        <p14:creationId xmlns:p14="http://schemas.microsoft.com/office/powerpoint/2010/main" val="33432244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433" y="134191"/>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حرکات بنیادی دستکاری </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199427" y="1018904"/>
            <a:ext cx="10178322" cy="5734593"/>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دستکاری حرکتی زمخت شامل ارتباط فرد با اشیاءبوده و دارای ویژگی اعمال نیروی به یک جسم یا جذب نیروی آن است حرکاتی از قبیل پرتاب کردن ،ضربه زدن با پا،ضربه زدن و غلتاندن توپ نمونه هایی از این حرکات بنیادی هستند.</a:t>
            </a:r>
          </a:p>
          <a:p>
            <a:pPr marL="0" indent="0" algn="just" rtl="1">
              <a:buClr>
                <a:schemeClr val="accent1">
                  <a:lumMod val="75000"/>
                </a:schemeClr>
              </a:buClr>
              <a:buNone/>
            </a:pPr>
            <a:endParaRPr lang="en-US" sz="28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433" y="2824545"/>
            <a:ext cx="5730966" cy="3654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98800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496" y="108065"/>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غلتاندن توپ</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421496" y="854130"/>
            <a:ext cx="10178322" cy="5703423"/>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غلتاندن توپ یکی از الگوهای حرکتی بنیادی است که در ورزشها و فعالیتهای تفریحی زیادی استفاده می شود.دربولینگ و سافت بال از این الگو استفاده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1.غلتاندن توپ</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1.وضعیت ایستادن به صورت پاهای باز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2.توپ در کنار بدن طوری نگه داشته می شود که کف دستها روبروی هم هستند.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3.بدن از ناحیه کمر بیش از حد به جلو خم بوده و حرکت پاندولی دستها </a:t>
            </a:r>
            <a:r>
              <a:rPr lang="fa-IR" sz="2800" dirty="0" smtClean="0">
                <a:solidFill>
                  <a:schemeClr val="tx1">
                    <a:lumMod val="95000"/>
                    <a:lumOff val="5000"/>
                  </a:schemeClr>
                </a:solidFill>
                <a:cs typeface="B Nazanin" panose="00000400000000000000" pitchFamily="2" charset="-78"/>
              </a:rPr>
              <a:t>به </a:t>
            </a:r>
            <a:r>
              <a:rPr lang="fa-IR" sz="2800" dirty="0" smtClean="0">
                <a:solidFill>
                  <a:schemeClr val="tx1">
                    <a:lumMod val="95000"/>
                    <a:lumOff val="5000"/>
                  </a:schemeClr>
                </a:solidFill>
                <a:cs typeface="B Nazanin" panose="00000400000000000000" pitchFamily="2" charset="-78"/>
              </a:rPr>
              <a:t>عقب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4.چشم </a:t>
            </a:r>
            <a:r>
              <a:rPr lang="fa-IR" sz="2800" dirty="0" smtClean="0">
                <a:solidFill>
                  <a:schemeClr val="tx1">
                    <a:lumMod val="95000"/>
                    <a:lumOff val="5000"/>
                  </a:schemeClr>
                </a:solidFill>
                <a:cs typeface="B Nazanin" panose="00000400000000000000" pitchFamily="2" charset="-78"/>
              </a:rPr>
              <a:t>ها توپ را تعقیب می 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5.دستها به جلو تاب می </a:t>
            </a:r>
            <a:r>
              <a:rPr lang="fa-IR" sz="2800" dirty="0" smtClean="0">
                <a:solidFill>
                  <a:schemeClr val="tx1">
                    <a:lumMod val="95000"/>
                    <a:lumOff val="5000"/>
                  </a:schemeClr>
                </a:solidFill>
                <a:cs typeface="B Nazanin" panose="00000400000000000000" pitchFamily="2" charset="-78"/>
              </a:rPr>
              <a:t>خورد </a:t>
            </a:r>
            <a:r>
              <a:rPr lang="fa-IR" sz="2800" dirty="0" smtClean="0">
                <a:solidFill>
                  <a:schemeClr val="tx1">
                    <a:lumMod val="95000"/>
                    <a:lumOff val="5000"/>
                  </a:schemeClr>
                </a:solidFill>
                <a:cs typeface="B Nazanin" panose="00000400000000000000" pitchFamily="2" charset="-78"/>
              </a:rPr>
              <a:t>و با رها شدن توپ،تنه صاف می شود.</a:t>
            </a:r>
          </a:p>
        </p:txBody>
      </p:sp>
    </p:spTree>
    <p:extLst>
      <p:ext uri="{BB962C8B-B14F-4D97-AF65-F5344CB8AC3E}">
        <p14:creationId xmlns:p14="http://schemas.microsoft.com/office/powerpoint/2010/main" val="16896423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48195"/>
            <a:ext cx="10178322" cy="6505302"/>
          </a:xfrm>
        </p:spPr>
        <p:txBody>
          <a:bodyPr>
            <a:normAutofit/>
          </a:bodyPr>
          <a:lstStyle/>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1.وضعیت ایستادن به صورت صاف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 توپ طوری نگه داشته می شودکه یک دست در زیر آن و دست دیگر در روی باشد.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3.خمیدگی زانو ها محدود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4.تاب خوردن دستها به سمت عقب بدون انتقال وزن بدن به عقب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5.تاب خوردن به جلو با دنبال کردن محدود توپ همراه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6.توپ در ارتفاع بین </a:t>
            </a:r>
            <a:r>
              <a:rPr lang="fa-IR" sz="2800" dirty="0" smtClean="0">
                <a:solidFill>
                  <a:schemeClr val="tx1">
                    <a:lumMod val="95000"/>
                    <a:lumOff val="5000"/>
                  </a:schemeClr>
                </a:solidFill>
                <a:cs typeface="B Nazanin" panose="00000400000000000000" pitchFamily="2" charset="-78"/>
              </a:rPr>
              <a:t>زانو و </a:t>
            </a:r>
            <a:r>
              <a:rPr lang="fa-IR" sz="2800" dirty="0" smtClean="0">
                <a:solidFill>
                  <a:schemeClr val="tx1">
                    <a:lumMod val="95000"/>
                    <a:lumOff val="5000"/>
                  </a:schemeClr>
                </a:solidFill>
                <a:cs typeface="B Nazanin" panose="00000400000000000000" pitchFamily="2" charset="-78"/>
              </a:rPr>
              <a:t>کمر رها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7.چشم ها به طور متناوب توپ و هدف را دنبال می کنند.</a:t>
            </a:r>
            <a:endParaRPr lang="fa-IR" sz="3600" dirty="0">
              <a:solidFill>
                <a:schemeClr val="tx1">
                  <a:lumMod val="95000"/>
                  <a:lumOff val="5000"/>
                </a:schemeClr>
              </a:solidFill>
              <a:cs typeface="B Arshia"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1.ایستادن در وضعیت صاف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2.توپ در دست موافق با پای عقب نگه داشته می شود.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1123986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0866" y="274322"/>
            <a:ext cx="10178322" cy="6283232"/>
          </a:xfrm>
        </p:spPr>
        <p:txBody>
          <a:bodyPr/>
          <a:lstStyle/>
          <a:p>
            <a:pPr marL="0" indent="0" algn="just" rtl="1">
              <a:buNone/>
            </a:pPr>
            <a:r>
              <a:rPr lang="fa-IR" sz="2800" dirty="0" smtClean="0">
                <a:solidFill>
                  <a:schemeClr val="tx1">
                    <a:lumMod val="95000"/>
                    <a:lumOff val="5000"/>
                  </a:schemeClr>
                </a:solidFill>
                <a:cs typeface="B Nazanin" panose="00000400000000000000" pitchFamily="2" charset="-78"/>
              </a:rPr>
              <a:t>3.چرخش جزئی لگن و تمایل تنه به </a:t>
            </a:r>
            <a:r>
              <a:rPr lang="fa-IR" sz="2800" dirty="0" smtClean="0">
                <a:solidFill>
                  <a:schemeClr val="tx1">
                    <a:lumMod val="95000"/>
                    <a:lumOff val="5000"/>
                  </a:schemeClr>
                </a:solidFill>
                <a:cs typeface="B Nazanin" panose="00000400000000000000" pitchFamily="2" charset="-78"/>
              </a:rPr>
              <a:t>جلو </a:t>
            </a:r>
            <a:r>
              <a:rPr lang="fa-IR" sz="2800" dirty="0" smtClean="0">
                <a:solidFill>
                  <a:schemeClr val="tx1">
                    <a:lumMod val="95000"/>
                    <a:lumOff val="5000"/>
                  </a:schemeClr>
                </a:solidFill>
                <a:cs typeface="B Nazanin" panose="00000400000000000000" pitchFamily="2" charset="-78"/>
              </a:rPr>
              <a:t>وجود دارد.</a:t>
            </a:r>
          </a:p>
          <a:p>
            <a:pPr marL="0" indent="0" algn="just" rtl="1">
              <a:buNone/>
            </a:pPr>
            <a:r>
              <a:rPr lang="fa-IR" sz="2800" dirty="0" smtClean="0">
                <a:solidFill>
                  <a:schemeClr val="tx1">
                    <a:lumMod val="95000"/>
                    <a:lumOff val="5000"/>
                  </a:schemeClr>
                </a:solidFill>
                <a:cs typeface="B Nazanin" panose="00000400000000000000" pitchFamily="2" charset="-78"/>
              </a:rPr>
              <a:t>4.زانو به اندازه مشخص خمیده است.</a:t>
            </a:r>
          </a:p>
          <a:p>
            <a:pPr marL="0" indent="0" algn="just" rtl="1">
              <a:buNone/>
            </a:pPr>
            <a:r>
              <a:rPr lang="fa-IR" sz="2800" dirty="0" smtClean="0">
                <a:solidFill>
                  <a:schemeClr val="tx1">
                    <a:lumMod val="95000"/>
                    <a:lumOff val="5000"/>
                  </a:schemeClr>
                </a:solidFill>
                <a:cs typeface="B Nazanin" panose="00000400000000000000" pitchFamily="2" charset="-78"/>
              </a:rPr>
              <a:t>5.تاب خوردن به جلو به همراه انتقال وزن بدن از پای عقب به پای جلو است.</a:t>
            </a:r>
          </a:p>
          <a:p>
            <a:pPr marL="0" indent="0" algn="just" rtl="1">
              <a:buNone/>
            </a:pPr>
            <a:r>
              <a:rPr lang="fa-IR" sz="2800" dirty="0" smtClean="0">
                <a:solidFill>
                  <a:schemeClr val="tx1">
                    <a:lumMod val="95000"/>
                    <a:lumOff val="5000"/>
                  </a:schemeClr>
                </a:solidFill>
                <a:cs typeface="B Nazanin" panose="00000400000000000000" pitchFamily="2" charset="-78"/>
              </a:rPr>
              <a:t>6.رها کردن توپ از ارتفاع زانو یا پایین تر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7.چشم ها در سرتا سر حرکت روی هدف متمرکز هستند.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1.ناتوانی در انتقال وزن بدن به پای عقب در مرحله اول حرکت </a:t>
            </a:r>
          </a:p>
          <a:p>
            <a:pPr marL="0" indent="0" algn="just" rtl="1">
              <a:buNone/>
            </a:pPr>
            <a:r>
              <a:rPr lang="fa-IR" sz="2800" dirty="0" smtClean="0">
                <a:solidFill>
                  <a:schemeClr val="tx1">
                    <a:lumMod val="95000"/>
                    <a:lumOff val="5000"/>
                  </a:schemeClr>
                </a:solidFill>
                <a:cs typeface="B Nazanin" panose="00000400000000000000" pitchFamily="2" charset="-78"/>
              </a:rPr>
              <a:t>2.ناتوانی در گذاشتن دست کنترل کننده توپ در زیر توپ</a:t>
            </a:r>
          </a:p>
          <a:p>
            <a:pPr marL="0" indent="0" algn="just" rtl="1">
              <a:buNone/>
            </a:pPr>
            <a:r>
              <a:rPr lang="fa-IR" sz="2800" dirty="0" smtClean="0">
                <a:solidFill>
                  <a:schemeClr val="tx1">
                    <a:lumMod val="95000"/>
                    <a:lumOff val="5000"/>
                  </a:schemeClr>
                </a:solidFill>
                <a:cs typeface="B Nazanin" panose="00000400000000000000" pitchFamily="2" charset="-78"/>
              </a:rPr>
              <a:t>3.رها کردن توپ از ارتفاع کمتر </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 رها کردن در حالت پاندولی و در نتیجه تغییر جهت توپ به یک طرف </a:t>
            </a:r>
          </a:p>
          <a:p>
            <a:pPr marL="0" indent="0" algn="just" rtl="1">
              <a:buNone/>
            </a:pPr>
            <a:r>
              <a:rPr lang="fa-IR" sz="2800" dirty="0" smtClean="0">
                <a:solidFill>
                  <a:schemeClr val="tx1">
                    <a:lumMod val="95000"/>
                    <a:lumOff val="5000"/>
                  </a:schemeClr>
                </a:solidFill>
                <a:cs typeface="B Nazanin" panose="00000400000000000000" pitchFamily="2" charset="-78"/>
              </a:rPr>
              <a:t>5.عدم دنبال کردن توپ و در نتیجه آن غلتاندن ضعیف توپ </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837334367"/>
      </p:ext>
    </p:extLst>
  </p:cSld>
  <p:clrMapOvr>
    <a:masterClrMapping/>
  </p:clrMapOvr>
  <p:transition spd="slow">
    <p:comb/>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4687" y="418103"/>
            <a:ext cx="4381040" cy="62047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60720" y="842830"/>
            <a:ext cx="6100354" cy="2677656"/>
          </a:xfrm>
          <a:prstGeom prst="rect">
            <a:avLst/>
          </a:prstGeom>
          <a:noFill/>
        </p:spPr>
        <p:txBody>
          <a:bodyPr wrap="square" rtlCol="0">
            <a:spAutoFit/>
          </a:bodyPr>
          <a:lstStyle/>
          <a:p>
            <a:pPr algn="just" rtl="1"/>
            <a:r>
              <a:rPr lang="fa-IR" sz="2800" dirty="0" smtClean="0">
                <a:cs typeface="B Nazanin" panose="00000400000000000000" pitchFamily="2" charset="-78"/>
              </a:rPr>
              <a:t>6.تاب دادن بیش ازاندازه دستها به عقب یا خارج از بدن</a:t>
            </a:r>
          </a:p>
          <a:p>
            <a:pPr algn="just" rtl="1"/>
            <a:r>
              <a:rPr lang="fa-IR" sz="2800" dirty="0" smtClean="0">
                <a:cs typeface="B Nazanin" panose="00000400000000000000" pitchFamily="2" charset="-78"/>
              </a:rPr>
              <a:t>7.ناتوانی در متمرکز کردن چشم ها بر روی هدف </a:t>
            </a:r>
          </a:p>
          <a:p>
            <a:pPr algn="just" rtl="1"/>
            <a:r>
              <a:rPr lang="fa-IR" sz="2800" dirty="0" smtClean="0">
                <a:cs typeface="B Nazanin" panose="00000400000000000000" pitchFamily="2" charset="-78"/>
              </a:rPr>
              <a:t>8.ناتوانی در گام برداشتن به جلو با پای مخالف دست حامل توپ </a:t>
            </a:r>
          </a:p>
          <a:p>
            <a:pPr algn="just" rtl="1"/>
            <a:r>
              <a:rPr lang="fa-IR" sz="2800" dirty="0" smtClean="0">
                <a:cs typeface="B Nazanin" panose="00000400000000000000" pitchFamily="2" charset="-78"/>
              </a:rPr>
              <a:t>9.ناتوانی در بردن توپ به یک سمت بدن.</a:t>
            </a:r>
          </a:p>
          <a:p>
            <a:pPr algn="just" rtl="1"/>
            <a:endParaRPr lang="en-US" sz="2800" dirty="0">
              <a:cs typeface="B Nazanin" panose="00000400000000000000" pitchFamily="2" charset="-78"/>
            </a:endParaRPr>
          </a:p>
        </p:txBody>
      </p:sp>
    </p:spTree>
    <p:extLst>
      <p:ext uri="{BB962C8B-B14F-4D97-AF65-F5344CB8AC3E}">
        <p14:creationId xmlns:p14="http://schemas.microsoft.com/office/powerpoint/2010/main" val="117439560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پرتاب از بالای شانه</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862150"/>
            <a:ext cx="10178322" cy="5812970"/>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پرتاب از بالای شانه با تأکید بر شکل،دقت و فاصله پرتاب انجام می شود.پسر ها در سالهای اول زندگی از لحاظ کینماتیکی بهتر از دختران پرتاب را انجام می دهند.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1.پرتاب از بالای شانه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1.پرتاب عمدتاًاز  ساعد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2.ساعد دست پرتاب کننده در جلو بدن بوده و پرتاب شبیه فشار دادن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3.در لحظه رها کردن،انگشتان باز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4.حرکت دست از جلو به پایین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5.تنه در وضعیت عمودی حفظ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6.چرخش بدن در فر آیند پرتاب به مقدار جزئی است.</a:t>
            </a:r>
          </a:p>
          <a:p>
            <a:pPr marL="0" indent="0" algn="just" rtl="1">
              <a:buClr>
                <a:schemeClr val="accent1">
                  <a:lumMod val="75000"/>
                </a:schemeClr>
              </a:buClr>
              <a:buNone/>
            </a:pPr>
            <a:endParaRPr lang="fa-IR" sz="2800" dirty="0" smtClean="0">
              <a:ln>
                <a:solidFill>
                  <a:schemeClr val="tx2">
                    <a:lumMod val="90000"/>
                    <a:lumOff val="10000"/>
                  </a:schemeClr>
                </a:solidFill>
              </a:ln>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10189346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055" y="117567"/>
            <a:ext cx="10178322" cy="6479176"/>
          </a:xfrm>
        </p:spPr>
        <p:txBody>
          <a:bodyPr>
            <a:normAutofit/>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7.به منظور حفظ تعادل ،وزن بدن به مقدار اندک به جلو منتقل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8.پاها در وضعیت ثابت باقی می مانند.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9.در مرحله آمادگی برای پرتاب،اغلب جابه جایی بدون هدف پاها مشاهده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مرحله آمادگی ،دست در وضعیت خمیده از ساعد به بالا ،بیرون و عقب می چرخد.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2.توپ در پشت </a:t>
            </a:r>
            <a:r>
              <a:rPr lang="fa-IR" sz="2800" dirty="0" smtClean="0">
                <a:solidFill>
                  <a:schemeClr val="tx1">
                    <a:lumMod val="95000"/>
                    <a:lumOff val="5000"/>
                  </a:schemeClr>
                </a:solidFill>
                <a:cs typeface="B Nazanin" panose="00000400000000000000" pitchFamily="2" charset="-78"/>
              </a:rPr>
              <a:t>نگه داشته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3.دست </a:t>
            </a:r>
            <a:r>
              <a:rPr lang="fa-IR" sz="2800" dirty="0" smtClean="0">
                <a:solidFill>
                  <a:schemeClr val="tx1">
                    <a:lumMod val="95000"/>
                    <a:lumOff val="5000"/>
                  </a:schemeClr>
                </a:solidFill>
                <a:cs typeface="B Nazanin" panose="00000400000000000000" pitchFamily="2" charset="-78"/>
              </a:rPr>
              <a:t>به جلو و بالای شانه تاب می خورد.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4.تنه در مرحله آمادگی به سمت جهت پرتاب می چرخد.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5.شانه ها به سمت جهت پرتاب می چرخند.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6.با حرکت دست به جلو،تنه به جلو خم میشود.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7.انتقال وزن بدن به جلو به طور مشخص وجود دارد.</a:t>
            </a:r>
          </a:p>
          <a:p>
            <a:pPr marL="0" indent="0" algn="just" rtl="1">
              <a:buClr>
                <a:schemeClr val="accent1">
                  <a:lumMod val="75000"/>
                </a:schemeClr>
              </a:buClr>
              <a:buNone/>
            </a:pPr>
            <a:endParaRPr lang="fa-IR" sz="2800" dirty="0" smtClean="0">
              <a:ln>
                <a:solidFill>
                  <a:schemeClr val="tx2">
                    <a:lumMod val="90000"/>
                    <a:lumOff val="10000"/>
                  </a:schemeClr>
                </a:solidFill>
              </a:ln>
              <a:solidFill>
                <a:schemeClr val="accent1">
                  <a:lumMod val="7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159163428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181" y="339635"/>
            <a:ext cx="10178322" cy="6257108"/>
          </a:xfrm>
        </p:spPr>
        <p:txBody>
          <a:bodyPr>
            <a:normAutofit/>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8.پرتاب کننده با پای موافق دست پرتاب،یک گام  به </a:t>
            </a:r>
            <a:r>
              <a:rPr lang="fa-IR" sz="2800" dirty="0" smtClean="0">
                <a:solidFill>
                  <a:schemeClr val="tx1">
                    <a:lumMod val="95000"/>
                    <a:lumOff val="5000"/>
                  </a:schemeClr>
                </a:solidFill>
                <a:cs typeface="B Nazanin" panose="00000400000000000000" pitchFamily="2" charset="-78"/>
              </a:rPr>
              <a:t>جلو برمی </a:t>
            </a:r>
            <a:r>
              <a:rPr lang="fa-IR" sz="2800" dirty="0" smtClean="0">
                <a:solidFill>
                  <a:schemeClr val="tx1">
                    <a:lumMod val="95000"/>
                    <a:lumOff val="5000"/>
                  </a:schemeClr>
                </a:solidFill>
                <a:cs typeface="B Nazanin" panose="00000400000000000000" pitchFamily="2" charset="-78"/>
              </a:rPr>
              <a:t>دارد.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مرحله آمادگی دست به عقب تاب می خورد.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2.همزمان با حرکت دست پرتاب کننده به عقب،آرنج دست مخالف برای حفظ تعادل به بالا برده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3.هنگام باز شدن دست پرتاب کننده،آرنج در سطح افقی به جلو حرکت می </a:t>
            </a:r>
            <a:r>
              <a:rPr lang="fa-IR" sz="2800" dirty="0" smtClean="0">
                <a:solidFill>
                  <a:schemeClr val="tx1">
                    <a:lumMod val="95000"/>
                    <a:lumOff val="5000"/>
                  </a:schemeClr>
                </a:solidFill>
                <a:cs typeface="B Nazanin" panose="00000400000000000000" pitchFamily="2" charset="-78"/>
              </a:rPr>
              <a:t>کند</a:t>
            </a:r>
            <a:r>
              <a:rPr lang="fa-IR" sz="2800" dirty="0" smtClean="0">
                <a:solidFill>
                  <a:schemeClr val="tx1">
                    <a:lumMod val="95000"/>
                    <a:lumOff val="5000"/>
                  </a:schemeClr>
                </a:solidFill>
                <a:cs typeface="B Nazanin" panose="00000400000000000000" pitchFamily="2" charset="-78"/>
              </a:rPr>
              <a:t>.</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4.ساعد دست پرتاب کننده طوری می چرخد که انگشت شست به پایین باشد.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5.در مرحله آمادگی تنه به طور مشخص به سمت پرتاب می چرخد.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6.شانه دست پرتاب کننده به مقدار جزئی پایین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7.در مرحله پرتاب،چرخش قابل توجهی در ران،پاها،ستون فقرات و شانه ها وجود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8.در مرحله آمادگی،وزن بدن روی پای عقب است.</a:t>
            </a:r>
            <a:endParaRPr lang="fa-IR" sz="2800" dirty="0">
              <a:solidFill>
                <a:schemeClr val="tx1">
                  <a:lumMod val="95000"/>
                  <a:lumOff val="5000"/>
                </a:schemeClr>
              </a:solidFill>
              <a:cs typeface="B Nazanin" panose="00000400000000000000" pitchFamily="2" charset="-78"/>
            </a:endParaRPr>
          </a:p>
          <a:p>
            <a:pPr marL="0" indent="0">
              <a:buNone/>
            </a:pPr>
            <a:endParaRPr lang="en-US" dirty="0"/>
          </a:p>
        </p:txBody>
      </p:sp>
    </p:spTree>
    <p:extLst>
      <p:ext uri="{BB962C8B-B14F-4D97-AF65-F5344CB8AC3E}">
        <p14:creationId xmlns:p14="http://schemas.microsoft.com/office/powerpoint/2010/main" val="382129535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250" y="0"/>
            <a:ext cx="10178322" cy="6544491"/>
          </a:xfrm>
        </p:spPr>
        <p:txBody>
          <a:bodyPr/>
          <a:lstStyle/>
          <a:p>
            <a:pPr marL="0" indent="0" algn="just" rtl="1">
              <a:buNone/>
            </a:pPr>
            <a:r>
              <a:rPr lang="fa-IR" sz="2800" dirty="0" smtClean="0">
                <a:solidFill>
                  <a:schemeClr val="tx1">
                    <a:lumMod val="95000"/>
                    <a:lumOff val="5000"/>
                  </a:schemeClr>
                </a:solidFill>
                <a:cs typeface="B Nazanin" panose="00000400000000000000" pitchFamily="2" charset="-78"/>
              </a:rPr>
              <a:t>9.همزمان با انتقال </a:t>
            </a:r>
            <a:r>
              <a:rPr lang="fa-IR" sz="2800" dirty="0" smtClean="0">
                <a:solidFill>
                  <a:schemeClr val="tx1">
                    <a:lumMod val="95000"/>
                    <a:lumOff val="5000"/>
                  </a:schemeClr>
                </a:solidFill>
                <a:cs typeface="B Nazanin" panose="00000400000000000000" pitchFamily="2" charset="-78"/>
              </a:rPr>
              <a:t>وزن بدن،یک </a:t>
            </a:r>
            <a:r>
              <a:rPr lang="fa-IR" sz="2800" dirty="0" smtClean="0">
                <a:solidFill>
                  <a:schemeClr val="tx1">
                    <a:lumMod val="95000"/>
                    <a:lumOff val="5000"/>
                  </a:schemeClr>
                </a:solidFill>
                <a:cs typeface="B Nazanin" panose="00000400000000000000" pitchFamily="2" charset="-78"/>
              </a:rPr>
              <a:t>گام باپای مخالف برداشته می شود.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1.حرکت رو به جلوی پای موافق دست پرتاب کننده</a:t>
            </a:r>
          </a:p>
          <a:p>
            <a:pPr marL="0" indent="0" algn="just" rtl="1">
              <a:buNone/>
            </a:pPr>
            <a:r>
              <a:rPr lang="fa-IR" sz="2800" dirty="0" smtClean="0">
                <a:solidFill>
                  <a:schemeClr val="tx1">
                    <a:lumMod val="95000"/>
                    <a:lumOff val="5000"/>
                  </a:schemeClr>
                </a:solidFill>
                <a:cs typeface="B Nazanin" panose="00000400000000000000" pitchFamily="2" charset="-78"/>
              </a:rPr>
              <a:t>2.عدم تاب خوردن دست به عقب</a:t>
            </a:r>
          </a:p>
          <a:p>
            <a:pPr marL="0" indent="0" algn="just" rtl="1">
              <a:buNone/>
            </a:pPr>
            <a:r>
              <a:rPr lang="fa-IR" sz="2800" dirty="0" smtClean="0">
                <a:solidFill>
                  <a:schemeClr val="tx1">
                    <a:lumMod val="95000"/>
                    <a:lumOff val="5000"/>
                  </a:schemeClr>
                </a:solidFill>
                <a:cs typeface="B Nazanin" panose="00000400000000000000" pitchFamily="2" charset="-78"/>
              </a:rPr>
              <a:t>3.عدم چرخش ران همزمان با حرکت </a:t>
            </a:r>
          </a:p>
          <a:p>
            <a:pPr marL="0" indent="0" algn="just" rtl="1">
              <a:buNone/>
            </a:pPr>
            <a:r>
              <a:rPr lang="fa-IR" sz="2800" dirty="0" smtClean="0">
                <a:solidFill>
                  <a:schemeClr val="tx1">
                    <a:lumMod val="95000"/>
                    <a:lumOff val="5000"/>
                  </a:schemeClr>
                </a:solidFill>
                <a:cs typeface="B Nazanin" panose="00000400000000000000" pitchFamily="2" charset="-78"/>
              </a:rPr>
              <a:t>دست پرتاب کننده به جلو</a:t>
            </a:r>
          </a:p>
          <a:p>
            <a:pPr marL="0" indent="0" algn="just" rtl="1">
              <a:buNone/>
            </a:pPr>
            <a:r>
              <a:rPr lang="fa-IR" sz="2800" dirty="0" smtClean="0">
                <a:solidFill>
                  <a:schemeClr val="tx1">
                    <a:lumMod val="95000"/>
                    <a:lumOff val="5000"/>
                  </a:schemeClr>
                </a:solidFill>
                <a:cs typeface="B Nazanin" panose="00000400000000000000" pitchFamily="2" charset="-78"/>
              </a:rPr>
              <a:t>4.عدم گام برداشتن با پای مخالف دست پرتاب کننده </a:t>
            </a:r>
          </a:p>
          <a:p>
            <a:pPr marL="0" indent="0" algn="just" rtl="1">
              <a:buNone/>
            </a:pPr>
            <a:r>
              <a:rPr lang="fa-IR" sz="2800" dirty="0" smtClean="0">
                <a:solidFill>
                  <a:schemeClr val="tx1">
                    <a:lumMod val="95000"/>
                    <a:lumOff val="5000"/>
                  </a:schemeClr>
                </a:solidFill>
                <a:cs typeface="B Nazanin" panose="00000400000000000000" pitchFamily="2" charset="-78"/>
              </a:rPr>
              <a:t>5.هماهنگی ضعیف در حرکات دست و بدن</a:t>
            </a:r>
          </a:p>
          <a:p>
            <a:pPr marL="0" indent="0" algn="just" rtl="1">
              <a:buNone/>
            </a:pPr>
            <a:r>
              <a:rPr lang="fa-IR" sz="2800" dirty="0" smtClean="0">
                <a:solidFill>
                  <a:schemeClr val="tx1">
                    <a:lumMod val="95000"/>
                    <a:lumOff val="5000"/>
                  </a:schemeClr>
                </a:solidFill>
                <a:cs typeface="B Nazanin" panose="00000400000000000000" pitchFamily="2" charset="-78"/>
              </a:rPr>
              <a:t>6.ناتوانی در رها کردن توپ در مسیر مورد نظر</a:t>
            </a:r>
          </a:p>
          <a:p>
            <a:pPr marL="0" indent="0" algn="just" rtl="1">
              <a:buNone/>
            </a:pPr>
            <a:r>
              <a:rPr lang="fa-IR" sz="2800" dirty="0" smtClean="0">
                <a:solidFill>
                  <a:schemeClr val="tx1">
                    <a:lumMod val="95000"/>
                    <a:lumOff val="5000"/>
                  </a:schemeClr>
                </a:solidFill>
                <a:cs typeface="B Nazanin" panose="00000400000000000000" pitchFamily="2" charset="-78"/>
              </a:rPr>
              <a:t>7.از دست دادن تعادل به هنگام پرتاب</a:t>
            </a:r>
          </a:p>
          <a:p>
            <a:pPr marL="0" indent="0" algn="just" rtl="1">
              <a:buNone/>
            </a:pPr>
            <a:r>
              <a:rPr lang="fa-IR" sz="2800" dirty="0" smtClean="0">
                <a:solidFill>
                  <a:schemeClr val="tx1">
                    <a:lumMod val="95000"/>
                    <a:lumOff val="5000"/>
                  </a:schemeClr>
                </a:solidFill>
                <a:cs typeface="B Nazanin" panose="00000400000000000000" pitchFamily="2" charset="-78"/>
              </a:rPr>
              <a:t>8.چرخش دست به بالا</a:t>
            </a:r>
            <a:endParaRPr lang="en-US" sz="2800" dirty="0">
              <a:solidFill>
                <a:schemeClr val="tx1">
                  <a:lumMod val="95000"/>
                  <a:lumOff val="5000"/>
                </a:schemeClr>
              </a:solidFill>
              <a:cs typeface="B Nazanin" panose="00000400000000000000" pitchFamily="2" charset="-78"/>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158" y="600891"/>
            <a:ext cx="4439620" cy="6074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876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86442"/>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دریافت کردن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1045030"/>
            <a:ext cx="10178322" cy="5812970"/>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الگوی حرکتی بنیادی دریافت کردن شامل استفاده از دستها برای توقف اشیاءمتحرک است.اجزای دریافت کردن از بالاو دریافت از پایین اساساًشبیه هم هستند.تفاوت آنها در وضعیت دستها در هنگام برخورد اشیاءبا آن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1.دریافت کردن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1.کودکان به خاطر ترس از برخورد توپ با صورت،اغلب یک واکنش اجتنابی چرخاندن صورت و یا با دستها صورت را حمایت می 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2.دستها به صورت باز در جلو بدن نگه داشته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3.حرکات بدن قبل از برخورد توپ محدود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4.دریافت کردن شبیه بغل کردن است.</a:t>
            </a:r>
          </a:p>
        </p:txBody>
      </p:sp>
    </p:spTree>
    <p:extLst>
      <p:ext uri="{BB962C8B-B14F-4D97-AF65-F5344CB8AC3E}">
        <p14:creationId xmlns:p14="http://schemas.microsoft.com/office/powerpoint/2010/main" val="73347890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74037525"/>
              </p:ext>
            </p:extLst>
          </p:nvPr>
        </p:nvGraphicFramePr>
        <p:xfrm>
          <a:off x="1303201" y="666207"/>
          <a:ext cx="10270490" cy="5682036"/>
        </p:xfrm>
        <a:graphic>
          <a:graphicData uri="http://schemas.openxmlformats.org/drawingml/2006/table">
            <a:tbl>
              <a:tblPr firstRow="1" bandRow="1">
                <a:tableStyleId>{D113A9D2-9D6B-4929-AA2D-F23B5EE8CBE7}</a:tableStyleId>
              </a:tblPr>
              <a:tblGrid>
                <a:gridCol w="2770955">
                  <a:extLst>
                    <a:ext uri="{9D8B030D-6E8A-4147-A177-3AD203B41FA5}">
                      <a16:colId xmlns:a16="http://schemas.microsoft.com/office/drawing/2014/main" val="3535749092"/>
                    </a:ext>
                  </a:extLst>
                </a:gridCol>
                <a:gridCol w="4338324">
                  <a:extLst>
                    <a:ext uri="{9D8B030D-6E8A-4147-A177-3AD203B41FA5}">
                      <a16:colId xmlns:a16="http://schemas.microsoft.com/office/drawing/2014/main" val="2200857367"/>
                    </a:ext>
                  </a:extLst>
                </a:gridCol>
                <a:gridCol w="3161211">
                  <a:extLst>
                    <a:ext uri="{9D8B030D-6E8A-4147-A177-3AD203B41FA5}">
                      <a16:colId xmlns:a16="http://schemas.microsoft.com/office/drawing/2014/main" val="419931170"/>
                    </a:ext>
                  </a:extLst>
                </a:gridCol>
              </a:tblGrid>
              <a:tr h="432272">
                <a:tc>
                  <a:txBody>
                    <a:bodyPr/>
                    <a:lstStyle/>
                    <a:p>
                      <a:pPr algn="just" rtl="1"/>
                      <a:r>
                        <a:rPr lang="fa-IR" sz="2400" dirty="0" smtClean="0">
                          <a:solidFill>
                            <a:schemeClr val="tx1">
                              <a:lumMod val="95000"/>
                              <a:lumOff val="5000"/>
                            </a:schemeClr>
                          </a:solidFill>
                        </a:rPr>
                        <a:t>دامنه</a:t>
                      </a:r>
                      <a:r>
                        <a:rPr lang="fa-IR" sz="2400" baseline="0" dirty="0" smtClean="0">
                          <a:solidFill>
                            <a:schemeClr val="tx1">
                              <a:lumMod val="95000"/>
                              <a:lumOff val="5000"/>
                            </a:schemeClr>
                          </a:solidFill>
                        </a:rPr>
                        <a:t> تقریبی سن ظهور</a:t>
                      </a:r>
                      <a:endParaRPr lang="en-US" sz="2400" dirty="0">
                        <a:solidFill>
                          <a:schemeClr val="tx1">
                            <a:lumMod val="95000"/>
                            <a:lumOff val="5000"/>
                          </a:schemeClr>
                        </a:solidFill>
                      </a:endParaRPr>
                    </a:p>
                  </a:txBody>
                  <a:tcPr/>
                </a:tc>
                <a:tc>
                  <a:txBody>
                    <a:bodyPr/>
                    <a:lstStyle/>
                    <a:p>
                      <a:pPr algn="just" rtl="1"/>
                      <a:r>
                        <a:rPr lang="fa-IR" sz="2400" dirty="0" smtClean="0">
                          <a:solidFill>
                            <a:schemeClr val="tx1">
                              <a:lumMod val="95000"/>
                              <a:lumOff val="5000"/>
                            </a:schemeClr>
                          </a:solidFill>
                        </a:rPr>
                        <a:t>توانایی های منتخب</a:t>
                      </a:r>
                      <a:endParaRPr lang="en-US" sz="2400" dirty="0">
                        <a:solidFill>
                          <a:schemeClr val="tx1">
                            <a:lumMod val="95000"/>
                            <a:lumOff val="5000"/>
                          </a:schemeClr>
                        </a:solidFill>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الگوی</a:t>
                      </a:r>
                      <a:r>
                        <a:rPr lang="fa-IR" sz="2400" baseline="0" dirty="0" smtClean="0">
                          <a:solidFill>
                            <a:schemeClr val="tx1">
                              <a:lumMod val="95000"/>
                              <a:lumOff val="5000"/>
                            </a:schemeClr>
                          </a:solidFill>
                          <a:cs typeface="B Nazanin" panose="00000400000000000000" pitchFamily="2" charset="-78"/>
                        </a:rPr>
                        <a:t> حرکتی</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3350396914"/>
                  </a:ext>
                </a:extLst>
              </a:tr>
              <a:tr h="2507176">
                <a:tc>
                  <a:txBody>
                    <a:bodyPr/>
                    <a:lstStyle/>
                    <a:p>
                      <a:pPr algn="just" rtl="1"/>
                      <a:r>
                        <a:rPr lang="fa-IR" sz="2400" dirty="0" smtClean="0">
                          <a:solidFill>
                            <a:schemeClr val="tx2">
                              <a:lumMod val="90000"/>
                              <a:lumOff val="10000"/>
                            </a:schemeClr>
                          </a:solidFill>
                          <a:cs typeface="B Nazanin" panose="00000400000000000000" pitchFamily="2" charset="-78"/>
                        </a:rPr>
                        <a:t>7</a:t>
                      </a:r>
                      <a:r>
                        <a:rPr lang="fa-IR" sz="2400" baseline="0" dirty="0" smtClean="0">
                          <a:solidFill>
                            <a:schemeClr val="tx2">
                              <a:lumMod val="90000"/>
                              <a:lumOff val="10000"/>
                            </a:schemeClr>
                          </a:solidFill>
                          <a:cs typeface="B Nazanin" panose="00000400000000000000" pitchFamily="2" charset="-78"/>
                        </a:rPr>
                        <a:t> تا 10 ماهگی</a:t>
                      </a:r>
                    </a:p>
                    <a:p>
                      <a:pPr algn="just" rtl="1"/>
                      <a:r>
                        <a:rPr lang="fa-IR" sz="2400" baseline="0" dirty="0" smtClean="0">
                          <a:solidFill>
                            <a:schemeClr val="tx2">
                              <a:lumMod val="90000"/>
                              <a:lumOff val="10000"/>
                            </a:schemeClr>
                          </a:solidFill>
                          <a:cs typeface="B Nazanin" panose="00000400000000000000" pitchFamily="2" charset="-78"/>
                        </a:rPr>
                        <a:t>9تا 11ماهگی</a:t>
                      </a:r>
                    </a:p>
                    <a:p>
                      <a:pPr algn="just" rtl="1"/>
                      <a:r>
                        <a:rPr lang="fa-IR" sz="2400" baseline="0" dirty="0" smtClean="0">
                          <a:solidFill>
                            <a:schemeClr val="tx2">
                              <a:lumMod val="90000"/>
                              <a:lumOff val="10000"/>
                            </a:schemeClr>
                          </a:solidFill>
                          <a:cs typeface="B Nazanin" panose="00000400000000000000" pitchFamily="2" charset="-78"/>
                        </a:rPr>
                        <a:t>10 تا 12ماهگی</a:t>
                      </a:r>
                    </a:p>
                    <a:p>
                      <a:pPr algn="just" rtl="1"/>
                      <a:r>
                        <a:rPr lang="fa-IR" sz="2400" baseline="0" dirty="0" smtClean="0">
                          <a:solidFill>
                            <a:schemeClr val="tx2">
                              <a:lumMod val="90000"/>
                              <a:lumOff val="10000"/>
                            </a:schemeClr>
                          </a:solidFill>
                          <a:cs typeface="B Nazanin" panose="00000400000000000000" pitchFamily="2" charset="-78"/>
                        </a:rPr>
                        <a:t>3 تا 5 سالگی</a:t>
                      </a:r>
                    </a:p>
                    <a:p>
                      <a:pPr algn="just" rtl="1"/>
                      <a:endParaRPr lang="fa-IR" sz="2400" baseline="0" dirty="0" smtClean="0">
                        <a:solidFill>
                          <a:schemeClr val="tx2">
                            <a:lumMod val="90000"/>
                            <a:lumOff val="10000"/>
                          </a:schemeClr>
                        </a:solidFill>
                        <a:cs typeface="B Nazanin" panose="00000400000000000000" pitchFamily="2" charset="-78"/>
                      </a:endParaRPr>
                    </a:p>
                    <a:p>
                      <a:pPr algn="just" rtl="1"/>
                      <a:r>
                        <a:rPr lang="fa-IR" sz="2400" baseline="0" dirty="0" smtClean="0">
                          <a:solidFill>
                            <a:schemeClr val="tx2">
                              <a:lumMod val="90000"/>
                              <a:lumOff val="10000"/>
                            </a:schemeClr>
                          </a:solidFill>
                          <a:cs typeface="B Nazanin" panose="00000400000000000000" pitchFamily="2" charset="-78"/>
                        </a:rPr>
                        <a:t>4تا6 سالگی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_تلاش برای کسب وضعیت ایستاده</a:t>
                      </a:r>
                    </a:p>
                    <a:p>
                      <a:pPr algn="just" rtl="1"/>
                      <a:r>
                        <a:rPr lang="fa-IR" sz="2400" dirty="0" smtClean="0">
                          <a:solidFill>
                            <a:schemeClr val="tx2">
                              <a:lumMod val="90000"/>
                              <a:lumOff val="10000"/>
                            </a:schemeClr>
                          </a:solidFill>
                          <a:cs typeface="B Nazanin" panose="00000400000000000000" pitchFamily="2" charset="-78"/>
                        </a:rPr>
                        <a:t>_ایستادن،بدون</a:t>
                      </a:r>
                      <a:r>
                        <a:rPr lang="fa-IR" sz="2400" baseline="0" dirty="0" smtClean="0">
                          <a:solidFill>
                            <a:schemeClr val="tx2">
                              <a:lumMod val="90000"/>
                              <a:lumOff val="10000"/>
                            </a:schemeClr>
                          </a:solidFill>
                          <a:cs typeface="B Nazanin" panose="00000400000000000000" pitchFamily="2" charset="-78"/>
                        </a:rPr>
                        <a:t> اینکه از جایی گرفته شود</a:t>
                      </a:r>
                    </a:p>
                    <a:p>
                      <a:pPr algn="just" rtl="1"/>
                      <a:r>
                        <a:rPr lang="fa-IR" sz="2400" baseline="0" dirty="0" smtClean="0">
                          <a:solidFill>
                            <a:schemeClr val="tx2">
                              <a:lumMod val="90000"/>
                              <a:lumOff val="10000"/>
                            </a:schemeClr>
                          </a:solidFill>
                          <a:cs typeface="B Nazanin" panose="00000400000000000000" pitchFamily="2" charset="-78"/>
                        </a:rPr>
                        <a:t>_ایستادن به تنهایی</a:t>
                      </a:r>
                    </a:p>
                    <a:p>
                      <a:pPr algn="just" rtl="1"/>
                      <a:r>
                        <a:rPr lang="fa-IR" sz="2400" baseline="0" dirty="0" smtClean="0">
                          <a:solidFill>
                            <a:schemeClr val="tx2">
                              <a:lumMod val="90000"/>
                              <a:lumOff val="10000"/>
                            </a:schemeClr>
                          </a:solidFill>
                          <a:cs typeface="B Nazanin" panose="00000400000000000000" pitchFamily="2" charset="-78"/>
                        </a:rPr>
                        <a:t>_حفظ تعادل روی یک پا به مدت 3 تا 5 ثانیه</a:t>
                      </a:r>
                    </a:p>
                    <a:p>
                      <a:pPr algn="just" rtl="1"/>
                      <a:r>
                        <a:rPr lang="fa-IR" sz="2400" baseline="0" dirty="0" smtClean="0">
                          <a:solidFill>
                            <a:schemeClr val="tx2">
                              <a:lumMod val="90000"/>
                              <a:lumOff val="10000"/>
                            </a:schemeClr>
                          </a:solidFill>
                          <a:cs typeface="B Nazanin" panose="00000400000000000000" pitchFamily="2" charset="-78"/>
                        </a:rPr>
                        <a:t>_نگهداری بدن روی سه نقطه در حالت وارونه (بالانس روی سر و دستها یا بالانس سه پایه)</a:t>
                      </a:r>
                      <a:endParaRPr lang="en-US" sz="2400" dirty="0">
                        <a:solidFill>
                          <a:schemeClr val="tx2">
                            <a:lumMod val="90000"/>
                            <a:lumOff val="10000"/>
                          </a:schemeClr>
                        </a:solidFill>
                        <a:cs typeface="B Nazanin" panose="00000400000000000000" pitchFamily="2" charset="-78"/>
                      </a:endParaRPr>
                    </a:p>
                  </a:txBody>
                  <a:tcPr/>
                </a:tc>
                <a:tc>
                  <a:txBody>
                    <a:bodyPr/>
                    <a:lstStyle/>
                    <a:p>
                      <a:pPr algn="r" rtl="1"/>
                      <a:r>
                        <a:rPr lang="fa-IR" sz="2400" b="1" dirty="0" smtClean="0">
                          <a:solidFill>
                            <a:schemeClr val="tx2">
                              <a:lumMod val="90000"/>
                              <a:lumOff val="10000"/>
                            </a:schemeClr>
                          </a:solidFill>
                          <a:cs typeface="B Nazanin" panose="00000400000000000000" pitchFamily="2" charset="-78"/>
                        </a:rPr>
                        <a:t>تعادل ایستا:</a:t>
                      </a:r>
                      <a:r>
                        <a:rPr lang="fa-IR" sz="2400" dirty="0" smtClean="0">
                          <a:solidFill>
                            <a:schemeClr val="tx2">
                              <a:lumMod val="90000"/>
                              <a:lumOff val="10000"/>
                            </a:schemeClr>
                          </a:solidFill>
                          <a:cs typeface="B Nazanin" panose="00000400000000000000" pitchFamily="2" charset="-78"/>
                        </a:rPr>
                        <a:t>شامل</a:t>
                      </a:r>
                      <a:r>
                        <a:rPr lang="fa-IR" sz="2400" baseline="0" dirty="0" smtClean="0">
                          <a:solidFill>
                            <a:schemeClr val="tx2">
                              <a:lumMod val="90000"/>
                              <a:lumOff val="10000"/>
                            </a:schemeClr>
                          </a:solidFill>
                          <a:cs typeface="B Nazanin" panose="00000400000000000000" pitchFamily="2" charset="-78"/>
                        </a:rPr>
                        <a:t> حفظ تعادل در حالت بدون تغییرمرکز ثقل است. </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3249483365"/>
                  </a:ext>
                </a:extLst>
              </a:tr>
              <a:tr h="2573076">
                <a:tc>
                  <a:txBody>
                    <a:bodyPr/>
                    <a:lstStyle/>
                    <a:p>
                      <a:endParaRPr lang="fa-IR" dirty="0" smtClean="0"/>
                    </a:p>
                    <a:p>
                      <a:endParaRPr lang="fa-IR" dirty="0" smtClean="0"/>
                    </a:p>
                    <a:p>
                      <a:pPr algn="just" rtl="1"/>
                      <a:r>
                        <a:rPr lang="fa-IR" sz="2400" dirty="0" smtClean="0">
                          <a:solidFill>
                            <a:schemeClr val="tx2">
                              <a:lumMod val="90000"/>
                              <a:lumOff val="10000"/>
                            </a:schemeClr>
                          </a:solidFill>
                          <a:cs typeface="B Nazanin" panose="00000400000000000000" pitchFamily="2" charset="-78"/>
                        </a:rPr>
                        <a:t>2</a:t>
                      </a:r>
                      <a:r>
                        <a:rPr lang="fa-IR" sz="2400" baseline="0" dirty="0" smtClean="0">
                          <a:solidFill>
                            <a:schemeClr val="tx2">
                              <a:lumMod val="90000"/>
                              <a:lumOff val="10000"/>
                            </a:schemeClr>
                          </a:solidFill>
                          <a:cs typeface="B Nazanin" panose="00000400000000000000" pitchFamily="2" charset="-78"/>
                        </a:rPr>
                        <a:t> تا 6 سالگی</a:t>
                      </a:r>
                      <a:endParaRPr lang="fa-IR" sz="2400" dirty="0" smtClean="0">
                        <a:solidFill>
                          <a:schemeClr val="tx2">
                            <a:lumMod val="90000"/>
                            <a:lumOff val="10000"/>
                          </a:schemeClr>
                        </a:solidFill>
                        <a:cs typeface="B Nazanin" panose="00000400000000000000" pitchFamily="2" charset="-78"/>
                      </a:endParaRPr>
                    </a:p>
                    <a:p>
                      <a:endParaRPr lang="fa-IR" dirty="0" smtClean="0"/>
                    </a:p>
                    <a:p>
                      <a:endParaRPr lang="fa-IR" dirty="0" smtClean="0"/>
                    </a:p>
                    <a:p>
                      <a:endParaRPr lang="fa-IR" dirty="0" smtClean="0"/>
                    </a:p>
                    <a:p>
                      <a:endParaRPr lang="en-US" dirty="0"/>
                    </a:p>
                  </a:txBody>
                  <a:tcPr/>
                </a:tc>
                <a:tc>
                  <a:txBody>
                    <a:bodyPr/>
                    <a:lstStyle/>
                    <a:p>
                      <a:pPr algn="justLow" rtl="1"/>
                      <a:r>
                        <a:rPr lang="fa-IR" sz="2400" dirty="0" smtClean="0">
                          <a:solidFill>
                            <a:schemeClr val="tx2">
                              <a:lumMod val="90000"/>
                              <a:lumOff val="10000"/>
                            </a:schemeClr>
                          </a:solidFill>
                          <a:cs typeface="B Nazanin" panose="00000400000000000000" pitchFamily="2" charset="-78"/>
                        </a:rPr>
                        <a:t>_توانایی های</a:t>
                      </a:r>
                      <a:r>
                        <a:rPr lang="fa-IR" sz="2400" baseline="0" dirty="0" smtClean="0">
                          <a:solidFill>
                            <a:schemeClr val="tx2">
                              <a:lumMod val="90000"/>
                              <a:lumOff val="10000"/>
                            </a:schemeClr>
                          </a:solidFill>
                          <a:cs typeface="B Nazanin" panose="00000400000000000000" pitchFamily="2" charset="-78"/>
                        </a:rPr>
                        <a:t> حرکتی محوری از طفولیت شروع به تکامل میکنندوبه قدری پالایش می یابند که در ظهور الگوهای حرکتی دستکاری پرتاب کردن،دریافت کردن،لگد زدن،ضربه زدن با پا ودست و فعالیتهای دیگر می شوند.</a:t>
                      </a:r>
                      <a:endParaRPr lang="en-US" sz="2400" dirty="0">
                        <a:solidFill>
                          <a:schemeClr val="tx2">
                            <a:lumMod val="90000"/>
                            <a:lumOff val="10000"/>
                          </a:schemeClr>
                        </a:solidFill>
                        <a:cs typeface="B Nazanin" panose="00000400000000000000" pitchFamily="2" charset="-78"/>
                      </a:endParaRPr>
                    </a:p>
                  </a:txBody>
                  <a:tcPr/>
                </a:tc>
                <a:tc>
                  <a:txBody>
                    <a:bodyPr/>
                    <a:lstStyle/>
                    <a:p>
                      <a:pPr algn="justLow" rtl="1"/>
                      <a:r>
                        <a:rPr lang="fa-IR" sz="2400" b="1" dirty="0" smtClean="0">
                          <a:solidFill>
                            <a:schemeClr val="tx2">
                              <a:lumMod val="90000"/>
                              <a:lumOff val="10000"/>
                            </a:schemeClr>
                          </a:solidFill>
                          <a:cs typeface="B Nazanin" panose="00000400000000000000" pitchFamily="2" charset="-78"/>
                        </a:rPr>
                        <a:t>حرکات</a:t>
                      </a:r>
                      <a:r>
                        <a:rPr lang="fa-IR" sz="2400" b="1" baseline="0" dirty="0" smtClean="0">
                          <a:solidFill>
                            <a:schemeClr val="tx2">
                              <a:lumMod val="90000"/>
                              <a:lumOff val="10000"/>
                            </a:schemeClr>
                          </a:solidFill>
                          <a:cs typeface="B Nazanin" panose="00000400000000000000" pitchFamily="2" charset="-78"/>
                        </a:rPr>
                        <a:t> </a:t>
                      </a:r>
                      <a:r>
                        <a:rPr lang="fa-IR" sz="2400" b="1" dirty="0" smtClean="0">
                          <a:solidFill>
                            <a:schemeClr val="tx2">
                              <a:lumMod val="90000"/>
                              <a:lumOff val="10000"/>
                            </a:schemeClr>
                          </a:solidFill>
                          <a:cs typeface="B Nazanin" panose="00000400000000000000" pitchFamily="2" charset="-78"/>
                        </a:rPr>
                        <a:t>محوری:</a:t>
                      </a:r>
                      <a:r>
                        <a:rPr lang="fa-IR" sz="2400" dirty="0" smtClean="0">
                          <a:solidFill>
                            <a:schemeClr val="tx2">
                              <a:lumMod val="90000"/>
                              <a:lumOff val="10000"/>
                            </a:schemeClr>
                          </a:solidFill>
                          <a:cs typeface="B Nazanin" panose="00000400000000000000" pitchFamily="2" charset="-78"/>
                        </a:rPr>
                        <a:t>دارای وضعیت</a:t>
                      </a:r>
                      <a:r>
                        <a:rPr lang="fa-IR" sz="2400" baseline="0" dirty="0" smtClean="0">
                          <a:solidFill>
                            <a:schemeClr val="tx2">
                              <a:lumMod val="90000"/>
                              <a:lumOff val="10000"/>
                            </a:schemeClr>
                          </a:solidFill>
                          <a:cs typeface="B Nazanin" panose="00000400000000000000" pitchFamily="2" charset="-78"/>
                        </a:rPr>
                        <a:t> قامت ایستا بوده و شامل خم شدن،کشیدن،پیچیدن،چرخیدن وحرکات مشابه دیگر هستند.</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1068030203"/>
                  </a:ext>
                </a:extLst>
              </a:tr>
            </a:tbl>
          </a:graphicData>
        </a:graphic>
      </p:graphicFrame>
    </p:spTree>
    <p:extLst>
      <p:ext uri="{BB962C8B-B14F-4D97-AF65-F5344CB8AC3E}">
        <p14:creationId xmlns:p14="http://schemas.microsoft.com/office/powerpoint/2010/main" val="2456161371"/>
      </p:ext>
    </p:extLst>
  </p:cSld>
  <p:clrMapOvr>
    <a:masterClrMapping/>
  </p:clrMapOvr>
  <p:transition spd="med">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52697"/>
            <a:ext cx="10178322" cy="6283234"/>
          </a:xfrm>
        </p:spPr>
        <p:txBody>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5.برای به دام انداختن توپ از بدن استفاده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6.کف دستها به طرف بالا نگه داشته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7.انگشتان به صورت باز و منقبض نگه داشته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8.از دستها برای دریافت کردن استفاده نمی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1.واکنش ها اجتنابی به بستن چشم ها در لحظه تماس توپ با بدن </a:t>
            </a:r>
            <a:r>
              <a:rPr lang="fa-IR" sz="2800" dirty="0" smtClean="0">
                <a:solidFill>
                  <a:schemeClr val="tx1">
                    <a:lumMod val="95000"/>
                    <a:lumOff val="5000"/>
                  </a:schemeClr>
                </a:solidFill>
                <a:cs typeface="B Nazanin" panose="00000400000000000000" pitchFamily="2" charset="-78"/>
              </a:rPr>
              <a:t>محدود می شود.</a:t>
            </a: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2.ساعد ها با زاویه تقریبی 90 درجه در مفاصل آرنج در کنار بدن نگه داشته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3.در تلاشهای اولیه،تماس توپ با دستهای کودک اغلب ناموفق است و به همین خاطر از بازو ها برای گرفتن استفاده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4.دستها در روبروی هم نگه داشته می شوندو انگشتان شست به سمت بالا هستند.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5.در لحظه تماس،دستها با زمان بندی ضعیف و نامنظم،سعی در فشردن و گرفتن توپ دارند.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46134467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0"/>
            <a:ext cx="10178322" cy="6544491"/>
          </a:xfrm>
        </p:spPr>
        <p:txBody>
          <a:bodyPr>
            <a:normAutofit/>
          </a:bodyPr>
          <a:lstStyle/>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1.واکنش های اجتنابی حذف شده اند.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2.چشم ها مسیر رسیدن توپ به دستها را دنبال می 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3.بازوها آرام در کنار بدن قرار گرفته و ساعد ها در جلو نگه داشته 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4.دستها در لحظه تماس با توپ،نیروی توپ را جذب می کنند.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5.دستها با مسیر حرکت توپ هماهنگ هستند.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6.انگشتان شست در مقابل یکدیگر قرار دارند.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7.دستها با یک زمانبندی مناسب و همزمان توپ را می گیرند.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8.انگشتان به طور مؤثر توپ را چنگ می زنند.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1.ناتوانی در کنترل جسم یا توپ</a:t>
            </a:r>
            <a:endParaRPr lang="en-US"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348561874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312" y="104502"/>
            <a:ext cx="10178322" cy="6426925"/>
          </a:xfrm>
        </p:spPr>
        <p:txBody>
          <a:bodyPr>
            <a:normAutofit lnSpcReduction="10000"/>
          </a:bodyPr>
          <a:lstStyle/>
          <a:p>
            <a:pPr marL="0" indent="0" algn="just" rtl="1">
              <a:buNone/>
            </a:pPr>
            <a:r>
              <a:rPr lang="fa-IR" sz="2800" dirty="0" smtClean="0">
                <a:solidFill>
                  <a:schemeClr val="tx1">
                    <a:lumMod val="95000"/>
                    <a:lumOff val="5000"/>
                  </a:schemeClr>
                </a:solidFill>
                <a:cs typeface="B Nazanin" panose="00000400000000000000" pitchFamily="2" charset="-78"/>
              </a:rPr>
              <a:t>2.عدم انعطاف در دریافت کردن</a:t>
            </a:r>
          </a:p>
          <a:p>
            <a:pPr marL="0" indent="0" algn="just" rtl="1">
              <a:buNone/>
            </a:pPr>
            <a:r>
              <a:rPr lang="fa-IR" sz="2800" dirty="0" smtClean="0">
                <a:solidFill>
                  <a:schemeClr val="tx1">
                    <a:lumMod val="95000"/>
                    <a:lumOff val="5000"/>
                  </a:schemeClr>
                </a:solidFill>
                <a:cs typeface="B Nazanin" panose="00000400000000000000" pitchFamily="2" charset="-78"/>
              </a:rPr>
              <a:t>3.نگه داشتن انگشتان به صورت سفت و مستقیم در راستای توپ </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 تنظیم وضعیت دستها با ارتفاع و مسیر حرکت توپ </a:t>
            </a:r>
          </a:p>
          <a:p>
            <a:pPr marL="0" indent="0" algn="just" rtl="1">
              <a:buNone/>
            </a:pPr>
            <a:r>
              <a:rPr lang="fa-IR" sz="2800" dirty="0" smtClean="0">
                <a:solidFill>
                  <a:schemeClr val="tx1">
                    <a:lumMod val="95000"/>
                    <a:lumOff val="5000"/>
                  </a:schemeClr>
                </a:solidFill>
                <a:cs typeface="B Nazanin" panose="00000400000000000000" pitchFamily="2" charset="-78"/>
              </a:rPr>
              <a:t>5.ناتوانی در تنظیم الگوی دریافت کردن متناسب </a:t>
            </a:r>
          </a:p>
          <a:p>
            <a:pPr marL="0" indent="0" algn="just" rtl="1">
              <a:buNone/>
            </a:pPr>
            <a:r>
              <a:rPr lang="fa-IR" sz="2800" dirty="0" smtClean="0">
                <a:solidFill>
                  <a:schemeClr val="tx1">
                    <a:lumMod val="95000"/>
                    <a:lumOff val="5000"/>
                  </a:schemeClr>
                </a:solidFill>
                <a:cs typeface="B Nazanin" panose="00000400000000000000" pitchFamily="2" charset="-78"/>
              </a:rPr>
              <a:t> با اشیاءدارای </a:t>
            </a:r>
            <a:r>
              <a:rPr lang="fa-IR" sz="2800" dirty="0" smtClean="0">
                <a:solidFill>
                  <a:schemeClr val="tx1">
                    <a:lumMod val="95000"/>
                    <a:lumOff val="5000"/>
                  </a:schemeClr>
                </a:solidFill>
                <a:cs typeface="B Nazanin" panose="00000400000000000000" pitchFamily="2" charset="-78"/>
              </a:rPr>
              <a:t>وزن و نیروی متفاوت </a:t>
            </a:r>
          </a:p>
          <a:p>
            <a:pPr marL="0" indent="0" algn="just" rtl="1">
              <a:buNone/>
            </a:pPr>
            <a:r>
              <a:rPr lang="fa-IR" sz="2800" dirty="0" smtClean="0">
                <a:solidFill>
                  <a:schemeClr val="tx1">
                    <a:lumMod val="95000"/>
                    <a:lumOff val="5000"/>
                  </a:schemeClr>
                </a:solidFill>
                <a:cs typeface="B Nazanin" panose="00000400000000000000" pitchFamily="2" charset="-78"/>
              </a:rPr>
              <a:t>6.برداشتن چشم ها از جسم یا توپ </a:t>
            </a:r>
          </a:p>
          <a:p>
            <a:pPr marL="0" indent="0" algn="just" rtl="1">
              <a:buNone/>
            </a:pPr>
            <a:r>
              <a:rPr lang="fa-IR" sz="2800" dirty="0" smtClean="0">
                <a:solidFill>
                  <a:schemeClr val="tx1">
                    <a:lumMod val="95000"/>
                    <a:lumOff val="5000"/>
                  </a:schemeClr>
                </a:solidFill>
                <a:cs typeface="B Nazanin" panose="00000400000000000000" pitchFamily="2" charset="-78"/>
              </a:rPr>
              <a:t>7.بستن چشم ها</a:t>
            </a:r>
          </a:p>
          <a:p>
            <a:pPr marL="0" indent="0" algn="just" rtl="1">
              <a:buNone/>
            </a:pPr>
            <a:r>
              <a:rPr lang="fa-IR" sz="2800" dirty="0" smtClean="0">
                <a:solidFill>
                  <a:schemeClr val="tx1">
                    <a:lumMod val="95000"/>
                    <a:lumOff val="5000"/>
                  </a:schemeClr>
                </a:solidFill>
                <a:cs typeface="B Nazanin" panose="00000400000000000000" pitchFamily="2" charset="-78"/>
              </a:rPr>
              <a:t>8. ناتوانی در تمرکز بر توپ یا دنبال کردن آن </a:t>
            </a:r>
          </a:p>
          <a:p>
            <a:pPr marL="0" indent="0" algn="just" rtl="1">
              <a:buNone/>
            </a:pPr>
            <a:r>
              <a:rPr lang="fa-IR" sz="2800" dirty="0" smtClean="0">
                <a:solidFill>
                  <a:schemeClr val="tx1">
                    <a:lumMod val="95000"/>
                    <a:lumOff val="5000"/>
                  </a:schemeClr>
                </a:solidFill>
                <a:cs typeface="B Nazanin" panose="00000400000000000000" pitchFamily="2" charset="-78"/>
              </a:rPr>
              <a:t>9.از دست دادن تعادل به هنگام دریافت جسم</a:t>
            </a:r>
          </a:p>
          <a:p>
            <a:pPr marL="0" indent="0" algn="just" rtl="1">
              <a:buNone/>
            </a:pPr>
            <a:r>
              <a:rPr lang="fa-IR" sz="2800" dirty="0" smtClean="0">
                <a:solidFill>
                  <a:schemeClr val="tx1">
                    <a:lumMod val="95000"/>
                    <a:lumOff val="5000"/>
                  </a:schemeClr>
                </a:solidFill>
                <a:cs typeface="B Nazanin" panose="00000400000000000000" pitchFamily="2" charset="-78"/>
              </a:rPr>
              <a:t> دارای سرعت بالا به علت ایستادن نامناسب</a:t>
            </a:r>
          </a:p>
          <a:p>
            <a:pPr marL="0" indent="0" algn="just" rtl="1">
              <a:buNone/>
            </a:pPr>
            <a:r>
              <a:rPr lang="fa-IR" sz="2800" dirty="0" smtClean="0">
                <a:solidFill>
                  <a:schemeClr val="tx1">
                    <a:lumMod val="95000"/>
                    <a:lumOff val="5000"/>
                  </a:schemeClr>
                </a:solidFill>
                <a:cs typeface="B Nazanin" panose="00000400000000000000" pitchFamily="2" charset="-78"/>
              </a:rPr>
              <a:t>10.بستن دستها زودتر یا دیر تر از زمان مقرر</a:t>
            </a:r>
          </a:p>
          <a:p>
            <a:pPr marL="0" indent="0" algn="just" rtl="1">
              <a:buNone/>
            </a:pPr>
            <a:r>
              <a:rPr lang="fa-IR" sz="2800" dirty="0" smtClean="0">
                <a:solidFill>
                  <a:schemeClr val="tx1">
                    <a:lumMod val="95000"/>
                    <a:lumOff val="5000"/>
                  </a:schemeClr>
                </a:solidFill>
                <a:cs typeface="B Nazanin" panose="00000400000000000000" pitchFamily="2" charset="-78"/>
              </a:rPr>
              <a:t>11.ناتوانی در قرار دادن بدن در مسیر توپ</a:t>
            </a:r>
          </a:p>
          <a:p>
            <a:pPr marL="0" indent="0" algn="just" rtl="1">
              <a:buNone/>
            </a:pPr>
            <a:endParaRPr lang="en-US" sz="28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31" y="1619793"/>
            <a:ext cx="5400953" cy="5146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3641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21128"/>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ضربه زدن با پا</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51678" y="867194"/>
            <a:ext cx="10178322" cy="5742612"/>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ضربه با پا یکی از انواع ضربه زدن است که در آن از پا برای اعمال نیرو به یک جسم استفاده می شود.حالت های دقیق ضربه زدن با پا ممکن است با تنظیم پای ضربه زننده و درگیر شدن دستها و تنه در حرکت انجام می شود.</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1.ضربه زدن با پا</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طول ضربه زدن با پا،حرکات محدود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2.تنه در وضعیت عمودی و صاف نگه داشته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3.از دستها برای حفظ تعادل استفاده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4.حرکات پای ضربه زننده محدود به تاب خوردن به عقب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5.تاب خوردن به جلو جزئی بوده و دنبال کردن توپ اندک است.</a:t>
            </a:r>
          </a:p>
        </p:txBody>
      </p:sp>
    </p:spTree>
    <p:extLst>
      <p:ext uri="{BB962C8B-B14F-4D97-AF65-F5344CB8AC3E}">
        <p14:creationId xmlns:p14="http://schemas.microsoft.com/office/powerpoint/2010/main" val="3680011498"/>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414" y="195942"/>
            <a:ext cx="11053534" cy="6531429"/>
          </a:xfrm>
        </p:spPr>
        <p:txBody>
          <a:bodyPr>
            <a:normAutofit/>
          </a:bodyPr>
          <a:lstStyle/>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 کودک به جای اینکه به طورمستقیم به توپ ضربه بزند وآن رادنبال کند،فقط به توپ ضربه می زند.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7.فشار دادن به توپ غالب تر از ضربه زدن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a:ln>
                  <a:solidFill>
                    <a:schemeClr val="tx2">
                      <a:lumMod val="90000"/>
                      <a:lumOff val="10000"/>
                    </a:schemeClr>
                  </a:solidFill>
                </a:ln>
                <a:solidFill>
                  <a:schemeClr val="accent1">
                    <a:lumMod val="75000"/>
                  </a:schemeClr>
                </a:solidFill>
                <a:cs typeface="B Arshia" panose="00000400000000000000" pitchFamily="2" charset="-78"/>
              </a:rPr>
              <a:t>ابندایی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1.تاب خوردن به عقب در مرحله آمادگی ازمفصل زانو صورت می گیرد.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طول ضربه زدن،پای ضربه زننده تمایل به حفظ وضعیت خمیدگی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3.حرکات دنبال کردن توپ محدود به حرکت رو به جلوی زانو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4.به طور عمدی ،یک یا چند گام به طرف توپ برداشته میشود.</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endParaRPr lang="fa-IR" sz="3600" dirty="0" smtClean="0">
              <a:ln>
                <a:solidFill>
                  <a:schemeClr val="tx2">
                    <a:lumMod val="90000"/>
                    <a:lumOff val="10000"/>
                  </a:schemeClr>
                </a:solidFill>
              </a:ln>
              <a:solidFill>
                <a:schemeClr val="accent1">
                  <a:lumMod val="75000"/>
                </a:schemeClr>
              </a:solidFill>
              <a:cs typeface="B Nazanin"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1.در طول ضربه زدن،تاب خوردن دستها در جهت مخالف همدیگر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مرحله دنبال کردن توپ،تنه از ناحیه کمر خمیده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3.حرکات پای ضربه زننده از مفصل ران آغاز می شود.</a:t>
            </a:r>
            <a:endParaRPr lang="fa-IR" sz="3600" dirty="0">
              <a:solidFill>
                <a:schemeClr val="tx1">
                  <a:lumMod val="95000"/>
                  <a:lumOff val="5000"/>
                </a:schemeClr>
              </a:solidFill>
              <a:cs typeface="B Arshia" panose="00000400000000000000" pitchFamily="2" charset="-78"/>
            </a:endParaRPr>
          </a:p>
          <a:p>
            <a:endParaRPr lang="en-US" dirty="0"/>
          </a:p>
        </p:txBody>
      </p:sp>
    </p:spTree>
    <p:extLst>
      <p:ext uri="{BB962C8B-B14F-4D97-AF65-F5344CB8AC3E}">
        <p14:creationId xmlns:p14="http://schemas.microsoft.com/office/powerpoint/2010/main" val="2905218527"/>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22069"/>
            <a:ext cx="10178322" cy="6518365"/>
          </a:xfrm>
        </p:spPr>
        <p:txBody>
          <a:bodyPr/>
          <a:lstStyle/>
          <a:p>
            <a:pPr marL="0" indent="0" algn="just" rtl="1">
              <a:buNone/>
            </a:pPr>
            <a:r>
              <a:rPr lang="fa-IR" sz="2800" dirty="0" smtClean="0">
                <a:solidFill>
                  <a:schemeClr val="tx1">
                    <a:lumMod val="95000"/>
                    <a:lumOff val="5000"/>
                  </a:schemeClr>
                </a:solidFill>
                <a:cs typeface="B Nazanin" panose="00000400000000000000" pitchFamily="2" charset="-78"/>
              </a:rPr>
              <a:t>4.پای اتکا در لحظه ضربه زدن به مقدار جزئی خمیده است.</a:t>
            </a:r>
          </a:p>
          <a:p>
            <a:pPr marL="0" indent="0" algn="just" rtl="1">
              <a:buNone/>
            </a:pPr>
            <a:r>
              <a:rPr lang="fa-IR" sz="2800" dirty="0" smtClean="0">
                <a:solidFill>
                  <a:schemeClr val="tx1">
                    <a:lumMod val="95000"/>
                    <a:lumOff val="5000"/>
                  </a:schemeClr>
                </a:solidFill>
                <a:cs typeface="B Nazanin" panose="00000400000000000000" pitchFamily="2" charset="-78"/>
              </a:rPr>
              <a:t>5.دامنه تاب خوردن پا افزایش می یابد.</a:t>
            </a:r>
          </a:p>
          <a:p>
            <a:pPr marL="0" indent="0" algn="just" rtl="1">
              <a:buNone/>
            </a:pPr>
            <a:r>
              <a:rPr lang="fa-IR" sz="2800" dirty="0" smtClean="0">
                <a:solidFill>
                  <a:schemeClr val="tx1">
                    <a:lumMod val="95000"/>
                    <a:lumOff val="5000"/>
                  </a:schemeClr>
                </a:solidFill>
                <a:cs typeface="B Nazanin" panose="00000400000000000000" pitchFamily="2" charset="-78"/>
              </a:rPr>
              <a:t>6.ضربه زننده توپ را بیشتر دنبال کرده،در لحظه ضربه زدن روی پنجه پای اتکا ایستاده یا پای اتکا از زمین جدا می شود.</a:t>
            </a:r>
          </a:p>
          <a:p>
            <a:pPr marL="0" indent="0" algn="just" rtl="1">
              <a:buNone/>
            </a:pPr>
            <a:r>
              <a:rPr lang="fa-IR" sz="2800" dirty="0" smtClean="0">
                <a:solidFill>
                  <a:schemeClr val="tx1">
                    <a:lumMod val="95000"/>
                    <a:lumOff val="5000"/>
                  </a:schemeClr>
                </a:solidFill>
                <a:cs typeface="B Nazanin" panose="00000400000000000000" pitchFamily="2" charset="-78"/>
              </a:rPr>
              <a:t>7.نزدیک شدن به توپ (برای ضربه زدن)با دویدن یا جهش و یا هر دو انجام می شود.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1.تاب خوردن محدود یا عدم تاب خوردن پا به عقب </a:t>
            </a:r>
          </a:p>
          <a:p>
            <a:pPr marL="0" indent="0" algn="just" rtl="1">
              <a:buNone/>
            </a:pPr>
            <a:r>
              <a:rPr lang="fa-IR" sz="2800" dirty="0" smtClean="0">
                <a:solidFill>
                  <a:schemeClr val="tx1">
                    <a:lumMod val="95000"/>
                    <a:lumOff val="5000"/>
                  </a:schemeClr>
                </a:solidFill>
                <a:cs typeface="B Nazanin" panose="00000400000000000000" pitchFamily="2" charset="-78"/>
              </a:rPr>
              <a:t>2.ناتوانی در گام برداشتن به جلو با پای اتکا </a:t>
            </a:r>
          </a:p>
          <a:p>
            <a:pPr marL="0" indent="0" algn="just" rtl="1">
              <a:buNone/>
            </a:pPr>
            <a:r>
              <a:rPr lang="fa-IR" sz="2800" dirty="0" smtClean="0">
                <a:solidFill>
                  <a:schemeClr val="tx1">
                    <a:lumMod val="95000"/>
                    <a:lumOff val="5000"/>
                  </a:schemeClr>
                </a:solidFill>
                <a:cs typeface="B Nazanin" panose="00000400000000000000" pitchFamily="2" charset="-78"/>
              </a:rPr>
              <a:t>3.تمایل به از دست دادن تعادل</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 ضربه زدن با هر دو پا</a:t>
            </a:r>
          </a:p>
          <a:p>
            <a:pPr marL="0" indent="0" algn="just" rtl="1">
              <a:buNone/>
            </a:pPr>
            <a:r>
              <a:rPr lang="fa-IR" sz="2800" dirty="0" smtClean="0">
                <a:solidFill>
                  <a:schemeClr val="tx1">
                    <a:lumMod val="95000"/>
                    <a:lumOff val="5000"/>
                  </a:schemeClr>
                </a:solidFill>
                <a:cs typeface="B Nazanin" panose="00000400000000000000" pitchFamily="2" charset="-78"/>
              </a:rPr>
              <a:t>5.ناتوانی در تغییر سرعت ضربه زدن به توپ</a:t>
            </a:r>
            <a:endParaRPr lang="en-US"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40616737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594" y="195944"/>
            <a:ext cx="10567851" cy="6139542"/>
          </a:xfrm>
        </p:spPr>
        <p:txBody>
          <a:bodyPr>
            <a:normAutofit/>
          </a:bodyPr>
          <a:lstStyle/>
          <a:p>
            <a:pPr marL="0" indent="0" algn="just" rtl="1">
              <a:buNone/>
            </a:pPr>
            <a:r>
              <a:rPr lang="fa-IR" sz="2800" dirty="0" smtClean="0">
                <a:solidFill>
                  <a:schemeClr val="tx1">
                    <a:lumMod val="95000"/>
                    <a:lumOff val="5000"/>
                  </a:schemeClr>
                </a:solidFill>
                <a:cs typeface="B Nazanin" panose="00000400000000000000" pitchFamily="2" charset="-78"/>
              </a:rPr>
              <a:t>6.ضربه زدن به توپ بدون هر گونه حرکت دنبال کردن</a:t>
            </a:r>
          </a:p>
          <a:p>
            <a:pPr marL="0" indent="0" algn="just" rtl="1">
              <a:buNone/>
            </a:pPr>
            <a:r>
              <a:rPr lang="fa-IR" sz="2800" dirty="0" smtClean="0">
                <a:solidFill>
                  <a:schemeClr val="tx1">
                    <a:lumMod val="95000"/>
                    <a:lumOff val="5000"/>
                  </a:schemeClr>
                </a:solidFill>
                <a:cs typeface="B Nazanin" panose="00000400000000000000" pitchFamily="2" charset="-78"/>
              </a:rPr>
              <a:t>7.حرکات ضعیف دست و پای مخالف </a:t>
            </a:r>
          </a:p>
          <a:p>
            <a:pPr marL="0" indent="0" algn="just" rtl="1">
              <a:buNone/>
            </a:pPr>
            <a:r>
              <a:rPr lang="fa-IR" sz="2800" dirty="0" smtClean="0">
                <a:solidFill>
                  <a:schemeClr val="tx1">
                    <a:lumMod val="95000"/>
                    <a:lumOff val="5000"/>
                  </a:schemeClr>
                </a:solidFill>
                <a:cs typeface="B Nazanin" panose="00000400000000000000" pitchFamily="2" charset="-78"/>
              </a:rPr>
              <a:t>8.ناتوانی در استفاده از نیروهای بدن برای</a:t>
            </a:r>
          </a:p>
          <a:p>
            <a:pPr marL="0" indent="0" algn="just" rtl="1">
              <a:buNone/>
            </a:pPr>
            <a:r>
              <a:rPr lang="fa-IR" sz="2800" dirty="0" smtClean="0">
                <a:solidFill>
                  <a:schemeClr val="tx1">
                    <a:lumMod val="95000"/>
                    <a:lumOff val="5000"/>
                  </a:schemeClr>
                </a:solidFill>
                <a:cs typeface="B Nazanin" panose="00000400000000000000" pitchFamily="2" charset="-78"/>
              </a:rPr>
              <a:t> تولید نیروی بیشتر در ضربه زدن</a:t>
            </a:r>
          </a:p>
          <a:p>
            <a:pPr marL="0" indent="0" algn="just" rtl="1">
              <a:buNone/>
            </a:pPr>
            <a:r>
              <a:rPr lang="fa-IR" sz="2800" dirty="0" smtClean="0">
                <a:solidFill>
                  <a:schemeClr val="tx1">
                    <a:lumMod val="95000"/>
                    <a:lumOff val="5000"/>
                  </a:schemeClr>
                </a:solidFill>
                <a:cs typeface="B Nazanin" panose="00000400000000000000" pitchFamily="2" charset="-78"/>
              </a:rPr>
              <a:t>9.ناتوانی در ضربه </a:t>
            </a:r>
            <a:r>
              <a:rPr lang="fa-IR" sz="2800" dirty="0" smtClean="0">
                <a:solidFill>
                  <a:schemeClr val="tx1">
                    <a:lumMod val="95000"/>
                    <a:lumOff val="5000"/>
                  </a:schemeClr>
                </a:solidFill>
                <a:cs typeface="B Nazanin" panose="00000400000000000000" pitchFamily="2" charset="-78"/>
              </a:rPr>
              <a:t>مستقیم </a:t>
            </a:r>
            <a:r>
              <a:rPr lang="fa-IR" sz="2800" dirty="0" smtClean="0">
                <a:solidFill>
                  <a:schemeClr val="tx1">
                    <a:lumMod val="95000"/>
                    <a:lumOff val="5000"/>
                  </a:schemeClr>
                </a:solidFill>
                <a:cs typeface="B Nazanin" panose="00000400000000000000" pitchFamily="2" charset="-78"/>
              </a:rPr>
              <a:t>با توپ یا عدم انجام </a:t>
            </a:r>
          </a:p>
          <a:p>
            <a:pPr marL="0" indent="0" algn="just" rtl="1">
              <a:buNone/>
            </a:pPr>
            <a:r>
              <a:rPr lang="fa-IR" sz="2800" dirty="0" smtClean="0">
                <a:solidFill>
                  <a:schemeClr val="tx1">
                    <a:lumMod val="95000"/>
                    <a:lumOff val="5000"/>
                  </a:schemeClr>
                </a:solidFill>
                <a:cs typeface="B Nazanin" panose="00000400000000000000" pitchFamily="2" charset="-78"/>
              </a:rPr>
              <a:t>آن(چشم ها بر توپ متمرکز نمی شوند)</a:t>
            </a:r>
          </a:p>
          <a:p>
            <a:pPr marL="0" indent="0" algn="just" rtl="1">
              <a:buNone/>
            </a:pPr>
            <a:r>
              <a:rPr lang="fa-IR" sz="2800" dirty="0" smtClean="0">
                <a:solidFill>
                  <a:schemeClr val="tx1">
                    <a:lumMod val="95000"/>
                    <a:lumOff val="5000"/>
                  </a:schemeClr>
                </a:solidFill>
                <a:cs typeface="B Nazanin" panose="00000400000000000000" pitchFamily="2" charset="-78"/>
              </a:rPr>
              <a:t>10.ناتوانی در کسب مسافت مناسب</a:t>
            </a:r>
          </a:p>
          <a:p>
            <a:pPr marL="0" indent="0" algn="just" rtl="1">
              <a:buNone/>
            </a:pPr>
            <a:r>
              <a:rPr lang="fa-IR" sz="2800" dirty="0" smtClean="0">
                <a:solidFill>
                  <a:schemeClr val="tx1">
                    <a:lumMod val="95000"/>
                    <a:lumOff val="5000"/>
                  </a:schemeClr>
                </a:solidFill>
                <a:cs typeface="B Nazanin" panose="00000400000000000000" pitchFamily="2" charset="-78"/>
              </a:rPr>
              <a:t>(فقدان دنبال کردن و تولید نیرو)</a:t>
            </a:r>
            <a:endParaRPr lang="en-US" sz="28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594" y="783771"/>
            <a:ext cx="5259880" cy="5747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3741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43" y="147254"/>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دریافت کردن با پا یا تنه(کنترل کردن)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212489" y="1136470"/>
            <a:ext cx="10452642" cy="5394959"/>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کنترل کردن یکی از انواع دریافت کردن است که در آن از بدن یا پاها به جای دستها و بازو ها برای جذب نیروی توپ استفاده می شود</a:t>
            </a:r>
            <a:r>
              <a:rPr lang="fa-IR" sz="2800" dirty="0" smtClean="0">
                <a:cs typeface="B Nazanin" panose="00000400000000000000" pitchFamily="2" charset="-78"/>
              </a:rPr>
              <a:t>.</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1.دریافت کردن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1.تنه به صورت خشک و غیر منعطف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هنگام تماس توپ با بدن،نمی تواند آن را کنترل 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3.توانایی جذب نیروی توپ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4.نمی تواند در راستای حرکت توپ قرار بگیرد.</a:t>
            </a:r>
          </a:p>
        </p:txBody>
      </p:sp>
    </p:spTree>
    <p:extLst>
      <p:ext uri="{BB962C8B-B14F-4D97-AF65-F5344CB8AC3E}">
        <p14:creationId xmlns:p14="http://schemas.microsoft.com/office/powerpoint/2010/main" val="949616129"/>
      </p:ext>
    </p:extLst>
  </p:cSld>
  <p:clrMapOvr>
    <a:masterClrMapping/>
  </p:clrMapOvr>
  <p:transition spd="slow">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650" y="182880"/>
            <a:ext cx="10737669" cy="6531429"/>
          </a:xfrm>
        </p:spPr>
        <p:txBody>
          <a:bodyPr>
            <a:normAutofit/>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ابتدایی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1.دنبال کردن توپ توسط چشم ها ضعیف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2.توانایی گرفتن توپ را دارد،اما حرکات محدود بوده و پشت سر هم انجام نمی شوند.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3.توپ متحرک را می تواند به آسانی کنترل کنداما نمی تواند توپی راکه منحرف می شود،کنترل </a:t>
            </a:r>
            <a:r>
              <a:rPr lang="fa-IR" sz="2800" dirty="0" smtClean="0">
                <a:solidFill>
                  <a:schemeClr val="tx1">
                    <a:lumMod val="95000"/>
                    <a:lumOff val="5000"/>
                  </a:schemeClr>
                </a:solidFill>
                <a:cs typeface="B Nazanin" panose="00000400000000000000" pitchFamily="2" charset="-78"/>
              </a:rPr>
              <a:t>کند.</a:t>
            </a:r>
            <a:endParaRPr lang="fa-IR" sz="2800" dirty="0" smtClean="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4.در کنترل توپ مطمئن نیست که از کدام قسمت بدن استفاده 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5.حرکات </a:t>
            </a:r>
            <a:r>
              <a:rPr lang="fa-IR" sz="2800" dirty="0" smtClean="0">
                <a:solidFill>
                  <a:schemeClr val="tx1">
                    <a:lumMod val="95000"/>
                    <a:lumOff val="5000"/>
                  </a:schemeClr>
                </a:solidFill>
                <a:cs typeface="B Nazanin" panose="00000400000000000000" pitchFamily="2" charset="-78"/>
              </a:rPr>
              <a:t>روان </a:t>
            </a:r>
            <a:r>
              <a:rPr lang="fa-IR" sz="2800" dirty="0" smtClean="0">
                <a:solidFill>
                  <a:schemeClr val="tx1">
                    <a:lumMod val="95000"/>
                    <a:lumOff val="5000"/>
                  </a:schemeClr>
                </a:solidFill>
                <a:cs typeface="B Nazanin" panose="00000400000000000000" pitchFamily="2" charset="-78"/>
              </a:rPr>
              <a:t>نیستند.</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1.حرکت توپ را دنبال می 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2.در لحظه تماس با توپ می تواند آن را با بدن کنترل کند.</a:t>
            </a:r>
          </a:p>
          <a:p>
            <a:pPr marL="0" indent="0" algn="just" rtl="1">
              <a:buClr>
                <a:schemeClr val="accent1">
                  <a:lumMod val="75000"/>
                </a:schemeClr>
              </a:buClr>
              <a:buNone/>
            </a:pPr>
            <a:r>
              <a:rPr lang="fa-IR" sz="3600" dirty="0" smtClean="0">
                <a:solidFill>
                  <a:schemeClr val="tx1">
                    <a:lumMod val="95000"/>
                    <a:lumOff val="5000"/>
                  </a:schemeClr>
                </a:solidFill>
                <a:cs typeface="B Arshia" panose="00000400000000000000" pitchFamily="2" charset="-78"/>
              </a:rPr>
              <a:t> </a:t>
            </a:r>
            <a:r>
              <a:rPr lang="fa-IR" sz="2800" dirty="0" smtClean="0">
                <a:solidFill>
                  <a:schemeClr val="tx1">
                    <a:lumMod val="95000"/>
                    <a:lumOff val="5000"/>
                  </a:schemeClr>
                </a:solidFill>
                <a:cs typeface="B Nazanin" panose="00000400000000000000" pitchFamily="2" charset="-78"/>
              </a:rPr>
              <a:t>3.توانایی کنترل توپهای متحرک و توپهایی که منحرف می شوندرا دارد.</a:t>
            </a:r>
            <a:endParaRPr lang="fa-IR" sz="3600" dirty="0">
              <a:solidFill>
                <a:schemeClr val="tx1">
                  <a:lumMod val="95000"/>
                  <a:lumOff val="5000"/>
                </a:schemeClr>
              </a:solidFill>
              <a:cs typeface="B Arshia" panose="00000400000000000000" pitchFamily="2" charset="-78"/>
            </a:endParaRPr>
          </a:p>
          <a:p>
            <a:endParaRPr lang="en-US" dirty="0"/>
          </a:p>
        </p:txBody>
      </p:sp>
    </p:spTree>
    <p:extLst>
      <p:ext uri="{BB962C8B-B14F-4D97-AF65-F5344CB8AC3E}">
        <p14:creationId xmlns:p14="http://schemas.microsoft.com/office/powerpoint/2010/main" val="32024387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6626" y="104503"/>
            <a:ext cx="10178322" cy="6753497"/>
          </a:xfrm>
        </p:spPr>
        <p:txBody>
          <a:bodyPr>
            <a:normAutofit lnSpcReduction="10000"/>
          </a:bodyPr>
          <a:lstStyle/>
          <a:p>
            <a:pPr marL="0" indent="0" algn="just" rtl="1">
              <a:buNone/>
            </a:pPr>
            <a:r>
              <a:rPr lang="fa-IR" sz="2800" dirty="0" smtClean="0">
                <a:solidFill>
                  <a:schemeClr val="tx1">
                    <a:lumMod val="95000"/>
                    <a:lumOff val="5000"/>
                  </a:schemeClr>
                </a:solidFill>
                <a:cs typeface="B Nazanin" panose="00000400000000000000" pitchFamily="2" charset="-78"/>
              </a:rPr>
              <a:t>4.توانایی کنترل توپهایی که با سرعت متوسط نزدیک می شوند را دارد.</a:t>
            </a:r>
          </a:p>
          <a:p>
            <a:pPr marL="0" indent="0" algn="just" rtl="1">
              <a:buNone/>
            </a:pPr>
            <a:r>
              <a:rPr lang="fa-IR" sz="2800" dirty="0" smtClean="0">
                <a:solidFill>
                  <a:schemeClr val="tx1">
                    <a:lumMod val="95000"/>
                    <a:lumOff val="5000"/>
                  </a:schemeClr>
                </a:solidFill>
                <a:cs typeface="B Nazanin" panose="00000400000000000000" pitchFamily="2" charset="-78"/>
              </a:rPr>
              <a:t>5.به راحتی می تواند در جهت توپ حرکت کند.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1.ناتوانی در قرار دادن بدن در مسیر حرکت توپ</a:t>
            </a:r>
          </a:p>
          <a:p>
            <a:pPr marL="0" indent="0" algn="just" rtl="1">
              <a:buNone/>
            </a:pPr>
            <a:r>
              <a:rPr lang="fa-IR" sz="2800" dirty="0" smtClean="0">
                <a:solidFill>
                  <a:schemeClr val="tx1">
                    <a:lumMod val="95000"/>
                    <a:lumOff val="5000"/>
                  </a:schemeClr>
                </a:solidFill>
                <a:cs typeface="B Nazanin" panose="00000400000000000000" pitchFamily="2" charset="-78"/>
              </a:rPr>
              <a:t>2.ناتوانی  در متمرکز کردن چشم ها بر توپ</a:t>
            </a:r>
          </a:p>
          <a:p>
            <a:pPr marL="0" indent="0" algn="just" rtl="1">
              <a:buNone/>
            </a:pPr>
            <a:r>
              <a:rPr lang="fa-IR" sz="2800" dirty="0" smtClean="0">
                <a:solidFill>
                  <a:schemeClr val="tx1">
                    <a:lumMod val="95000"/>
                    <a:lumOff val="5000"/>
                  </a:schemeClr>
                </a:solidFill>
                <a:cs typeface="B Nazanin" panose="00000400000000000000" pitchFamily="2" charset="-78"/>
              </a:rPr>
              <a:t>3.ناتوانی در گرفتن توپ به هنگام تماس با بدن</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 دریافت توپ هوایی که به پایین </a:t>
            </a:r>
          </a:p>
          <a:p>
            <a:pPr marL="0" indent="0" algn="just" rtl="1">
              <a:buNone/>
            </a:pPr>
            <a:r>
              <a:rPr lang="fa-IR" sz="2800" dirty="0" smtClean="0">
                <a:solidFill>
                  <a:schemeClr val="tx1">
                    <a:lumMod val="95000"/>
                    <a:lumOff val="5000"/>
                  </a:schemeClr>
                </a:solidFill>
                <a:cs typeface="B Nazanin" panose="00000400000000000000" pitchFamily="2" charset="-78"/>
              </a:rPr>
              <a:t>و به سمت پاها حرکت می کند.</a:t>
            </a:r>
          </a:p>
          <a:p>
            <a:pPr marL="0" indent="0" algn="just" rtl="1">
              <a:buNone/>
            </a:pPr>
            <a:r>
              <a:rPr lang="fa-IR" sz="2800" dirty="0" smtClean="0">
                <a:solidFill>
                  <a:schemeClr val="tx1">
                    <a:lumMod val="95000"/>
                    <a:lumOff val="5000"/>
                  </a:schemeClr>
                </a:solidFill>
                <a:cs typeface="B Nazanin" panose="00000400000000000000" pitchFamily="2" charset="-78"/>
              </a:rPr>
              <a:t>5.نزدیک کردن بدن برای برخورد با توپ به</a:t>
            </a:r>
          </a:p>
          <a:p>
            <a:pPr marL="0" indent="0" algn="just" rtl="1">
              <a:buNone/>
            </a:pPr>
            <a:r>
              <a:rPr lang="fa-IR" sz="2800" dirty="0" smtClean="0">
                <a:solidFill>
                  <a:schemeClr val="tx1">
                    <a:lumMod val="95000"/>
                    <a:lumOff val="5000"/>
                  </a:schemeClr>
                </a:solidFill>
                <a:cs typeface="B Nazanin" panose="00000400000000000000" pitchFamily="2" charset="-78"/>
              </a:rPr>
              <a:t> جای منتظر ماندن و رسیدن توپ </a:t>
            </a:r>
          </a:p>
          <a:p>
            <a:pPr marL="0" indent="0" algn="just" rtl="1">
              <a:buNone/>
            </a:pPr>
            <a:r>
              <a:rPr lang="fa-IR" sz="2800" dirty="0" smtClean="0">
                <a:solidFill>
                  <a:schemeClr val="tx1">
                    <a:lumMod val="95000"/>
                    <a:lumOff val="5000"/>
                  </a:schemeClr>
                </a:solidFill>
                <a:cs typeface="B Nazanin" panose="00000400000000000000" pitchFamily="2" charset="-78"/>
              </a:rPr>
              <a:t>6.ناتوانی در حفظ تعادل بدن به هنگام کنترل </a:t>
            </a:r>
          </a:p>
          <a:p>
            <a:pPr marL="0" indent="0" algn="just" rtl="1">
              <a:buNone/>
            </a:pPr>
            <a:r>
              <a:rPr lang="fa-IR" sz="2800" dirty="0" smtClean="0">
                <a:solidFill>
                  <a:schemeClr val="tx1">
                    <a:lumMod val="95000"/>
                    <a:lumOff val="5000"/>
                  </a:schemeClr>
                </a:solidFill>
                <a:cs typeface="B Nazanin" panose="00000400000000000000" pitchFamily="2" charset="-78"/>
              </a:rPr>
              <a:t>در وضعیت های غیر معمول و نامناسب </a:t>
            </a:r>
            <a:endParaRPr lang="en-US" sz="2800" dirty="0">
              <a:solidFill>
                <a:schemeClr val="tx1">
                  <a:lumMod val="95000"/>
                  <a:lumOff val="5000"/>
                </a:schemeClr>
              </a:solidFill>
              <a:cs typeface="B Nazanin" panose="00000400000000000000" pitchFamily="2" charset="-78"/>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583" y="757646"/>
            <a:ext cx="4998948"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893018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1590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ترتیب ظهور توانایی های جابه جایی( جنبشی )منتخب</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2865177"/>
              </p:ext>
            </p:extLst>
          </p:nvPr>
        </p:nvGraphicFramePr>
        <p:xfrm>
          <a:off x="1011193" y="1159032"/>
          <a:ext cx="10659291" cy="4854826"/>
        </p:xfrm>
        <a:graphic>
          <a:graphicData uri="http://schemas.openxmlformats.org/drawingml/2006/table">
            <a:tbl>
              <a:tblPr firstRow="1" bandRow="1">
                <a:tableStyleId>{D113A9D2-9D6B-4929-AA2D-F23B5EE8CBE7}</a:tableStyleId>
              </a:tblPr>
              <a:tblGrid>
                <a:gridCol w="2783906">
                  <a:extLst>
                    <a:ext uri="{9D8B030D-6E8A-4147-A177-3AD203B41FA5}">
                      <a16:colId xmlns:a16="http://schemas.microsoft.com/office/drawing/2014/main" val="2180443214"/>
                    </a:ext>
                  </a:extLst>
                </a:gridCol>
                <a:gridCol w="4936242">
                  <a:extLst>
                    <a:ext uri="{9D8B030D-6E8A-4147-A177-3AD203B41FA5}">
                      <a16:colId xmlns:a16="http://schemas.microsoft.com/office/drawing/2014/main" val="4219444689"/>
                    </a:ext>
                  </a:extLst>
                </a:gridCol>
                <a:gridCol w="2939143">
                  <a:extLst>
                    <a:ext uri="{9D8B030D-6E8A-4147-A177-3AD203B41FA5}">
                      <a16:colId xmlns:a16="http://schemas.microsoft.com/office/drawing/2014/main" val="32767621"/>
                    </a:ext>
                  </a:extLst>
                </a:gridCol>
              </a:tblGrid>
              <a:tr h="422568">
                <a:tc>
                  <a:txBody>
                    <a:bodyPr/>
                    <a:lstStyle/>
                    <a:p>
                      <a:pPr algn="just" rtl="1"/>
                      <a:r>
                        <a:rPr lang="fa-IR" sz="2400" dirty="0" smtClean="0">
                          <a:solidFill>
                            <a:schemeClr val="tx1">
                              <a:lumMod val="95000"/>
                              <a:lumOff val="5000"/>
                            </a:schemeClr>
                          </a:solidFill>
                          <a:cs typeface="B Nazanin" panose="00000400000000000000" pitchFamily="2" charset="-78"/>
                        </a:rPr>
                        <a:t>دامنه تقریبی سن ظهور</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توانایی های منتخب</a:t>
                      </a:r>
                      <a:endParaRPr lang="en-US" sz="2400" dirty="0">
                        <a:solidFill>
                          <a:schemeClr val="tx1">
                            <a:lumMod val="95000"/>
                            <a:lumOff val="5000"/>
                          </a:schemeClr>
                        </a:solidFill>
                        <a:cs typeface="B Nazanin" panose="00000400000000000000" pitchFamily="2" charset="-78"/>
                      </a:endParaRPr>
                    </a:p>
                  </a:txBody>
                  <a:tcPr/>
                </a:tc>
                <a:tc>
                  <a:txBody>
                    <a:bodyPr/>
                    <a:lstStyle/>
                    <a:p>
                      <a:pPr algn="just" rtl="1"/>
                      <a:r>
                        <a:rPr lang="fa-IR" sz="2400" dirty="0" smtClean="0">
                          <a:solidFill>
                            <a:schemeClr val="tx1">
                              <a:lumMod val="95000"/>
                              <a:lumOff val="5000"/>
                            </a:schemeClr>
                          </a:solidFill>
                          <a:cs typeface="B Nazanin" panose="00000400000000000000" pitchFamily="2" charset="-78"/>
                        </a:rPr>
                        <a:t>الگوی حرکتی </a:t>
                      </a:r>
                      <a:endParaRPr lang="en-US" sz="2400" dirty="0">
                        <a:solidFill>
                          <a:schemeClr val="tx1">
                            <a:lumMod val="95000"/>
                            <a:lumOff val="5000"/>
                          </a:schemeClr>
                        </a:solidFill>
                        <a:cs typeface="B Nazanin" panose="00000400000000000000" pitchFamily="2" charset="-78"/>
                      </a:endParaRPr>
                    </a:p>
                  </a:txBody>
                  <a:tcPr/>
                </a:tc>
                <a:extLst>
                  <a:ext uri="{0D108BD9-81ED-4DB2-BD59-A6C34878D82A}">
                    <a16:rowId xmlns:a16="http://schemas.microsoft.com/office/drawing/2014/main" val="3392285615"/>
                  </a:ext>
                </a:extLst>
              </a:tr>
              <a:tr h="2402601">
                <a:tc>
                  <a:txBody>
                    <a:bodyPr/>
                    <a:lstStyle/>
                    <a:p>
                      <a:pPr algn="just" rtl="1"/>
                      <a:r>
                        <a:rPr lang="fa-IR" sz="2400" dirty="0" smtClean="0">
                          <a:solidFill>
                            <a:schemeClr val="tx2">
                              <a:lumMod val="90000"/>
                              <a:lumOff val="10000"/>
                            </a:schemeClr>
                          </a:solidFill>
                          <a:cs typeface="B Nazanin" panose="00000400000000000000" pitchFamily="2" charset="-78"/>
                        </a:rPr>
                        <a:t>9 تا 15 ماهگی </a:t>
                      </a:r>
                    </a:p>
                    <a:p>
                      <a:pPr algn="just" rtl="1"/>
                      <a:r>
                        <a:rPr lang="fa-IR" sz="2400" dirty="0" smtClean="0">
                          <a:solidFill>
                            <a:schemeClr val="tx2">
                              <a:lumMod val="90000"/>
                              <a:lumOff val="10000"/>
                            </a:schemeClr>
                          </a:solidFill>
                          <a:cs typeface="B Nazanin" panose="00000400000000000000" pitchFamily="2" charset="-78"/>
                        </a:rPr>
                        <a:t>13 تا 16 ماهگی</a:t>
                      </a:r>
                    </a:p>
                    <a:p>
                      <a:pPr algn="just" rtl="1"/>
                      <a:r>
                        <a:rPr lang="fa-IR" sz="2400" dirty="0" smtClean="0">
                          <a:solidFill>
                            <a:schemeClr val="tx2">
                              <a:lumMod val="90000"/>
                              <a:lumOff val="10000"/>
                            </a:schemeClr>
                          </a:solidFill>
                          <a:cs typeface="B Nazanin" panose="00000400000000000000" pitchFamily="2" charset="-78"/>
                        </a:rPr>
                        <a:t>14</a:t>
                      </a:r>
                      <a:r>
                        <a:rPr lang="fa-IR" sz="2400" baseline="0" dirty="0" smtClean="0">
                          <a:solidFill>
                            <a:schemeClr val="tx2">
                              <a:lumMod val="90000"/>
                              <a:lumOff val="10000"/>
                            </a:schemeClr>
                          </a:solidFill>
                          <a:cs typeface="B Nazanin" panose="00000400000000000000" pitchFamily="2" charset="-78"/>
                        </a:rPr>
                        <a:t> تا 17 ماهگی</a:t>
                      </a:r>
                    </a:p>
                    <a:p>
                      <a:pPr algn="just" rtl="1"/>
                      <a:r>
                        <a:rPr lang="fa-IR" sz="2400" baseline="0" dirty="0" smtClean="0">
                          <a:solidFill>
                            <a:schemeClr val="tx2">
                              <a:lumMod val="90000"/>
                              <a:lumOff val="10000"/>
                            </a:schemeClr>
                          </a:solidFill>
                          <a:cs typeface="B Nazanin" panose="00000400000000000000" pitchFamily="2" charset="-78"/>
                        </a:rPr>
                        <a:t>18 تا 20 ماهگی</a:t>
                      </a:r>
                    </a:p>
                    <a:p>
                      <a:pPr algn="just" rtl="1"/>
                      <a:r>
                        <a:rPr lang="fa-IR" sz="2400" baseline="0" dirty="0" smtClean="0">
                          <a:solidFill>
                            <a:schemeClr val="tx2">
                              <a:lumMod val="90000"/>
                              <a:lumOff val="10000"/>
                            </a:schemeClr>
                          </a:solidFill>
                          <a:cs typeface="B Nazanin" panose="00000400000000000000" pitchFamily="2" charset="-78"/>
                        </a:rPr>
                        <a:t>20 تا 24 ماهگی</a:t>
                      </a:r>
                    </a:p>
                    <a:p>
                      <a:pPr algn="just" rtl="1"/>
                      <a:r>
                        <a:rPr lang="fa-IR" sz="2400" dirty="0" smtClean="0">
                          <a:solidFill>
                            <a:schemeClr val="tx2">
                              <a:lumMod val="90000"/>
                              <a:lumOff val="10000"/>
                            </a:schemeClr>
                          </a:solidFill>
                          <a:cs typeface="B Nazanin" panose="00000400000000000000" pitchFamily="2" charset="-78"/>
                        </a:rPr>
                        <a:t>22</a:t>
                      </a:r>
                      <a:r>
                        <a:rPr lang="fa-IR" sz="2400" baseline="0" dirty="0" smtClean="0">
                          <a:solidFill>
                            <a:schemeClr val="tx2">
                              <a:lumMod val="90000"/>
                              <a:lumOff val="10000"/>
                            </a:schemeClr>
                          </a:solidFill>
                          <a:cs typeface="B Nazanin" panose="00000400000000000000" pitchFamily="2" charset="-78"/>
                        </a:rPr>
                        <a:t> تا 25 ماهگی</a:t>
                      </a:r>
                      <a:endParaRPr lang="fa-IR" sz="2400" dirty="0" smtClean="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_راه رفتن مقدماتی بدون</a:t>
                      </a:r>
                      <a:r>
                        <a:rPr lang="fa-IR" sz="2400" baseline="0" dirty="0" smtClean="0">
                          <a:solidFill>
                            <a:schemeClr val="tx2">
                              <a:lumMod val="90000"/>
                              <a:lumOff val="10000"/>
                            </a:schemeClr>
                          </a:solidFill>
                          <a:cs typeface="B Nazanin" panose="00000400000000000000" pitchFamily="2" charset="-78"/>
                        </a:rPr>
                        <a:t> کمک</a:t>
                      </a:r>
                    </a:p>
                    <a:p>
                      <a:pPr algn="just" rtl="1"/>
                      <a:r>
                        <a:rPr lang="fa-IR" sz="2400" baseline="0" dirty="0" smtClean="0">
                          <a:solidFill>
                            <a:schemeClr val="tx2">
                              <a:lumMod val="90000"/>
                              <a:lumOff val="10000"/>
                            </a:schemeClr>
                          </a:solidFill>
                          <a:cs typeface="B Nazanin" panose="00000400000000000000" pitchFamily="2" charset="-78"/>
                        </a:rPr>
                        <a:t>_راه رفتن در طرفین</a:t>
                      </a:r>
                    </a:p>
                    <a:p>
                      <a:pPr algn="just" rtl="1"/>
                      <a:r>
                        <a:rPr lang="fa-IR" sz="2400" baseline="0" dirty="0" smtClean="0">
                          <a:solidFill>
                            <a:schemeClr val="tx2">
                              <a:lumMod val="90000"/>
                              <a:lumOff val="10000"/>
                            </a:schemeClr>
                          </a:solidFill>
                          <a:cs typeface="B Nazanin" panose="00000400000000000000" pitchFamily="2" charset="-78"/>
                        </a:rPr>
                        <a:t>_راه رفتن به عقب</a:t>
                      </a:r>
                    </a:p>
                    <a:p>
                      <a:pPr algn="just" rtl="1"/>
                      <a:r>
                        <a:rPr lang="fa-IR" sz="2400" baseline="0" dirty="0" smtClean="0">
                          <a:solidFill>
                            <a:schemeClr val="tx2">
                              <a:lumMod val="90000"/>
                              <a:lumOff val="10000"/>
                            </a:schemeClr>
                          </a:solidFill>
                          <a:cs typeface="B Nazanin" panose="00000400000000000000" pitchFamily="2" charset="-78"/>
                        </a:rPr>
                        <a:t>_بالا رفتن از پله ها با کمک</a:t>
                      </a:r>
                    </a:p>
                    <a:p>
                      <a:pPr algn="just" rtl="1"/>
                      <a:r>
                        <a:rPr lang="fa-IR" sz="2400" baseline="0" dirty="0" smtClean="0">
                          <a:solidFill>
                            <a:schemeClr val="tx2">
                              <a:lumMod val="90000"/>
                              <a:lumOff val="10000"/>
                            </a:schemeClr>
                          </a:solidFill>
                          <a:cs typeface="B Nazanin" panose="00000400000000000000" pitchFamily="2" charset="-78"/>
                        </a:rPr>
                        <a:t>_بالا رفتن از پله ها به تنهایی با گام های متوالی </a:t>
                      </a:r>
                    </a:p>
                    <a:p>
                      <a:pPr algn="just" rtl="1"/>
                      <a:r>
                        <a:rPr lang="fa-IR" sz="2400" baseline="0" dirty="0" smtClean="0">
                          <a:solidFill>
                            <a:schemeClr val="tx2">
                              <a:lumMod val="90000"/>
                              <a:lumOff val="10000"/>
                            </a:schemeClr>
                          </a:solidFill>
                          <a:cs typeface="B Nazanin" panose="00000400000000000000" pitchFamily="2" charset="-78"/>
                        </a:rPr>
                        <a:t>_پایین رفتن از پله ها به تنهایی با گام های متوالی</a:t>
                      </a:r>
                    </a:p>
                  </a:txBody>
                  <a:tcPr/>
                </a:tc>
                <a:tc>
                  <a:txBody>
                    <a:bodyPr/>
                    <a:lstStyle/>
                    <a:p>
                      <a:pPr algn="just" rtl="1"/>
                      <a:r>
                        <a:rPr lang="fa-IR" sz="2400" b="1" dirty="0" smtClean="0">
                          <a:solidFill>
                            <a:schemeClr val="tx2">
                              <a:lumMod val="90000"/>
                              <a:lumOff val="10000"/>
                            </a:schemeClr>
                          </a:solidFill>
                          <a:cs typeface="B Nazanin" panose="00000400000000000000" pitchFamily="2" charset="-78"/>
                        </a:rPr>
                        <a:t>راه</a:t>
                      </a:r>
                      <a:r>
                        <a:rPr lang="fa-IR" sz="2400" b="1" baseline="0" dirty="0" smtClean="0">
                          <a:solidFill>
                            <a:schemeClr val="tx2">
                              <a:lumMod val="90000"/>
                              <a:lumOff val="10000"/>
                            </a:schemeClr>
                          </a:solidFill>
                          <a:cs typeface="B Nazanin" panose="00000400000000000000" pitchFamily="2" charset="-78"/>
                        </a:rPr>
                        <a:t> رفتن:</a:t>
                      </a:r>
                      <a:r>
                        <a:rPr lang="fa-IR" sz="2400" baseline="0" dirty="0" smtClean="0">
                          <a:solidFill>
                            <a:schemeClr val="tx2">
                              <a:lumMod val="90000"/>
                              <a:lumOff val="10000"/>
                            </a:schemeClr>
                          </a:solidFill>
                          <a:cs typeface="B Nazanin" panose="00000400000000000000" pitchFamily="2" charset="-78"/>
                        </a:rPr>
                        <a:t>شامل گذاشتن یک پا جلوتر از دیگری در حالت تماس پاها با سطح زمین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730841182"/>
                  </a:ext>
                </a:extLst>
              </a:tr>
              <a:tr h="1995025">
                <a:tc>
                  <a:txBody>
                    <a:bodyPr/>
                    <a:lstStyle/>
                    <a:p>
                      <a:pPr algn="just" rtl="1"/>
                      <a:r>
                        <a:rPr lang="fa-IR" sz="2400" dirty="0" smtClean="0">
                          <a:solidFill>
                            <a:schemeClr val="tx2">
                              <a:lumMod val="90000"/>
                              <a:lumOff val="10000"/>
                            </a:schemeClr>
                          </a:solidFill>
                          <a:cs typeface="B Nazanin" panose="00000400000000000000" pitchFamily="2" charset="-78"/>
                        </a:rPr>
                        <a:t>14تا18 ماهگی</a:t>
                      </a:r>
                    </a:p>
                    <a:p>
                      <a:pPr algn="just" rtl="1"/>
                      <a:r>
                        <a:rPr lang="fa-IR" sz="2400" dirty="0" smtClean="0">
                          <a:solidFill>
                            <a:schemeClr val="tx2">
                              <a:lumMod val="90000"/>
                              <a:lumOff val="10000"/>
                            </a:schemeClr>
                          </a:solidFill>
                          <a:cs typeface="B Nazanin" panose="00000400000000000000" pitchFamily="2" charset="-78"/>
                        </a:rPr>
                        <a:t>2 تا 3 سالگی </a:t>
                      </a:r>
                    </a:p>
                    <a:p>
                      <a:pPr algn="just" rtl="1"/>
                      <a:r>
                        <a:rPr lang="fa-IR" sz="2400" dirty="0" smtClean="0">
                          <a:solidFill>
                            <a:schemeClr val="tx2">
                              <a:lumMod val="90000"/>
                              <a:lumOff val="10000"/>
                            </a:schemeClr>
                          </a:solidFill>
                          <a:cs typeface="B Nazanin" panose="00000400000000000000" pitchFamily="2" charset="-78"/>
                        </a:rPr>
                        <a:t>4 تا 5 سالگی </a:t>
                      </a:r>
                    </a:p>
                    <a:p>
                      <a:pPr algn="just" rtl="1"/>
                      <a:r>
                        <a:rPr lang="fa-IR" sz="2400" dirty="0" smtClean="0">
                          <a:solidFill>
                            <a:schemeClr val="tx2">
                              <a:lumMod val="90000"/>
                              <a:lumOff val="10000"/>
                            </a:schemeClr>
                          </a:solidFill>
                          <a:cs typeface="B Nazanin" panose="00000400000000000000" pitchFamily="2" charset="-78"/>
                        </a:rPr>
                        <a:t>4 تا 6</a:t>
                      </a:r>
                      <a:r>
                        <a:rPr lang="fa-IR" sz="2400" baseline="0" dirty="0" smtClean="0">
                          <a:solidFill>
                            <a:schemeClr val="tx2">
                              <a:lumMod val="90000"/>
                              <a:lumOff val="10000"/>
                            </a:schemeClr>
                          </a:solidFill>
                          <a:cs typeface="B Nazanin" panose="00000400000000000000" pitchFamily="2" charset="-78"/>
                        </a:rPr>
                        <a:t> سالگی</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dirty="0" smtClean="0">
                          <a:solidFill>
                            <a:schemeClr val="tx2">
                              <a:lumMod val="90000"/>
                              <a:lumOff val="10000"/>
                            </a:schemeClr>
                          </a:solidFill>
                          <a:cs typeface="B Nazanin" panose="00000400000000000000" pitchFamily="2" charset="-78"/>
                        </a:rPr>
                        <a:t>_راه رفتن با عجله (با حفظ تماس پاها با زمین)</a:t>
                      </a:r>
                    </a:p>
                    <a:p>
                      <a:pPr algn="just" rtl="1"/>
                      <a:r>
                        <a:rPr lang="fa-IR" sz="2400" dirty="0" smtClean="0">
                          <a:solidFill>
                            <a:schemeClr val="tx2">
                              <a:lumMod val="90000"/>
                              <a:lumOff val="10000"/>
                            </a:schemeClr>
                          </a:solidFill>
                          <a:cs typeface="B Nazanin" panose="00000400000000000000" pitchFamily="2" charset="-78"/>
                        </a:rPr>
                        <a:t>_اولین</a:t>
                      </a:r>
                      <a:r>
                        <a:rPr lang="fa-IR" sz="2400" baseline="0" dirty="0" smtClean="0">
                          <a:solidFill>
                            <a:schemeClr val="tx2">
                              <a:lumMod val="90000"/>
                              <a:lumOff val="10000"/>
                            </a:schemeClr>
                          </a:solidFill>
                          <a:cs typeface="B Nazanin" panose="00000400000000000000" pitchFamily="2" charset="-78"/>
                        </a:rPr>
                        <a:t> دویدن صحیح(مرحله بدون حمایت)</a:t>
                      </a:r>
                    </a:p>
                    <a:p>
                      <a:pPr algn="just" rtl="1"/>
                      <a:r>
                        <a:rPr lang="fa-IR" sz="2400" baseline="0" dirty="0" smtClean="0">
                          <a:solidFill>
                            <a:schemeClr val="tx2">
                              <a:lumMod val="90000"/>
                              <a:lumOff val="10000"/>
                            </a:schemeClr>
                          </a:solidFill>
                          <a:cs typeface="B Nazanin" panose="00000400000000000000" pitchFamily="2" charset="-78"/>
                        </a:rPr>
                        <a:t>_دویدن مؤثر و تعدیل شده</a:t>
                      </a:r>
                    </a:p>
                    <a:p>
                      <a:pPr algn="just" rtl="1"/>
                      <a:r>
                        <a:rPr lang="fa-IR" sz="2400" baseline="0" dirty="0" smtClean="0">
                          <a:solidFill>
                            <a:schemeClr val="tx2">
                              <a:lumMod val="90000"/>
                              <a:lumOff val="10000"/>
                            </a:schemeClr>
                          </a:solidFill>
                          <a:cs typeface="B Nazanin" panose="00000400000000000000" pitchFamily="2" charset="-78"/>
                        </a:rPr>
                        <a:t>_افزایش سرعت ،دویدن بالیده</a:t>
                      </a:r>
                      <a:endParaRPr lang="en-US" sz="2400" dirty="0">
                        <a:solidFill>
                          <a:schemeClr val="tx2">
                            <a:lumMod val="90000"/>
                            <a:lumOff val="10000"/>
                          </a:schemeClr>
                        </a:solidFill>
                        <a:cs typeface="B Nazanin" panose="00000400000000000000" pitchFamily="2" charset="-78"/>
                      </a:endParaRPr>
                    </a:p>
                  </a:txBody>
                  <a:tcPr/>
                </a:tc>
                <a:tc>
                  <a:txBody>
                    <a:bodyPr/>
                    <a:lstStyle/>
                    <a:p>
                      <a:pPr algn="just" rtl="1"/>
                      <a:r>
                        <a:rPr lang="fa-IR" sz="2400" b="1" dirty="0" smtClean="0">
                          <a:solidFill>
                            <a:schemeClr val="tx2">
                              <a:lumMod val="90000"/>
                              <a:lumOff val="10000"/>
                            </a:schemeClr>
                          </a:solidFill>
                          <a:cs typeface="B Nazanin" panose="00000400000000000000" pitchFamily="2" charset="-78"/>
                        </a:rPr>
                        <a:t>دویدن:</a:t>
                      </a:r>
                      <a:r>
                        <a:rPr lang="fa-IR" sz="2400" dirty="0" smtClean="0">
                          <a:solidFill>
                            <a:schemeClr val="tx2">
                              <a:lumMod val="90000"/>
                              <a:lumOff val="10000"/>
                            </a:schemeClr>
                          </a:solidFill>
                          <a:cs typeface="B Nazanin" panose="00000400000000000000" pitchFamily="2" charset="-78"/>
                        </a:rPr>
                        <a:t>شامل</a:t>
                      </a:r>
                      <a:r>
                        <a:rPr lang="fa-IR" sz="2400" baseline="0" dirty="0" smtClean="0">
                          <a:solidFill>
                            <a:schemeClr val="tx2">
                              <a:lumMod val="90000"/>
                              <a:lumOff val="10000"/>
                            </a:schemeClr>
                          </a:solidFill>
                          <a:cs typeface="B Nazanin" panose="00000400000000000000" pitchFamily="2" charset="-78"/>
                        </a:rPr>
                        <a:t> یک دوره کوتاه عدم تماس پاها با سطح زمین است.</a:t>
                      </a:r>
                      <a:endParaRPr lang="en-US" sz="2400" dirty="0">
                        <a:solidFill>
                          <a:schemeClr val="tx2">
                            <a:lumMod val="90000"/>
                            <a:lumOff val="10000"/>
                          </a:schemeClr>
                        </a:solidFill>
                        <a:cs typeface="B Nazanin" panose="00000400000000000000" pitchFamily="2" charset="-78"/>
                      </a:endParaRPr>
                    </a:p>
                  </a:txBody>
                  <a:tcPr/>
                </a:tc>
                <a:extLst>
                  <a:ext uri="{0D108BD9-81ED-4DB2-BD59-A6C34878D82A}">
                    <a16:rowId xmlns:a16="http://schemas.microsoft.com/office/drawing/2014/main" val="2385949178"/>
                  </a:ext>
                </a:extLst>
              </a:tr>
            </a:tbl>
          </a:graphicData>
        </a:graphic>
      </p:graphicFrame>
    </p:spTree>
    <p:extLst>
      <p:ext uri="{BB962C8B-B14F-4D97-AF65-F5344CB8AC3E}">
        <p14:creationId xmlns:p14="http://schemas.microsoft.com/office/powerpoint/2010/main" val="2490433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43" y="29692"/>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ضربه زدن با دست</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525997" y="775758"/>
            <a:ext cx="10178322" cy="5768733"/>
          </a:xfrm>
        </p:spPr>
        <p:txBody>
          <a:bodyPr>
            <a:normAutofit fontScale="92500" lnSpcReduction="10000"/>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اولین حرکات ضربه زدن با دست (غیر از ضربه با پا)در کودکان زمانی ظاهر می شودکه آنها بتوانند با یک وسیله به اشیاءضربه بزنند.</a:t>
            </a:r>
          </a:p>
          <a:p>
            <a:pPr marL="0" indent="0" algn="just" rtl="1">
              <a:buClr>
                <a:schemeClr val="accent1">
                  <a:lumMod val="75000"/>
                </a:schemeClr>
              </a:buClr>
              <a:buNone/>
            </a:pP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1.ضربه زدن با دست </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 </a:t>
            </a:r>
          </a:p>
          <a:p>
            <a:pPr marL="0" indent="0" algn="just" rtl="1">
              <a:buClr>
                <a:schemeClr val="accent1">
                  <a:lumMod val="75000"/>
                </a:schemeClr>
              </a:buClr>
              <a:buNone/>
            </a:pPr>
            <a:r>
              <a:rPr lang="fa-IR" sz="3000" dirty="0" smtClean="0">
                <a:solidFill>
                  <a:schemeClr val="tx1">
                    <a:lumMod val="95000"/>
                    <a:lumOff val="5000"/>
                  </a:schemeClr>
                </a:solidFill>
                <a:cs typeface="B Nazanin" panose="00000400000000000000" pitchFamily="2" charset="-78"/>
              </a:rPr>
              <a:t>1.حرکت از عقب به جلو انجام می شود.</a:t>
            </a:r>
          </a:p>
          <a:p>
            <a:pPr marL="0" indent="0" algn="just" rtl="1">
              <a:buClr>
                <a:schemeClr val="accent1">
                  <a:lumMod val="75000"/>
                </a:schemeClr>
              </a:buClr>
              <a:buNone/>
            </a:pPr>
            <a:r>
              <a:rPr lang="fa-IR" sz="3000" dirty="0" smtClean="0">
                <a:solidFill>
                  <a:schemeClr val="tx1">
                    <a:lumMod val="95000"/>
                    <a:lumOff val="5000"/>
                  </a:schemeClr>
                </a:solidFill>
                <a:cs typeface="B Nazanin" panose="00000400000000000000" pitchFamily="2" charset="-78"/>
              </a:rPr>
              <a:t>2.پاها ساکن هستند.</a:t>
            </a:r>
          </a:p>
          <a:p>
            <a:pPr marL="0" indent="0" algn="just" rtl="1">
              <a:buClr>
                <a:schemeClr val="accent1">
                  <a:lumMod val="75000"/>
                </a:schemeClr>
              </a:buClr>
              <a:buNone/>
            </a:pPr>
            <a:r>
              <a:rPr lang="fa-IR" sz="3000" dirty="0" smtClean="0">
                <a:solidFill>
                  <a:schemeClr val="tx1">
                    <a:lumMod val="95000"/>
                    <a:lumOff val="5000"/>
                  </a:schemeClr>
                </a:solidFill>
                <a:cs typeface="B Nazanin" panose="00000400000000000000" pitchFamily="2" charset="-78"/>
              </a:rPr>
              <a:t>3.تنه در مقابل مسیر حرکت توپ است.</a:t>
            </a:r>
          </a:p>
          <a:p>
            <a:pPr marL="0" indent="0" algn="just" rtl="1">
              <a:buClr>
                <a:schemeClr val="accent1">
                  <a:lumMod val="75000"/>
                </a:schemeClr>
              </a:buClr>
              <a:buNone/>
            </a:pPr>
            <a:r>
              <a:rPr lang="fa-IR" sz="3000" dirty="0" smtClean="0">
                <a:solidFill>
                  <a:schemeClr val="tx1">
                    <a:lumMod val="95000"/>
                    <a:lumOff val="5000"/>
                  </a:schemeClr>
                </a:solidFill>
                <a:cs typeface="B Nazanin" panose="00000400000000000000" pitchFamily="2" charset="-78"/>
              </a:rPr>
              <a:t>4.آرنج ها کاملاًخمیده است.</a:t>
            </a:r>
          </a:p>
          <a:p>
            <a:pPr marL="0" indent="0" algn="just" rtl="1">
              <a:buClr>
                <a:schemeClr val="accent1">
                  <a:lumMod val="75000"/>
                </a:schemeClr>
              </a:buClr>
              <a:buNone/>
            </a:pPr>
            <a:r>
              <a:rPr lang="fa-IR" sz="3000" dirty="0" smtClean="0">
                <a:solidFill>
                  <a:schemeClr val="tx1">
                    <a:lumMod val="95000"/>
                    <a:lumOff val="5000"/>
                  </a:schemeClr>
                </a:solidFill>
                <a:cs typeface="B Nazanin" panose="00000400000000000000" pitchFamily="2" charset="-78"/>
              </a:rPr>
              <a:t>5.هیچ گونه چرخش در تنه وجود ندارد.</a:t>
            </a:r>
          </a:p>
          <a:p>
            <a:pPr marL="0" indent="0" algn="just" rtl="1">
              <a:buClr>
                <a:schemeClr val="accent1">
                  <a:lumMod val="75000"/>
                </a:schemeClr>
              </a:buClr>
              <a:buNone/>
            </a:pPr>
            <a:r>
              <a:rPr lang="fa-IR" sz="3000" dirty="0" smtClean="0">
                <a:solidFill>
                  <a:schemeClr val="tx1">
                    <a:lumMod val="95000"/>
                    <a:lumOff val="5000"/>
                  </a:schemeClr>
                </a:solidFill>
                <a:cs typeface="B Nazanin" panose="00000400000000000000" pitchFamily="2" charset="-78"/>
              </a:rPr>
              <a:t>6.نیروی ضربه زدن از باز شدن مفاصل تا شده در یک صفحه رو به پایین تأمین می شود.</a:t>
            </a:r>
          </a:p>
        </p:txBody>
      </p:sp>
      <p:pic>
        <p:nvPicPr>
          <p:cNvPr id="5" name="Picture 4"/>
          <p:cNvPicPr>
            <a:picLocks noChangeAspect="1"/>
          </p:cNvPicPr>
          <p:nvPr/>
        </p:nvPicPr>
        <p:blipFill>
          <a:blip r:embed="rId2"/>
          <a:stretch>
            <a:fillRect/>
          </a:stretch>
        </p:blipFill>
        <p:spPr>
          <a:xfrm>
            <a:off x="1121048" y="1358537"/>
            <a:ext cx="5906563" cy="4585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7552886"/>
      </p:ext>
    </p:extLst>
  </p:cSld>
  <p:clrMapOvr>
    <a:masterClrMapping/>
  </p:clrMapOvr>
  <p:transition spd="slow">
    <p:cove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614" y="143691"/>
            <a:ext cx="10348139" cy="6426926"/>
          </a:xfrm>
        </p:spPr>
        <p:txBody>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ابتدایی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1.تنه در جهت پیش بینی مسیر توپ به پهلو می چرخد.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2.قبل از تماس با توپ،وزن بدن به پای جلو منتقل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3.چرخش تنه و ران به طور همزمان صورت میگیرد.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4.آرنج ها خمیده(حداقل به اندازه زاویه حاده)هستند.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5.نیروی لازم برای ضربه زدن از باز شدن مفاصل تا شده فراهم می شود.چرخش حرکت رو به جلوی تنه در یک صفحه مایل انجام می شود.</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بالیده </a:t>
            </a: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1.تنه در جهت پیش بینی مسیر حرکت توپ به پهلو می چرخد.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2.وزن بدن روی پای عقب منتقل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3.مفاصل ران می چرخند.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306964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255" y="247426"/>
            <a:ext cx="10178322" cy="6610574"/>
          </a:xfrm>
        </p:spPr>
        <p:txBody>
          <a:bodyPr>
            <a:normAutofit lnSpcReduction="10000"/>
          </a:bodyPr>
          <a:lstStyle/>
          <a:p>
            <a:pPr marL="0" indent="0" algn="just" rtl="1">
              <a:buNone/>
            </a:pPr>
            <a:r>
              <a:rPr lang="fa-IR" sz="2800" dirty="0" smtClean="0">
                <a:solidFill>
                  <a:schemeClr val="tx1">
                    <a:lumMod val="95000"/>
                    <a:lumOff val="5000"/>
                  </a:schemeClr>
                </a:solidFill>
                <a:cs typeface="B Nazanin" panose="00000400000000000000" pitchFamily="2" charset="-78"/>
              </a:rPr>
              <a:t>4.انتقال وزن بدن به صورت یک الگوی متقاطع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5.انتقال وزن بدن به جلو زمانی صورت </a:t>
            </a:r>
            <a:r>
              <a:rPr lang="fa-IR" sz="2800" dirty="0" smtClean="0">
                <a:solidFill>
                  <a:schemeClr val="tx1">
                    <a:lumMod val="95000"/>
                    <a:lumOff val="5000"/>
                  </a:schemeClr>
                </a:solidFill>
                <a:cs typeface="B Nazanin" panose="00000400000000000000" pitchFamily="2" charset="-78"/>
              </a:rPr>
              <a:t>می گیرد </a:t>
            </a:r>
            <a:r>
              <a:rPr lang="fa-IR" sz="2800" dirty="0" smtClean="0">
                <a:solidFill>
                  <a:schemeClr val="tx1">
                    <a:lumMod val="95000"/>
                    <a:lumOff val="5000"/>
                  </a:schemeClr>
                </a:solidFill>
                <a:cs typeface="B Nazanin" panose="00000400000000000000" pitchFamily="2" charset="-78"/>
              </a:rPr>
              <a:t>که هنوز وسیله ضربه زدن(چوب یا راکت)در حالت حرکت به عقب است.</a:t>
            </a:r>
          </a:p>
          <a:p>
            <a:pPr marL="0" indent="0" algn="just" rtl="1">
              <a:buNone/>
            </a:pPr>
            <a:r>
              <a:rPr lang="fa-IR" sz="2800" dirty="0" smtClean="0">
                <a:solidFill>
                  <a:schemeClr val="tx1">
                    <a:lumMod val="95000"/>
                    <a:lumOff val="5000"/>
                  </a:schemeClr>
                </a:solidFill>
                <a:cs typeface="B Nazanin" panose="00000400000000000000" pitchFamily="2" charset="-78"/>
              </a:rPr>
              <a:t>6.ضربه زدن با یک الگوی قوسی شکل افقی طولانی و کامل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7.انتقال وزن بدن روی پای جلو در لحظه ضربه زدن انجام می شود.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1.ناتوانی در تمرکز بر توپ و دنبال کردن آن </a:t>
            </a:r>
          </a:p>
          <a:p>
            <a:pPr marL="0" indent="0" algn="just" rtl="1">
              <a:buNone/>
            </a:pPr>
            <a:r>
              <a:rPr lang="fa-IR" sz="2800" dirty="0" smtClean="0">
                <a:solidFill>
                  <a:schemeClr val="tx1">
                    <a:lumMod val="95000"/>
                    <a:lumOff val="5000"/>
                  </a:schemeClr>
                </a:solidFill>
                <a:cs typeface="B Nazanin" panose="00000400000000000000" pitchFamily="2" charset="-78"/>
              </a:rPr>
              <a:t>2.گرفتن نامناسب (چوب)</a:t>
            </a:r>
          </a:p>
          <a:p>
            <a:pPr marL="0" indent="0" algn="just" rtl="1">
              <a:buNone/>
            </a:pPr>
            <a:r>
              <a:rPr lang="fa-IR" sz="2800" dirty="0" smtClean="0">
                <a:solidFill>
                  <a:schemeClr val="tx1">
                    <a:lumMod val="95000"/>
                    <a:lumOff val="5000"/>
                  </a:schemeClr>
                </a:solidFill>
                <a:cs typeface="B Nazanin" panose="00000400000000000000" pitchFamily="2" charset="-78"/>
              </a:rPr>
              <a:t>3.ناتوانی در چرخیدن به پهلو در جهت حرکت توپ </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 انجام حرکات پشت سر هم ،سریع و هماهنگ به طور موفقیت آمیز</a:t>
            </a:r>
          </a:p>
          <a:p>
            <a:pPr marL="0" indent="0" algn="just" rtl="1">
              <a:buNone/>
            </a:pPr>
            <a:r>
              <a:rPr lang="fa-IR" sz="2800" dirty="0" smtClean="0">
                <a:solidFill>
                  <a:schemeClr val="tx1">
                    <a:lumMod val="95000"/>
                    <a:lumOff val="5000"/>
                  </a:schemeClr>
                </a:solidFill>
                <a:cs typeface="B Nazanin" panose="00000400000000000000" pitchFamily="2" charset="-78"/>
              </a:rPr>
              <a:t>5.تاب خوردن ضعیف دست ضربه زننده به عقب</a:t>
            </a:r>
          </a:p>
          <a:p>
            <a:pPr marL="0" indent="0" algn="just" rtl="1">
              <a:buNone/>
            </a:pPr>
            <a:r>
              <a:rPr lang="fa-IR" sz="2800" dirty="0" smtClean="0">
                <a:solidFill>
                  <a:schemeClr val="tx1">
                    <a:lumMod val="95000"/>
                    <a:lumOff val="5000"/>
                  </a:schemeClr>
                </a:solidFill>
                <a:cs typeface="B Nazanin" panose="00000400000000000000" pitchFamily="2" charset="-78"/>
              </a:rPr>
              <a:t>6.تاب خوردن </a:t>
            </a:r>
            <a:r>
              <a:rPr lang="fa-IR" sz="2800" dirty="0" smtClean="0">
                <a:solidFill>
                  <a:schemeClr val="tx1">
                    <a:lumMod val="95000"/>
                    <a:lumOff val="5000"/>
                  </a:schemeClr>
                </a:solidFill>
                <a:cs typeface="B Nazanin" panose="00000400000000000000" pitchFamily="2" charset="-78"/>
              </a:rPr>
              <a:t>منقطع دست</a:t>
            </a:r>
            <a:endParaRPr lang="fa-IR" sz="2800" dirty="0" smtClean="0">
              <a:solidFill>
                <a:schemeClr val="tx1">
                  <a:lumMod val="95000"/>
                  <a:lumOff val="5000"/>
                </a:schemeClr>
              </a:solidFill>
              <a:cs typeface="B Nazanin" panose="00000400000000000000" pitchFamily="2" charset="-78"/>
            </a:endParaRPr>
          </a:p>
          <a:p>
            <a:pPr marL="0" indent="0">
              <a:buNone/>
            </a:pPr>
            <a:endParaRPr lang="fa-IR" sz="3600" dirty="0">
              <a:ln>
                <a:solidFill>
                  <a:schemeClr val="tx2">
                    <a:lumMod val="90000"/>
                    <a:lumOff val="10000"/>
                  </a:schemeClr>
                </a:solidFill>
              </a:ln>
              <a:solidFill>
                <a:schemeClr val="accent1">
                  <a:lumMod val="75000"/>
                </a:schemeClr>
              </a:solidFill>
              <a:cs typeface="B Arshia" panose="00000400000000000000" pitchFamily="2" charset="-78"/>
            </a:endParaRPr>
          </a:p>
          <a:p>
            <a:endParaRPr lang="en-US" dirty="0"/>
          </a:p>
        </p:txBody>
      </p:sp>
    </p:spTree>
    <p:extLst>
      <p:ext uri="{BB962C8B-B14F-4D97-AF65-F5344CB8AC3E}">
        <p14:creationId xmlns:p14="http://schemas.microsoft.com/office/powerpoint/2010/main" val="2175910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24" y="0"/>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دریبل کردن</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643564" y="746066"/>
            <a:ext cx="10178322" cy="5902928"/>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دریبل کردن یک توپ با استفاده از دست،یک تکلیف پیچیده ای است که نیازمند تنظیم دقیق فاصله </a:t>
            </a:r>
            <a:r>
              <a:rPr lang="fa-IR" sz="2800" dirty="0" smtClean="0">
                <a:solidFill>
                  <a:schemeClr val="tx1">
                    <a:lumMod val="95000"/>
                    <a:lumOff val="5000"/>
                  </a:schemeClr>
                </a:solidFill>
                <a:cs typeface="B Nazanin" panose="00000400000000000000" pitchFamily="2" charset="-78"/>
              </a:rPr>
              <a:t>اشیاء، نیرو و </a:t>
            </a:r>
            <a:r>
              <a:rPr lang="fa-IR" sz="2800" dirty="0" smtClean="0">
                <a:solidFill>
                  <a:schemeClr val="tx1">
                    <a:lumMod val="95000"/>
                    <a:lumOff val="5000"/>
                  </a:schemeClr>
                </a:solidFill>
                <a:cs typeface="B Nazanin" panose="00000400000000000000" pitchFamily="2" charset="-78"/>
              </a:rPr>
              <a:t>مسیر حرکت آنها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1.دریبل کردن</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1.توپ توسط هر دو دست نگه داشته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2.دستها در طرفین توپ طوری قرار می </a:t>
            </a:r>
            <a:r>
              <a:rPr lang="fa-IR" sz="2800" dirty="0" smtClean="0">
                <a:solidFill>
                  <a:schemeClr val="tx1">
                    <a:lumMod val="95000"/>
                    <a:lumOff val="5000"/>
                  </a:schemeClr>
                </a:solidFill>
                <a:cs typeface="B Nazanin" panose="00000400000000000000" pitchFamily="2" charset="-78"/>
              </a:rPr>
              <a:t>گیرندکه کف </a:t>
            </a:r>
            <a:r>
              <a:rPr lang="fa-IR" sz="2800" dirty="0" smtClean="0">
                <a:solidFill>
                  <a:schemeClr val="tx1">
                    <a:lumMod val="95000"/>
                    <a:lumOff val="5000"/>
                  </a:schemeClr>
                </a:solidFill>
                <a:cs typeface="B Nazanin" panose="00000400000000000000" pitchFamily="2" charset="-78"/>
              </a:rPr>
              <a:t>دستها روبروی هم باشند.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3.توپ با استفاده از هر دو دست به سمت پایین پرتاب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4.توپ در جلو ونزدیک بدن با زمین یا با </a:t>
            </a:r>
            <a:r>
              <a:rPr lang="fa-IR" sz="2800" dirty="0" smtClean="0">
                <a:solidFill>
                  <a:schemeClr val="tx1">
                    <a:lumMod val="95000"/>
                    <a:lumOff val="5000"/>
                  </a:schemeClr>
                </a:solidFill>
                <a:cs typeface="B Nazanin" panose="00000400000000000000" pitchFamily="2" charset="-78"/>
              </a:rPr>
              <a:t>پاها برخورد </a:t>
            </a:r>
            <a:r>
              <a:rPr lang="fa-IR" sz="2800" dirty="0" smtClean="0">
                <a:solidFill>
                  <a:schemeClr val="tx1">
                    <a:lumMod val="95000"/>
                    <a:lumOff val="5000"/>
                  </a:schemeClr>
                </a:solidFill>
                <a:cs typeface="B Nazanin" panose="00000400000000000000" pitchFamily="2" charset="-78"/>
              </a:rPr>
              <a:t>میکند.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5.ارتفاع توپ در هنگام برگشت از زمین تغییرات زیادی دارد.</a:t>
            </a:r>
          </a:p>
          <a:p>
            <a:pPr marL="0" indent="0" algn="just" rtl="1">
              <a:buClr>
                <a:schemeClr val="accent1">
                  <a:lumMod val="75000"/>
                </a:schemeClr>
              </a:buClr>
              <a:buNone/>
            </a:pPr>
            <a:endParaRPr lang="fa-IR" sz="3600" dirty="0" smtClean="0">
              <a:ln>
                <a:solidFill>
                  <a:schemeClr val="tx2">
                    <a:lumMod val="90000"/>
                    <a:lumOff val="10000"/>
                  </a:schemeClr>
                </a:solidFill>
              </a:ln>
              <a:solidFill>
                <a:schemeClr val="accent1">
                  <a:lumMod val="75000"/>
                </a:schemeClr>
              </a:solidFill>
              <a:cs typeface="B Arshia" panose="00000400000000000000" pitchFamily="2" charset="-78"/>
            </a:endParaRPr>
          </a:p>
        </p:txBody>
      </p:sp>
    </p:spTree>
    <p:extLst>
      <p:ext uri="{BB962C8B-B14F-4D97-AF65-F5344CB8AC3E}">
        <p14:creationId xmlns:p14="http://schemas.microsoft.com/office/powerpoint/2010/main" val="1299580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275" y="0"/>
            <a:ext cx="10868297" cy="6609806"/>
          </a:xfrm>
        </p:spPr>
        <p:txBody>
          <a:bodyPr>
            <a:normAutofit lnSpcReduction="10000"/>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1.توپ با دو دست طوری نگه داشته می شود که یک دست در زیر توپ و دست دیگر روی آن باشد.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2.تمایل بدن به جلو کم بوده و دریبل از ارتفاع سینه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3.پرتاب توپ به پایین توسط دستی که در بالا قرار دارد،انجام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4.نیرویی که باعث پرتاب توپ به پایین می شود،ثابت نیست.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5.جهت انجام حرکات بعدی ،دست به توپ ضربه می زند.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6.مچ دست،خم و باز شده و کف دست در هر ضربه توپ را لمس میکند.</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1.پاها در نزدیکی هم بوده و پای مخالف دست دریبل کننده جلو تر قرار 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2.تنه به مقدار </a:t>
            </a:r>
            <a:r>
              <a:rPr lang="fa-IR" sz="2800" dirty="0" smtClean="0">
                <a:solidFill>
                  <a:schemeClr val="tx1">
                    <a:lumMod val="95000"/>
                    <a:lumOff val="5000"/>
                  </a:schemeClr>
                </a:solidFill>
                <a:cs typeface="B Nazanin" panose="00000400000000000000" pitchFamily="2" charset="-78"/>
              </a:rPr>
              <a:t>اندک به </a:t>
            </a:r>
            <a:r>
              <a:rPr lang="fa-IR" sz="2800" dirty="0" smtClean="0">
                <a:solidFill>
                  <a:schemeClr val="tx1">
                    <a:lumMod val="95000"/>
                    <a:lumOff val="5000"/>
                  </a:schemeClr>
                </a:solidFill>
                <a:cs typeface="B Nazanin" panose="00000400000000000000" pitchFamily="2" charset="-78"/>
              </a:rPr>
              <a:t>جلو متمایل است.</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3.توپ در ارتفاع کمر نگه داشته می شود.</a:t>
            </a:r>
            <a:r>
              <a:rPr lang="fa-IR" sz="2800" dirty="0">
                <a:ln>
                  <a:solidFill>
                    <a:schemeClr val="tx2">
                      <a:lumMod val="90000"/>
                      <a:lumOff val="10000"/>
                    </a:schemeClr>
                  </a:solidFill>
                </a:ln>
                <a:solidFill>
                  <a:schemeClr val="accent1">
                    <a:lumMod val="75000"/>
                  </a:schemeClr>
                </a:solidFill>
                <a:cs typeface="B Nazanin" panose="00000400000000000000" pitchFamily="2" charset="-78"/>
              </a:rPr>
              <a:t> </a:t>
            </a:r>
            <a:endParaRPr lang="fa-IR" sz="2800" dirty="0" smtClean="0">
              <a:ln>
                <a:solidFill>
                  <a:schemeClr val="tx2">
                    <a:lumMod val="90000"/>
                    <a:lumOff val="10000"/>
                  </a:schemeClr>
                </a:solidFill>
              </a:ln>
              <a:solidFill>
                <a:schemeClr val="accent1">
                  <a:lumMod val="75000"/>
                </a:schemeClr>
              </a:solidFill>
              <a:cs typeface="B Nazanin" panose="00000400000000000000" pitchFamily="2" charset="-78"/>
            </a:endParaRP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4.هنگامی </a:t>
            </a:r>
            <a:r>
              <a:rPr lang="fa-IR" sz="2800" dirty="0">
                <a:solidFill>
                  <a:schemeClr val="tx1">
                    <a:lumMod val="95000"/>
                    <a:lumOff val="5000"/>
                  </a:schemeClr>
                </a:solidFill>
                <a:cs typeface="B Nazanin" panose="00000400000000000000" pitchFamily="2" charset="-78"/>
              </a:rPr>
              <a:t>که توپ به سمت پایین فشار داده می شود،توسط بازو،مچ و انگشتان دنبال می شود.</a:t>
            </a:r>
          </a:p>
          <a:p>
            <a:pPr marL="0" indent="0" algn="just" rtl="1">
              <a:buClr>
                <a:schemeClr val="accent1">
                  <a:lumMod val="75000"/>
                </a:schemeClr>
              </a:buClr>
              <a:buNone/>
            </a:pP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3384150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8431" y="156754"/>
            <a:ext cx="10400391" cy="6701246"/>
          </a:xfrm>
        </p:spPr>
        <p:txBody>
          <a:bodyPr>
            <a:normAutofit lnSpcReduction="10000"/>
          </a:bodyPr>
          <a:lstStyle/>
          <a:p>
            <a:pPr marL="0" indent="0" algn="just" rtl="1">
              <a:buNone/>
            </a:pPr>
            <a:r>
              <a:rPr lang="fa-IR" sz="2800" dirty="0" smtClean="0">
                <a:solidFill>
                  <a:schemeClr val="tx1">
                    <a:lumMod val="95000"/>
                    <a:lumOff val="5000"/>
                  </a:schemeClr>
                </a:solidFill>
                <a:cs typeface="B Nazanin" panose="00000400000000000000" pitchFamily="2" charset="-78"/>
              </a:rPr>
              <a:t>5.اعمال نیرو به توپ به سمت پایین </a:t>
            </a:r>
            <a:r>
              <a:rPr lang="fa-IR" sz="2800" dirty="0" smtClean="0">
                <a:solidFill>
                  <a:schemeClr val="tx1">
                    <a:lumMod val="95000"/>
                    <a:lumOff val="5000"/>
                  </a:schemeClr>
                </a:solidFill>
                <a:cs typeface="B Nazanin" panose="00000400000000000000" pitchFamily="2" charset="-78"/>
              </a:rPr>
              <a:t>کنترل شده است.</a:t>
            </a:r>
            <a:endParaRPr lang="fa-IR" sz="2800" dirty="0" smtClean="0">
              <a:solidFill>
                <a:schemeClr val="tx1">
                  <a:lumMod val="95000"/>
                  <a:lumOff val="5000"/>
                </a:schemeClr>
              </a:solidFill>
              <a:cs typeface="B Nazanin" panose="00000400000000000000" pitchFamily="2" charset="-78"/>
            </a:endParaRPr>
          </a:p>
          <a:p>
            <a:pPr marL="0" indent="0" algn="just" rtl="1">
              <a:buNone/>
            </a:pPr>
            <a:r>
              <a:rPr lang="fa-IR" sz="2800" dirty="0" smtClean="0">
                <a:solidFill>
                  <a:schemeClr val="tx1">
                    <a:lumMod val="95000"/>
                    <a:lumOff val="5000"/>
                  </a:schemeClr>
                </a:solidFill>
                <a:cs typeface="B Nazanin" panose="00000400000000000000" pitchFamily="2" charset="-78"/>
              </a:rPr>
              <a:t>6.برخورد مکرر توپ با دست و فشار دادن به سمت پایین توسط نوک انگشتان انجام می شود.</a:t>
            </a:r>
          </a:p>
          <a:p>
            <a:pPr marL="0" indent="0" algn="just" rtl="1">
              <a:buNone/>
            </a:pPr>
            <a:r>
              <a:rPr lang="fa-IR" sz="2800" dirty="0" smtClean="0">
                <a:solidFill>
                  <a:schemeClr val="tx1">
                    <a:lumMod val="95000"/>
                    <a:lumOff val="5000"/>
                  </a:schemeClr>
                </a:solidFill>
                <a:cs typeface="B Nazanin" panose="00000400000000000000" pitchFamily="2" charset="-78"/>
              </a:rPr>
              <a:t>7.کنترل بینایی توپ ضرورتی ندارد.</a:t>
            </a:r>
          </a:p>
          <a:p>
            <a:pPr marL="0" indent="0" algn="just" rtl="1">
              <a:buNone/>
            </a:pPr>
            <a:r>
              <a:rPr lang="fa-IR" sz="2800" dirty="0" smtClean="0">
                <a:solidFill>
                  <a:schemeClr val="tx1">
                    <a:lumMod val="95000"/>
                    <a:lumOff val="5000"/>
                  </a:schemeClr>
                </a:solidFill>
                <a:cs typeface="B Nazanin" panose="00000400000000000000" pitchFamily="2" charset="-78"/>
              </a:rPr>
              <a:t>8.دریبل به صورت کنترل شده در پهلو انجام می شود.</a:t>
            </a:r>
          </a:p>
          <a:p>
            <a:pPr marL="0" indent="0" algn="just" rtl="1">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marL="0" indent="0" algn="just" rtl="1">
              <a:buNone/>
            </a:pPr>
            <a:r>
              <a:rPr lang="fa-IR" sz="2800" dirty="0" smtClean="0">
                <a:solidFill>
                  <a:schemeClr val="tx1">
                    <a:lumMod val="95000"/>
                    <a:lumOff val="5000"/>
                  </a:schemeClr>
                </a:solidFill>
                <a:cs typeface="B Nazanin" panose="00000400000000000000" pitchFamily="2" charset="-78"/>
              </a:rPr>
              <a:t>1.ضربه به توپ به جای فشار دادن توپ به پایین</a:t>
            </a:r>
          </a:p>
          <a:p>
            <a:pPr marL="0" indent="0" algn="just" rtl="1">
              <a:buNone/>
            </a:pPr>
            <a:r>
              <a:rPr lang="fa-IR" sz="2800" dirty="0" smtClean="0">
                <a:solidFill>
                  <a:schemeClr val="tx1">
                    <a:lumMod val="95000"/>
                    <a:lumOff val="5000"/>
                  </a:schemeClr>
                </a:solidFill>
                <a:cs typeface="B Nazanin" panose="00000400000000000000" pitchFamily="2" charset="-78"/>
              </a:rPr>
              <a:t>2.استفاده از نیروی متغیر در فشار دادن توپ به پایین</a:t>
            </a:r>
          </a:p>
          <a:p>
            <a:pPr marL="0" indent="0" algn="just" rtl="1">
              <a:buNone/>
            </a:pPr>
            <a:r>
              <a:rPr lang="fa-IR" sz="2800" dirty="0" smtClean="0">
                <a:solidFill>
                  <a:schemeClr val="tx1">
                    <a:lumMod val="95000"/>
                    <a:lumOff val="5000"/>
                  </a:schemeClr>
                </a:solidFill>
                <a:cs typeface="B Nazanin" panose="00000400000000000000" pitchFamily="2" charset="-78"/>
              </a:rPr>
              <a:t>3.ناتوانی در تمرکز و دنبال کردن توپ به طور مؤثر </a:t>
            </a:r>
          </a:p>
          <a:p>
            <a:pPr marL="0" indent="0" algn="just" rtl="1">
              <a:buNone/>
            </a:pPr>
            <a:r>
              <a:rPr lang="fa-IR" sz="2800" dirty="0" smtClean="0">
                <a:solidFill>
                  <a:schemeClr val="tx1">
                    <a:lumMod val="95000"/>
                    <a:lumOff val="5000"/>
                  </a:schemeClr>
                </a:solidFill>
                <a:cs typeface="B Nazanin" panose="00000400000000000000" pitchFamily="2" charset="-78"/>
              </a:rPr>
              <a:t>4.ناتوانی  دردریبل کردن با هر دو دست</a:t>
            </a:r>
          </a:p>
          <a:p>
            <a:pPr marL="0" indent="0" algn="just" rtl="1">
              <a:buNone/>
            </a:pPr>
            <a:r>
              <a:rPr lang="fa-IR" sz="2800" dirty="0" smtClean="0">
                <a:solidFill>
                  <a:schemeClr val="tx1">
                    <a:lumMod val="95000"/>
                    <a:lumOff val="5000"/>
                  </a:schemeClr>
                </a:solidFill>
                <a:cs typeface="B Nazanin" panose="00000400000000000000" pitchFamily="2" charset="-78"/>
              </a:rPr>
              <a:t>5.ناتوانی در دیبل کردن بدون کنترل بصری توپ</a:t>
            </a:r>
          </a:p>
          <a:p>
            <a:pPr marL="0" indent="0" algn="just" rtl="1">
              <a:buNone/>
            </a:pPr>
            <a:r>
              <a:rPr lang="fa-IR" sz="2800" dirty="0" smtClean="0">
                <a:solidFill>
                  <a:schemeClr val="tx1">
                    <a:lumMod val="95000"/>
                    <a:lumOff val="5000"/>
                  </a:schemeClr>
                </a:solidFill>
                <a:cs typeface="B Nazanin" panose="00000400000000000000" pitchFamily="2" charset="-78"/>
              </a:rPr>
              <a:t>6.دنبال کردن ضعیف توپ</a:t>
            </a:r>
          </a:p>
          <a:p>
            <a:pPr marL="0" indent="0" algn="just" rtl="1">
              <a:buNone/>
            </a:pPr>
            <a:r>
              <a:rPr lang="fa-IR" sz="2800" dirty="0" smtClean="0">
                <a:solidFill>
                  <a:schemeClr val="tx1">
                    <a:lumMod val="95000"/>
                    <a:lumOff val="5000"/>
                  </a:schemeClr>
                </a:solidFill>
                <a:cs typeface="B Nazanin" panose="00000400000000000000" pitchFamily="2" charset="-78"/>
              </a:rPr>
              <a:t>7.ناتوانی در حرکت کنترل شده به طرفین در حین دریبل</a:t>
            </a:r>
            <a:endParaRPr lang="en-US" sz="2800" dirty="0">
              <a:solidFill>
                <a:schemeClr val="tx1">
                  <a:lumMod val="95000"/>
                  <a:lumOff val="5000"/>
                </a:schemeClr>
              </a:solidFill>
              <a:cs typeface="B Nazanin" panose="00000400000000000000" pitchFamily="2" charset="-78"/>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286" y="1201783"/>
            <a:ext cx="4404424" cy="5460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6606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432" y="160316"/>
            <a:ext cx="10178322" cy="1492132"/>
          </a:xfrm>
        </p:spPr>
        <p:txBody>
          <a:bodyPr/>
          <a:lstStyle/>
          <a:p>
            <a:pPr algn="just" rtl="1"/>
            <a:r>
              <a:rPr lang="fa-IR" dirty="0" smtClean="0">
                <a:ln>
                  <a:solidFill>
                    <a:schemeClr val="tx2">
                      <a:lumMod val="90000"/>
                      <a:lumOff val="10000"/>
                    </a:schemeClr>
                  </a:solidFill>
                </a:ln>
                <a:solidFill>
                  <a:schemeClr val="accent1">
                    <a:lumMod val="75000"/>
                  </a:schemeClr>
                </a:solidFill>
                <a:cs typeface="B Arshia" panose="00000400000000000000" pitchFamily="2" charset="-78"/>
              </a:rPr>
              <a:t>ضربات متناوب(والی)</a:t>
            </a:r>
            <a:endParaRPr lang="en-US" dirty="0">
              <a:ln>
                <a:solidFill>
                  <a:schemeClr val="tx2">
                    <a:lumMod val="90000"/>
                    <a:lumOff val="10000"/>
                  </a:schemeClr>
                </a:solidFill>
              </a:ln>
              <a:solidFill>
                <a:schemeClr val="accent1">
                  <a:lumMod val="75000"/>
                </a:schemeClr>
              </a:solidFill>
              <a:cs typeface="B Arshia" panose="00000400000000000000" pitchFamily="2" charset="-78"/>
            </a:endParaRPr>
          </a:p>
        </p:txBody>
      </p:sp>
      <p:sp>
        <p:nvSpPr>
          <p:cNvPr id="3" name="Content Placeholder 2"/>
          <p:cNvSpPr>
            <a:spLocks noGrp="1"/>
          </p:cNvSpPr>
          <p:nvPr>
            <p:ph idx="1"/>
          </p:nvPr>
        </p:nvSpPr>
        <p:spPr>
          <a:xfrm>
            <a:off x="1316992" y="1084218"/>
            <a:ext cx="10178322" cy="5264331"/>
          </a:xfrm>
        </p:spPr>
        <p:txBody>
          <a:bodyPr>
            <a:normAutofit/>
          </a:bodyPr>
          <a:lstStyle/>
          <a:p>
            <a:pPr algn="just" rtl="1">
              <a:buClr>
                <a:schemeClr val="accent1">
                  <a:lumMod val="75000"/>
                </a:schemeClr>
              </a:buClr>
            </a:pPr>
            <a:r>
              <a:rPr lang="fa-IR" sz="2800" dirty="0" smtClean="0">
                <a:solidFill>
                  <a:schemeClr val="tx1">
                    <a:lumMod val="95000"/>
                    <a:lumOff val="5000"/>
                  </a:schemeClr>
                </a:solidFill>
                <a:cs typeface="B Nazanin" panose="00000400000000000000" pitchFamily="2" charset="-78"/>
              </a:rPr>
              <a:t>ضربات متناوب یکی از حالت های ضربه زدن با دست است که در آن از الگوی بالای شانه استفاده می شود.این حرکت همانند شوت ثابت دو دستی بسکتبال و مشابه ضربات بالای سر در والیبال قدرتی است.</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1.ضربات متناوب(والی)</a:t>
            </a:r>
          </a:p>
          <a:p>
            <a:pPr marL="0" indent="0" algn="just" rtl="1">
              <a:buClr>
                <a:schemeClr val="accent1">
                  <a:lumMod val="75000"/>
                </a:schemeClr>
              </a:buClr>
              <a:buNone/>
            </a:pP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الف)مرحله مقدماتی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1.توانایی تخمین دقیق مسیر حرکت توپ یا بادکنک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2.توانایی جاگیری در زیر توپ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3.توانایی ضربه زدن به توپ توسط هر دو دست به طور همزمان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4.از پشت توپ ضربه زده می شود.</a:t>
            </a:r>
          </a:p>
          <a:p>
            <a:pPr marL="0" indent="0" algn="just" rtl="1">
              <a:buClr>
                <a:schemeClr val="accent1">
                  <a:lumMod val="75000"/>
                </a:schemeClr>
              </a:buClr>
              <a:buNone/>
            </a:pPr>
            <a:endParaRPr lang="en-US" sz="28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289234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935" y="156754"/>
            <a:ext cx="10178322" cy="6583680"/>
          </a:xfrm>
        </p:spPr>
        <p:txBody>
          <a:bodyPr>
            <a:normAutofit/>
          </a:bodyPr>
          <a:lstStyle/>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ب)مرحله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ابتدایی</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1.توانایی دنبال کردن بصری توپ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2.اجرا کننده در زیر توپ قرار می گیرد.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3.به توپ ضربه زده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4.حرکات اساساًتوسط بازو ها و دستها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5.گام برداشتن و دنبال کردن توپ به طور جزئی انجام می شود.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6.توانایی کنترل جهت یا مسیر مورد نظر وجود ندارد.</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7.کمر شل بوده و توپ اغلب به عقب حرکت می کند.</a:t>
            </a:r>
            <a:endParaRPr lang="fa-IR" sz="2800" dirty="0">
              <a:solidFill>
                <a:schemeClr val="tx1">
                  <a:lumMod val="95000"/>
                  <a:lumOff val="5000"/>
                </a:schemeClr>
              </a:solidFill>
              <a:cs typeface="B Nazanin" panose="00000400000000000000" pitchFamily="2" charset="-78"/>
            </a:endParaRPr>
          </a:p>
          <a:p>
            <a:pPr marL="0" indent="0" algn="just" rtl="1">
              <a:buClr>
                <a:schemeClr val="accent1">
                  <a:lumMod val="75000"/>
                </a:schemeClr>
              </a:buClr>
              <a:buNone/>
            </a:pPr>
            <a:r>
              <a:rPr lang="fa-IR" sz="3600" dirty="0">
                <a:ln>
                  <a:solidFill>
                    <a:schemeClr val="tx2">
                      <a:lumMod val="90000"/>
                      <a:lumOff val="10000"/>
                    </a:schemeClr>
                  </a:solidFill>
                </a:ln>
                <a:solidFill>
                  <a:schemeClr val="accent1">
                    <a:lumMod val="75000"/>
                  </a:schemeClr>
                </a:solidFill>
                <a:cs typeface="B Arshia" panose="00000400000000000000" pitchFamily="2" charset="-78"/>
              </a:rPr>
              <a:t>ج)مرحله </a:t>
            </a:r>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بالیده</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1.اجرا کننده در زیر توپ قرار دارد .</a:t>
            </a:r>
          </a:p>
          <a:p>
            <a:pPr marL="0" indent="0" algn="just" rtl="1">
              <a:buClr>
                <a:schemeClr val="accent1">
                  <a:lumMod val="75000"/>
                </a:schemeClr>
              </a:buClr>
              <a:buNone/>
            </a:pPr>
            <a:r>
              <a:rPr lang="fa-IR" sz="2800" dirty="0" smtClean="0">
                <a:solidFill>
                  <a:schemeClr val="tx1">
                    <a:lumMod val="95000"/>
                    <a:lumOff val="5000"/>
                  </a:schemeClr>
                </a:solidFill>
                <a:cs typeface="B Nazanin" panose="00000400000000000000" pitchFamily="2" charset="-78"/>
              </a:rPr>
              <a:t>2.تماس توپ به خوبی توسط نوک انگشتان انجام می شود.</a:t>
            </a:r>
            <a:endParaRPr lang="fa-IR" sz="2800" dirty="0">
              <a:solidFill>
                <a:schemeClr val="tx1">
                  <a:lumMod val="95000"/>
                  <a:lumOff val="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3944400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sp>
        <p:nvSpPr>
          <p:cNvPr id="5" name="TextBox 4"/>
          <p:cNvSpPr txBox="1"/>
          <p:nvPr/>
        </p:nvSpPr>
        <p:spPr>
          <a:xfrm>
            <a:off x="1828799" y="62615"/>
            <a:ext cx="10058400" cy="5816977"/>
          </a:xfrm>
          <a:prstGeom prst="rect">
            <a:avLst/>
          </a:prstGeom>
          <a:noFill/>
        </p:spPr>
        <p:txBody>
          <a:bodyPr wrap="square" rtlCol="0">
            <a:spAutoFit/>
          </a:bodyPr>
          <a:lstStyle/>
          <a:p>
            <a:pPr algn="just" rtl="1"/>
            <a:r>
              <a:rPr lang="fa-IR" sz="2800" dirty="0" smtClean="0">
                <a:cs typeface="B Nazanin" panose="00000400000000000000" pitchFamily="2" charset="-78"/>
              </a:rPr>
              <a:t>3.کمر سفت بوده و دستها توپ را دنبال می کنند.</a:t>
            </a:r>
          </a:p>
          <a:p>
            <a:pPr algn="just" rtl="1"/>
            <a:r>
              <a:rPr lang="fa-IR" sz="2800" dirty="0" smtClean="0">
                <a:cs typeface="B Nazanin" panose="00000400000000000000" pitchFamily="2" charset="-78"/>
              </a:rPr>
              <a:t>4.نیرو های بدن به خوبی جمع شده و از بازو ها و پاها به خوبی استفاده می شود.</a:t>
            </a:r>
          </a:p>
          <a:p>
            <a:pPr algn="just" rtl="1"/>
            <a:r>
              <a:rPr lang="fa-IR" sz="2800" dirty="0" smtClean="0">
                <a:cs typeface="B Nazanin" panose="00000400000000000000" pitchFamily="2" charset="-78"/>
              </a:rPr>
              <a:t>5.توانایی کنترل جهت و مسیر حرکت مورد نظر وجود دارد.</a:t>
            </a:r>
          </a:p>
          <a:p>
            <a:pPr algn="just" rtl="1"/>
            <a:r>
              <a:rPr lang="fa-IR" sz="3600" dirty="0" smtClean="0">
                <a:ln>
                  <a:solidFill>
                    <a:schemeClr val="tx2">
                      <a:lumMod val="90000"/>
                      <a:lumOff val="10000"/>
                    </a:schemeClr>
                  </a:solidFill>
                </a:ln>
                <a:solidFill>
                  <a:schemeClr val="accent1">
                    <a:lumMod val="75000"/>
                  </a:schemeClr>
                </a:solidFill>
                <a:cs typeface="B Arshia" panose="00000400000000000000" pitchFamily="2" charset="-78"/>
              </a:rPr>
              <a:t>2.مشکلات رشدی</a:t>
            </a:r>
          </a:p>
          <a:p>
            <a:pPr algn="just" rtl="1"/>
            <a:r>
              <a:rPr lang="fa-IR" sz="2800" dirty="0" smtClean="0">
                <a:solidFill>
                  <a:schemeClr val="tx1">
                    <a:lumMod val="95000"/>
                    <a:lumOff val="5000"/>
                  </a:schemeClr>
                </a:solidFill>
                <a:cs typeface="B Nazanin" panose="00000400000000000000" pitchFamily="2" charset="-78"/>
              </a:rPr>
              <a:t>1.ناتوانی در متمرکز کردن چشم ها بر توپ </a:t>
            </a:r>
          </a:p>
          <a:p>
            <a:pPr algn="just" rtl="1"/>
            <a:r>
              <a:rPr lang="fa-IR" sz="2800" dirty="0" smtClean="0">
                <a:solidFill>
                  <a:schemeClr val="tx1">
                    <a:lumMod val="95000"/>
                    <a:lumOff val="5000"/>
                  </a:schemeClr>
                </a:solidFill>
                <a:cs typeface="B Nazanin" panose="00000400000000000000" pitchFamily="2" charset="-78"/>
              </a:rPr>
              <a:t>2.ناتوانی در تخمین دقیق مسیر پرواز توپ و </a:t>
            </a:r>
          </a:p>
          <a:p>
            <a:pPr algn="just" rtl="1"/>
            <a:r>
              <a:rPr lang="fa-IR" sz="2800" dirty="0" smtClean="0">
                <a:solidFill>
                  <a:schemeClr val="tx1">
                    <a:lumMod val="95000"/>
                    <a:lumOff val="5000"/>
                  </a:schemeClr>
                </a:solidFill>
                <a:cs typeface="B Nazanin" panose="00000400000000000000" pitchFamily="2" charset="-78"/>
              </a:rPr>
              <a:t>زمان مناسب حرکات بدن </a:t>
            </a:r>
          </a:p>
          <a:p>
            <a:pPr algn="just" rtl="1"/>
            <a:r>
              <a:rPr lang="fa-IR" sz="2800" dirty="0" smtClean="0">
                <a:solidFill>
                  <a:schemeClr val="tx1">
                    <a:lumMod val="95000"/>
                    <a:lumOff val="5000"/>
                  </a:schemeClr>
                </a:solidFill>
                <a:cs typeface="B Nazanin" panose="00000400000000000000" pitchFamily="2" charset="-78"/>
              </a:rPr>
              <a:t>3.ناتوانی در سفت نگه داشتن دستها و انگشتان </a:t>
            </a:r>
          </a:p>
          <a:p>
            <a:pPr algn="just" rtl="1"/>
            <a:r>
              <a:rPr lang="fa-IR" sz="2800" dirty="0" smtClean="0">
                <a:solidFill>
                  <a:schemeClr val="tx1">
                    <a:lumMod val="95000"/>
                    <a:lumOff val="5000"/>
                  </a:schemeClr>
                </a:solidFill>
                <a:cs typeface="B Nazanin" panose="00000400000000000000" pitchFamily="2" charset="-78"/>
              </a:rPr>
              <a:t>4.عدم توانایی بازکردن مفاصل بدن در ضربه </a:t>
            </a:r>
          </a:p>
          <a:p>
            <a:pPr algn="just" rtl="1"/>
            <a:r>
              <a:rPr lang="fa-IR" sz="2800" dirty="0" smtClean="0">
                <a:solidFill>
                  <a:schemeClr val="tx1">
                    <a:lumMod val="95000"/>
                    <a:lumOff val="5000"/>
                  </a:schemeClr>
                </a:solidFill>
                <a:cs typeface="B Nazanin" panose="00000400000000000000" pitchFamily="2" charset="-78"/>
              </a:rPr>
              <a:t>زدن به توپ (عدم وجود دنبال کردن توپ)</a:t>
            </a:r>
          </a:p>
          <a:p>
            <a:pPr algn="just" rtl="1"/>
            <a:r>
              <a:rPr lang="fa-IR" sz="2800" dirty="0" smtClean="0">
                <a:solidFill>
                  <a:schemeClr val="tx1">
                    <a:lumMod val="95000"/>
                    <a:lumOff val="5000"/>
                  </a:schemeClr>
                </a:solidFill>
                <a:cs typeface="B Nazanin" panose="00000400000000000000" pitchFamily="2" charset="-78"/>
              </a:rPr>
              <a:t>5.ناتوانی در تماس همزمان هر دو دست با توپ</a:t>
            </a:r>
          </a:p>
          <a:p>
            <a:pPr algn="just" rtl="1"/>
            <a:r>
              <a:rPr lang="fa-IR" sz="2800" dirty="0" smtClean="0">
                <a:solidFill>
                  <a:schemeClr val="tx1">
                    <a:lumMod val="95000"/>
                    <a:lumOff val="5000"/>
                  </a:schemeClr>
                </a:solidFill>
                <a:cs typeface="B Nazanin" panose="00000400000000000000" pitchFamily="2" charset="-78"/>
              </a:rPr>
              <a:t>6.ضربه زدن به توپ(به جای فشار دادن به توپ)</a:t>
            </a:r>
          </a:p>
          <a:p>
            <a:pPr algn="just" rtl="1"/>
            <a:r>
              <a:rPr lang="fa-IR" sz="2800" dirty="0" smtClean="0">
                <a:solidFill>
                  <a:schemeClr val="tx1">
                    <a:lumMod val="95000"/>
                    <a:lumOff val="5000"/>
                  </a:schemeClr>
                </a:solidFill>
                <a:cs typeface="B Nazanin" panose="00000400000000000000" pitchFamily="2" charset="-78"/>
              </a:rPr>
              <a:t>7.وضعیت ضعیف بدن به هنگام قرار گرفتن در زیر توپ</a:t>
            </a:r>
            <a:endParaRPr lang="en-US" sz="2800" dirty="0">
              <a:solidFill>
                <a:schemeClr val="tx1">
                  <a:lumMod val="95000"/>
                  <a:lumOff val="5000"/>
                </a:schemeClr>
              </a:solidFill>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87" y="1410788"/>
            <a:ext cx="4757236" cy="5055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69155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1374</TotalTime>
  <Words>9342</Words>
  <Application>Microsoft Office PowerPoint</Application>
  <PresentationFormat>Widescreen</PresentationFormat>
  <Paragraphs>1040</Paragraphs>
  <Slides>98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98</vt:i4>
      </vt:variant>
    </vt:vector>
  </HeadingPairs>
  <TitlesOfParts>
    <vt:vector size="106" baseType="lpstr">
      <vt:lpstr>Arial</vt:lpstr>
      <vt:lpstr>B Arshia</vt:lpstr>
      <vt:lpstr>B Nazanin</vt:lpstr>
      <vt:lpstr>Calibri</vt:lpstr>
      <vt:lpstr>Gill Sans MT</vt:lpstr>
      <vt:lpstr>Impact</vt:lpstr>
      <vt:lpstr>Majalla UI</vt:lpstr>
      <vt:lpstr>Badge</vt:lpstr>
      <vt:lpstr>PowerPoint Presentation</vt:lpstr>
      <vt:lpstr>توانایی های حرکتی بنیادی</vt:lpstr>
      <vt:lpstr>مقدمه:</vt:lpstr>
      <vt:lpstr>ترتیب و توالی رشدی حرکات بنیادی</vt:lpstr>
      <vt:lpstr>شرایط حرکت</vt:lpstr>
      <vt:lpstr>PowerPoint Presentation</vt:lpstr>
      <vt:lpstr>ترتیب ظهور توانایی های استواری منتخب</vt:lpstr>
      <vt:lpstr>PowerPoint Presentation</vt:lpstr>
      <vt:lpstr>ترتیب ظهور توانایی های جابه جایی( جنبشی )منتخب</vt:lpstr>
      <vt:lpstr>PowerPoint Presentation</vt:lpstr>
      <vt:lpstr>PowerPoint Presentation</vt:lpstr>
      <vt:lpstr>ترتیب ظهور توانایی های دستکاری منتخب </vt:lpstr>
      <vt:lpstr>PowerPoint Presentation</vt:lpstr>
      <vt:lpstr>PowerPoint Presentation</vt:lpstr>
      <vt:lpstr>تفاوتهای رشدی </vt:lpstr>
      <vt:lpstr>PowerPoint Presentation</vt:lpstr>
      <vt:lpstr>حرکات بنیادی پایداری</vt:lpstr>
      <vt:lpstr>حرکات محوری </vt:lpstr>
      <vt:lpstr>PowerPoint Presentation</vt:lpstr>
      <vt:lpstr>PowerPoint Presentation</vt:lpstr>
      <vt:lpstr>PowerPoint Presentation</vt:lpstr>
      <vt:lpstr>PowerPoint Presentation</vt:lpstr>
      <vt:lpstr>PowerPoint Presentation</vt:lpstr>
      <vt:lpstr>جا خالی (فریب)دادن </vt:lpstr>
      <vt:lpstr>PowerPoint Presentation</vt:lpstr>
      <vt:lpstr>PowerPoint Presentation</vt:lpstr>
      <vt:lpstr>تعادل روی یک پا</vt:lpstr>
      <vt:lpstr>PowerPoint Presentation</vt:lpstr>
      <vt:lpstr>PowerPoint Presentation</vt:lpstr>
      <vt:lpstr>راه رفتن روی چوب موازنه</vt:lpstr>
      <vt:lpstr>PowerPoint Presentation</vt:lpstr>
      <vt:lpstr>PowerPoint Presentation</vt:lpstr>
      <vt:lpstr>تعادل روی دستها(تعادل وارونه)</vt:lpstr>
      <vt:lpstr>PowerPoint Presentation</vt:lpstr>
      <vt:lpstr>PowerPoint Presentation</vt:lpstr>
      <vt:lpstr>حرکات بنیادی جنبشی</vt:lpstr>
      <vt:lpstr>راه رفتن</vt:lpstr>
      <vt:lpstr>PowerPoint Presentation</vt:lpstr>
      <vt:lpstr>PowerPoint Presentation</vt:lpstr>
      <vt:lpstr>PowerPoint Presentation</vt:lpstr>
      <vt:lpstr>دویدن</vt:lpstr>
      <vt:lpstr>PowerPoint Presentation</vt:lpstr>
      <vt:lpstr>PowerPoint Presentation</vt:lpstr>
      <vt:lpstr>PowerPoint Presentation</vt:lpstr>
      <vt:lpstr>پریدن از بلندی </vt:lpstr>
      <vt:lpstr>PowerPoint Presentation</vt:lpstr>
      <vt:lpstr>PowerPoint Presentation</vt:lpstr>
      <vt:lpstr>پرش عمودی </vt:lpstr>
      <vt:lpstr>PowerPoint Presentation</vt:lpstr>
      <vt:lpstr>PowerPoint Presentation</vt:lpstr>
      <vt:lpstr>PowerPoint Presentation</vt:lpstr>
      <vt:lpstr>پرش افقی </vt:lpstr>
      <vt:lpstr>PowerPoint Presentation</vt:lpstr>
      <vt:lpstr>PowerPoint Presentation</vt:lpstr>
      <vt:lpstr>PowerPoint Presentation</vt:lpstr>
      <vt:lpstr>لی لی کردن</vt:lpstr>
      <vt:lpstr>PowerPoint Presentation</vt:lpstr>
      <vt:lpstr>PowerPoint Presentation</vt:lpstr>
      <vt:lpstr>PowerPoint Presentation</vt:lpstr>
      <vt:lpstr>یورتمه رفتن و سُر خوردن</vt:lpstr>
      <vt:lpstr>PowerPoint Presentation</vt:lpstr>
      <vt:lpstr>PowerPoint Presentation</vt:lpstr>
      <vt:lpstr>PowerPoint Presentation</vt:lpstr>
      <vt:lpstr>جهیدن </vt:lpstr>
      <vt:lpstr>PowerPoint Presentation</vt:lpstr>
      <vt:lpstr>PowerPoint Presentation</vt:lpstr>
      <vt:lpstr>PowerPoint Presentation</vt:lpstr>
      <vt:lpstr>PowerPoint Presentation</vt:lpstr>
      <vt:lpstr>PowerPoint Presentation</vt:lpstr>
      <vt:lpstr>حرکات بنیادی دستکاری </vt:lpstr>
      <vt:lpstr>غلتاندن توپ</vt:lpstr>
      <vt:lpstr>PowerPoint Presentation</vt:lpstr>
      <vt:lpstr>PowerPoint Presentation</vt:lpstr>
      <vt:lpstr>PowerPoint Presentation</vt:lpstr>
      <vt:lpstr>پرتاب از بالای شانه</vt:lpstr>
      <vt:lpstr>PowerPoint Presentation</vt:lpstr>
      <vt:lpstr>PowerPoint Presentation</vt:lpstr>
      <vt:lpstr>PowerPoint Presentation</vt:lpstr>
      <vt:lpstr>دریافت کردن</vt:lpstr>
      <vt:lpstr>PowerPoint Presentation</vt:lpstr>
      <vt:lpstr>PowerPoint Presentation</vt:lpstr>
      <vt:lpstr>PowerPoint Presentation</vt:lpstr>
      <vt:lpstr>ضربه زدن با پا</vt:lpstr>
      <vt:lpstr>PowerPoint Presentation</vt:lpstr>
      <vt:lpstr>PowerPoint Presentation</vt:lpstr>
      <vt:lpstr>PowerPoint Presentation</vt:lpstr>
      <vt:lpstr>دریافت کردن با پا یا تنه(کنترل کردن)</vt:lpstr>
      <vt:lpstr>PowerPoint Presentation</vt:lpstr>
      <vt:lpstr>PowerPoint Presentation</vt:lpstr>
      <vt:lpstr>ضربه زدن با دست</vt:lpstr>
      <vt:lpstr>PowerPoint Presentation</vt:lpstr>
      <vt:lpstr>PowerPoint Presentation</vt:lpstr>
      <vt:lpstr>دریبل کردن</vt:lpstr>
      <vt:lpstr>PowerPoint Presentation</vt:lpstr>
      <vt:lpstr>PowerPoint Presentation</vt:lpstr>
      <vt:lpstr>ضربات متناوب(والی)</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131</cp:revision>
  <dcterms:created xsi:type="dcterms:W3CDTF">2020-03-17T22:30:43Z</dcterms:created>
  <dcterms:modified xsi:type="dcterms:W3CDTF">2020-03-19T00:03:27Z</dcterms:modified>
</cp:coreProperties>
</file>