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7" r:id="rId2"/>
    <p:sldId id="256" r:id="rId3"/>
    <p:sldId id="257" r:id="rId4"/>
    <p:sldId id="258" r:id="rId5"/>
    <p:sldId id="259" r:id="rId6"/>
    <p:sldId id="260" r:id="rId7"/>
    <p:sldId id="261" r:id="rId8"/>
    <p:sldId id="263" r:id="rId9"/>
    <p:sldId id="269" r:id="rId10"/>
    <p:sldId id="268" r:id="rId11"/>
    <p:sldId id="266" r:id="rId12"/>
    <p:sldId id="264" r:id="rId13"/>
    <p:sldId id="265" r:id="rId14"/>
    <p:sldId id="271" r:id="rId15"/>
    <p:sldId id="270" r:id="rId16"/>
    <p:sldId id="272" r:id="rId17"/>
    <p:sldId id="273" r:id="rId18"/>
    <p:sldId id="274" r:id="rId19"/>
    <p:sldId id="275" r:id="rId20"/>
    <p:sldId id="276" r:id="rId21"/>
    <p:sldId id="277" r:id="rId22"/>
    <p:sldId id="278" r:id="rId23"/>
    <p:sldId id="279" r:id="rId24"/>
    <p:sldId id="28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5DBFF"/>
    <a:srgbClr val="31CDC9"/>
    <a:srgbClr val="00CC00"/>
    <a:srgbClr val="E20E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3/17/2020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r" defTabSz="457200" rtl="1"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r" defTabSz="457200" rtl="1"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f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4.jf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5.jfi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3" Type="http://schemas.openxmlformats.org/officeDocument/2006/relationships/hyperlink" Target="https://www.researchgate.net/deref/http:/dx.doi.org/10.1080/00222895.1981.10735238" TargetMode="External"/><Relationship Id="rId2" Type="http://schemas.openxmlformats.org/officeDocument/2006/relationships/hyperlink" Target="https://www.researchgate.net/journal/0022-2895_Journal_of_Motor_Behavior" TargetMode="Externa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f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5100" y="736600"/>
            <a:ext cx="5397500" cy="1456267"/>
          </a:xfrm>
        </p:spPr>
        <p:txBody>
          <a:bodyPr>
            <a:noAutofit/>
          </a:bodyPr>
          <a:lstStyle/>
          <a:p>
            <a:pPr algn="just"/>
            <a:r>
              <a:rPr lang="fa-IR" sz="6000" dirty="0" smtClean="0">
                <a:latin typeface="IranNastaliq" panose="02000503000000020003" pitchFamily="2" charset="0"/>
                <a:cs typeface="IranNastaliq" panose="02000503000000020003" pitchFamily="2" charset="0"/>
              </a:rPr>
              <a:t>بِسمِ اللّه الرحمن ِ الرَحیم</a:t>
            </a:r>
            <a:endParaRPr lang="fa-IR" sz="6000" dirty="0">
              <a:latin typeface="IranNastaliq" panose="02000503000000020003" pitchFamily="2" charset="0"/>
              <a:cs typeface="IranNastaliq" panose="02000503000000020003" pitchFamily="2" charset="0"/>
            </a:endParaRPr>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17666" r="16834" b="17427"/>
          <a:stretch/>
        </p:blipFill>
        <p:spPr>
          <a:xfrm>
            <a:off x="9702800" y="4498446"/>
            <a:ext cx="2273300" cy="2126722"/>
          </a:xfrm>
          <a:prstGeom prst="rect">
            <a:avLst/>
          </a:prstGeom>
        </p:spPr>
      </p:pic>
      <p:sp>
        <p:nvSpPr>
          <p:cNvPr id="4" name="TextBox 3"/>
          <p:cNvSpPr txBox="1"/>
          <p:nvPr/>
        </p:nvSpPr>
        <p:spPr>
          <a:xfrm>
            <a:off x="635000" y="5917282"/>
            <a:ext cx="6972300" cy="707886"/>
          </a:xfrm>
          <a:prstGeom prst="rect">
            <a:avLst/>
          </a:prstGeom>
          <a:noFill/>
        </p:spPr>
        <p:txBody>
          <a:bodyPr wrap="square" rtlCol="1">
            <a:spAutoFit/>
          </a:bodyPr>
          <a:lstStyle/>
          <a:p>
            <a:pPr algn="just" rtl="1"/>
            <a:r>
              <a:rPr lang="fa-IR" sz="2000" dirty="0" smtClean="0">
                <a:cs typeface="B Nazanin" panose="00000400000000000000" pitchFamily="2" charset="-78"/>
              </a:rPr>
              <a:t>تهیه کننده: فاطمه صالحی</a:t>
            </a:r>
          </a:p>
          <a:p>
            <a:pPr algn="just" rtl="1"/>
            <a:r>
              <a:rPr lang="fa-IR" sz="2000" dirty="0" smtClean="0">
                <a:cs typeface="B Nazanin" panose="00000400000000000000" pitchFamily="2" charset="-78"/>
              </a:rPr>
              <a:t>درس اکتساب و اجرای مهارتهای ورزشی                      استاد عابدان زاده</a:t>
            </a:r>
            <a:endParaRPr lang="fa-IR" sz="2000" dirty="0">
              <a:cs typeface="B Nazanin" panose="00000400000000000000" pitchFamily="2" charset="-78"/>
            </a:endParaRPr>
          </a:p>
        </p:txBody>
      </p:sp>
    </p:spTree>
    <p:extLst>
      <p:ext uri="{BB962C8B-B14F-4D97-AF65-F5344CB8AC3E}">
        <p14:creationId xmlns:p14="http://schemas.microsoft.com/office/powerpoint/2010/main" val="18884332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7" cy="2717799"/>
          </a:xfrm>
        </p:spPr>
        <p:txBody>
          <a:bodyPr>
            <a:normAutofit/>
          </a:bodyPr>
          <a:lstStyle/>
          <a:p>
            <a:pPr algn="ctr"/>
            <a:r>
              <a:rPr lang="fa-IR" sz="2400" b="1" dirty="0" smtClean="0">
                <a:cs typeface="B Nazanin" panose="00000400000000000000" pitchFamily="2" charset="-78"/>
              </a:rPr>
              <a:t>فراموشی از طریق زیر اتفاق می افتد:</a:t>
            </a:r>
            <a:r>
              <a:rPr lang="fa-IR" sz="2000" b="1" dirty="0" smtClean="0">
                <a:cs typeface="B Nazanin" panose="00000400000000000000" pitchFamily="2" charset="-78"/>
              </a:rPr>
              <a:t/>
            </a:r>
            <a:br>
              <a:rPr lang="fa-IR" sz="2000" b="1" dirty="0" smtClean="0">
                <a:cs typeface="B Nazanin" panose="00000400000000000000" pitchFamily="2" charset="-78"/>
              </a:rPr>
            </a:br>
            <a:r>
              <a:rPr lang="fa-IR" sz="2000" b="1" dirty="0" smtClean="0">
                <a:cs typeface="B Nazanin" panose="00000400000000000000" pitchFamily="2" charset="-78"/>
              </a:rPr>
              <a:t/>
            </a:r>
            <a:br>
              <a:rPr lang="fa-IR" sz="2000" b="1" dirty="0" smtClean="0">
                <a:cs typeface="B Nazanin" panose="00000400000000000000" pitchFamily="2" charset="-78"/>
              </a:rPr>
            </a:br>
            <a:r>
              <a:rPr lang="fa-IR" sz="2000" b="1" dirty="0" smtClean="0">
                <a:cs typeface="B Nazanin" panose="00000400000000000000" pitchFamily="2" charset="-78"/>
              </a:rPr>
              <a:t> اگر </a:t>
            </a:r>
            <a:r>
              <a:rPr lang="fa-IR" sz="2000" b="1" dirty="0" smtClean="0">
                <a:solidFill>
                  <a:srgbClr val="FF0000"/>
                </a:solidFill>
                <a:cs typeface="B Nazanin" panose="00000400000000000000" pitchFamily="2" charset="-78"/>
              </a:rPr>
              <a:t>مرور</a:t>
            </a:r>
            <a:r>
              <a:rPr lang="fa-IR" sz="2000" b="1" dirty="0" smtClean="0">
                <a:cs typeface="B Nazanin" panose="00000400000000000000" pitchFamily="2" charset="-78"/>
              </a:rPr>
              <a:t> برای یادداری اطلاعاتدر</a:t>
            </a:r>
            <a:r>
              <a:rPr lang="en-US" sz="2000" b="1" dirty="0" smtClean="0">
                <a:cs typeface="B Nazanin" panose="00000400000000000000" pitchFamily="2" charset="-78"/>
              </a:rPr>
              <a:t>STM</a:t>
            </a:r>
            <a:r>
              <a:rPr lang="fa-IR" sz="2000" b="1" dirty="0" smtClean="0">
                <a:cs typeface="B Nazanin" panose="00000400000000000000" pitchFamily="2" charset="-78"/>
              </a:rPr>
              <a:t> و ورود آنها به</a:t>
            </a:r>
            <a:r>
              <a:rPr lang="en-US" sz="2000" b="1" dirty="0" smtClean="0">
                <a:cs typeface="B Nazanin" panose="00000400000000000000" pitchFamily="2" charset="-78"/>
              </a:rPr>
              <a:t>LTM  </a:t>
            </a:r>
            <a:r>
              <a:rPr lang="fa-IR" sz="2000" b="1" dirty="0" smtClean="0">
                <a:cs typeface="B Nazanin" panose="00000400000000000000" pitchFamily="2" charset="-78"/>
              </a:rPr>
              <a:t>لازم باشد،</a:t>
            </a:r>
            <a:br>
              <a:rPr lang="fa-IR" sz="2000" b="1" dirty="0" smtClean="0">
                <a:cs typeface="B Nazanin" panose="00000400000000000000" pitchFamily="2" charset="-78"/>
              </a:rPr>
            </a:br>
            <a:r>
              <a:rPr lang="fa-IR" sz="2000" b="1" dirty="0" smtClean="0">
                <a:cs typeface="B Nazanin" panose="00000400000000000000" pitchFamily="2" charset="-78"/>
              </a:rPr>
              <a:t> پس آشکار است که </a:t>
            </a:r>
            <a:r>
              <a:rPr lang="fa-IR" sz="2000" b="1" dirty="0" smtClean="0">
                <a:solidFill>
                  <a:srgbClr val="FF0000"/>
                </a:solidFill>
                <a:cs typeface="B Nazanin" panose="00000400000000000000" pitchFamily="2" charset="-78"/>
              </a:rPr>
              <a:t>نبود مرور باعث ایجاد فراموشی </a:t>
            </a:r>
            <a:r>
              <a:rPr lang="fa-IR" sz="2000" b="1" dirty="0" smtClean="0">
                <a:cs typeface="B Nazanin" panose="00000400000000000000" pitchFamily="2" charset="-78"/>
              </a:rPr>
              <a:t>میشود. مرور نکردن ممکن است به علت عدم توجه فرد به اطلاعات باشد که احتمالا به علت عدم درک اطلاعات مهم باشد.</a:t>
            </a:r>
            <a:r>
              <a:rPr lang="fa-IR" sz="2000" b="1" dirty="0">
                <a:cs typeface="B Nazanin" panose="00000400000000000000" pitchFamily="2" charset="-78"/>
              </a:rPr>
              <a:t/>
            </a:r>
            <a:br>
              <a:rPr lang="fa-IR" sz="2000" b="1" dirty="0">
                <a:cs typeface="B Nazanin" panose="00000400000000000000" pitchFamily="2" charset="-78"/>
              </a:rPr>
            </a:br>
            <a:r>
              <a:rPr lang="fa-IR" sz="2000" dirty="0">
                <a:cs typeface="B Nazanin" panose="00000400000000000000" pitchFamily="2" charset="-78"/>
              </a:rPr>
              <a:t>          </a:t>
            </a:r>
            <a:r>
              <a:rPr lang="fa-IR" sz="2000" b="1" dirty="0">
                <a:cs typeface="B Nazanin" panose="00000400000000000000" pitchFamily="2" charset="-78"/>
              </a:rPr>
              <a:t/>
            </a:r>
            <a:br>
              <a:rPr lang="fa-IR" sz="2000" b="1" dirty="0">
                <a:cs typeface="B Nazanin" panose="00000400000000000000" pitchFamily="2" charset="-78"/>
              </a:rPr>
            </a:br>
            <a:endParaRPr lang="fa-IR" sz="2000" dirty="0"/>
          </a:p>
        </p:txBody>
      </p:sp>
      <p:sp>
        <p:nvSpPr>
          <p:cNvPr id="3" name="Text Placeholder 2"/>
          <p:cNvSpPr>
            <a:spLocks noGrp="1"/>
          </p:cNvSpPr>
          <p:nvPr>
            <p:ph type="body" idx="1"/>
          </p:nvPr>
        </p:nvSpPr>
        <p:spPr>
          <a:xfrm>
            <a:off x="685800" y="3619500"/>
            <a:ext cx="10131428" cy="2895600"/>
          </a:xfrm>
        </p:spPr>
        <p:txBody>
          <a:bodyPr anchor="t"/>
          <a:lstStyle/>
          <a:p>
            <a:pPr algn="ctr"/>
            <a:r>
              <a:rPr lang="fa-IR" b="1" dirty="0">
                <a:cs typeface="B Nazanin" panose="00000400000000000000" pitchFamily="2" charset="-78"/>
              </a:rPr>
              <a:t>علت اصلی مرور نکردن یا عدم پردازش اطلاعات مهم عامل </a:t>
            </a:r>
            <a:r>
              <a:rPr lang="fa-IR" b="1" dirty="0">
                <a:solidFill>
                  <a:srgbClr val="FF0000"/>
                </a:solidFill>
                <a:cs typeface="B Nazanin" panose="00000400000000000000" pitchFamily="2" charset="-78"/>
              </a:rPr>
              <a:t>اضافه بار</a:t>
            </a:r>
            <a:r>
              <a:rPr lang="fa-IR" b="1" dirty="0">
                <a:cs typeface="B Nazanin" panose="00000400000000000000" pitchFamily="2" charset="-78"/>
              </a:rPr>
              <a:t>(</a:t>
            </a:r>
            <a:r>
              <a:rPr lang="en-US" b="1" dirty="0">
                <a:cs typeface="B Nazanin" panose="00000400000000000000" pitchFamily="2" charset="-78"/>
              </a:rPr>
              <a:t>OVERLOAD</a:t>
            </a:r>
            <a:r>
              <a:rPr lang="fa-IR" b="1" dirty="0">
                <a:cs typeface="B Nazanin" panose="00000400000000000000" pitchFamily="2" charset="-78"/>
              </a:rPr>
              <a:t>) است. اضافه بار زمانی اتفاق می افتد که مقدار اطلاعاتی ک باید مرور شوند، بیشتر از ظرفیت</a:t>
            </a:r>
            <a:r>
              <a:rPr lang="en-US" b="1" dirty="0">
                <a:cs typeface="B Nazanin" panose="00000400000000000000" pitchFamily="2" charset="-78"/>
              </a:rPr>
              <a:t>STM</a:t>
            </a:r>
            <a:r>
              <a:rPr lang="fa-IR" b="1" dirty="0">
                <a:cs typeface="B Nazanin" panose="00000400000000000000" pitchFamily="2" charset="-78"/>
              </a:rPr>
              <a:t> فرد باشند</a:t>
            </a:r>
            <a:r>
              <a:rPr lang="fa-IR" b="1" dirty="0" smtClean="0">
                <a:cs typeface="B Nazanin" panose="00000400000000000000" pitchFamily="2" charset="-78"/>
              </a:rPr>
              <a:t>.</a:t>
            </a:r>
          </a:p>
          <a:p>
            <a:pPr algn="ctr"/>
            <a:endParaRPr lang="fa-IR" b="1" dirty="0">
              <a:cs typeface="B Nazanin" panose="00000400000000000000" pitchFamily="2" charset="-78"/>
            </a:endParaRPr>
          </a:p>
          <a:p>
            <a:pPr algn="ctr"/>
            <a:r>
              <a:rPr lang="fa-IR" b="1" dirty="0">
                <a:cs typeface="B Nazanin" panose="00000400000000000000" pitchFamily="2" charset="-78"/>
              </a:rPr>
              <a:t/>
            </a:r>
            <a:br>
              <a:rPr lang="fa-IR" b="1" dirty="0">
                <a:cs typeface="B Nazanin" panose="00000400000000000000" pitchFamily="2" charset="-78"/>
              </a:rPr>
            </a:br>
            <a:r>
              <a:rPr lang="fa-IR" dirty="0">
                <a:cs typeface="B Nazanin" panose="00000400000000000000" pitchFamily="2" charset="-78"/>
              </a:rPr>
              <a:t>       </a:t>
            </a:r>
            <a:r>
              <a:rPr lang="fa-IR" b="1" dirty="0">
                <a:cs typeface="B Nazanin" panose="00000400000000000000" pitchFamily="2" charset="-78"/>
              </a:rPr>
              <a:t>عامل دیگری که فرد را از مرور باز میدارد هنگامی است که بین رودررویی با اطلاعات و زمان تکرار این اطلاعات </a:t>
            </a:r>
            <a:r>
              <a:rPr lang="fa-IR" b="1" dirty="0">
                <a:solidFill>
                  <a:srgbClr val="FF0000"/>
                </a:solidFill>
                <a:cs typeface="B Nazanin" panose="00000400000000000000" pitchFamily="2" charset="-78"/>
              </a:rPr>
              <a:t>تداخل</a:t>
            </a:r>
            <a:r>
              <a:rPr lang="fa-IR" b="1" dirty="0">
                <a:cs typeface="B Nazanin" panose="00000400000000000000" pitchFamily="2" charset="-78"/>
              </a:rPr>
              <a:t> به وجود آید</a:t>
            </a:r>
            <a:endParaRPr lang="fa-IR" dirty="0"/>
          </a:p>
        </p:txBody>
      </p:sp>
    </p:spTree>
    <p:extLst>
      <p:ext uri="{BB962C8B-B14F-4D97-AF65-F5344CB8AC3E}">
        <p14:creationId xmlns:p14="http://schemas.microsoft.com/office/powerpoint/2010/main" val="3943613931"/>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07902" y="89915"/>
            <a:ext cx="2982350" cy="740079"/>
          </a:xfrm>
        </p:spPr>
        <p:txBody>
          <a:bodyPr anchor="t"/>
          <a:lstStyle/>
          <a:p>
            <a:pPr algn="just"/>
            <a:r>
              <a:rPr lang="fa-IR" dirty="0" smtClean="0">
                <a:cs typeface="B Nazanin" panose="00000400000000000000" pitchFamily="2" charset="-78"/>
              </a:rPr>
              <a:t>حافظه کوتاه مدت</a:t>
            </a:r>
            <a:endParaRPr lang="fa-IR" dirty="0">
              <a:cs typeface="B Nazanin" panose="00000400000000000000" pitchFamily="2" charset="-78"/>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71905" y="829994"/>
            <a:ext cx="3853947" cy="3679117"/>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10004" y="829994"/>
            <a:ext cx="6595795" cy="3679117"/>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3" name="TextBox 2"/>
          <p:cNvSpPr txBox="1"/>
          <p:nvPr/>
        </p:nvSpPr>
        <p:spPr>
          <a:xfrm>
            <a:off x="2190652" y="5386753"/>
            <a:ext cx="7264400" cy="923330"/>
          </a:xfrm>
          <a:prstGeom prst="rect">
            <a:avLst/>
          </a:prstGeom>
          <a:noFill/>
        </p:spPr>
        <p:txBody>
          <a:bodyPr wrap="square" rtlCol="1">
            <a:spAutoFit/>
          </a:bodyPr>
          <a:lstStyle/>
          <a:p>
            <a:pPr algn="just" rtl="1"/>
            <a:r>
              <a:rPr lang="fa-IR" b="1" dirty="0"/>
              <a:t>مراحل مختلف ثبت و به خاطر سپردن خاطرات توسط بخش‌های مختلفی از مغز انجام می‌شود. </a:t>
            </a:r>
            <a:r>
              <a:rPr lang="fa-IR" b="1" dirty="0">
                <a:solidFill>
                  <a:srgbClr val="31CDC9"/>
                </a:solidFill>
              </a:rPr>
              <a:t>خاطرات و اطلاعات مربوط به حافظه کوتاه مدت ابتدا در لوب فرونتال کورتکس مغز</a:t>
            </a:r>
            <a:r>
              <a:rPr lang="fa-IR" b="1" dirty="0">
                <a:solidFill>
                  <a:srgbClr val="FF0000"/>
                </a:solidFill>
              </a:rPr>
              <a:t> </a:t>
            </a:r>
            <a:r>
              <a:rPr lang="fa-IR" b="1" dirty="0"/>
              <a:t>ثبت می‌شوند</a:t>
            </a:r>
            <a:r>
              <a:rPr lang="en-US" b="1" dirty="0"/>
              <a:t>.</a:t>
            </a:r>
            <a:endParaRPr lang="fa-IR" sz="2000" b="1" dirty="0">
              <a:cs typeface="B Nazanin" panose="00000400000000000000" pitchFamily="2" charset="-78"/>
            </a:endParaRPr>
          </a:p>
        </p:txBody>
      </p:sp>
    </p:spTree>
    <p:extLst>
      <p:ext uri="{BB962C8B-B14F-4D97-AF65-F5344CB8AC3E}">
        <p14:creationId xmlns:p14="http://schemas.microsoft.com/office/powerpoint/2010/main" val="402538612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39801" y="283699"/>
            <a:ext cx="10426699" cy="4694701"/>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extLst>
      <p:ext uri="{BB962C8B-B14F-4D97-AF65-F5344CB8AC3E}">
        <p14:creationId xmlns:p14="http://schemas.microsoft.com/office/powerpoint/2010/main" val="118335396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rotWithShape="1">
          <a:blip r:embed="rId2">
            <a:extLst>
              <a:ext uri="{28A0092B-C50C-407E-A947-70E740481C1C}">
                <a14:useLocalDpi xmlns:a14="http://schemas.microsoft.com/office/drawing/2010/main" val="0"/>
              </a:ext>
            </a:extLst>
          </a:blip>
          <a:srcRect t="21298"/>
          <a:stretch/>
        </p:blipFill>
        <p:spPr>
          <a:xfrm>
            <a:off x="1151012" y="128955"/>
            <a:ext cx="9796388" cy="5688226"/>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extLst>
      <p:ext uri="{BB962C8B-B14F-4D97-AF65-F5344CB8AC3E}">
        <p14:creationId xmlns:p14="http://schemas.microsoft.com/office/powerpoint/2010/main" val="3055492337"/>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254001"/>
            <a:ext cx="10131425" cy="914400"/>
          </a:xfrm>
        </p:spPr>
        <p:txBody>
          <a:bodyPr/>
          <a:lstStyle/>
          <a:p>
            <a:pPr algn="just"/>
            <a:r>
              <a:rPr lang="fa-IR" dirty="0"/>
              <a:t>حافظه حرکتی کوتاه مدت         (</a:t>
            </a:r>
            <a:r>
              <a:rPr lang="en-US" dirty="0"/>
              <a:t>stmm</a:t>
            </a:r>
            <a:r>
              <a:rPr lang="fa-IR" dirty="0"/>
              <a:t>) </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87426" y="1511300"/>
            <a:ext cx="9829800" cy="379730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extLst>
      <p:ext uri="{BB962C8B-B14F-4D97-AF65-F5344CB8AC3E}">
        <p14:creationId xmlns:p14="http://schemas.microsoft.com/office/powerpoint/2010/main" val="3026866054"/>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6237" y="353839"/>
            <a:ext cx="8302626" cy="508000"/>
          </a:xfrm>
        </p:spPr>
        <p:txBody>
          <a:bodyPr anchor="t">
            <a:normAutofit fontScale="90000"/>
          </a:bodyPr>
          <a:lstStyle/>
          <a:p>
            <a:pPr algn="just"/>
            <a:r>
              <a:rPr lang="fa-IR" dirty="0" smtClean="0"/>
              <a:t>حافظه حرکتی کوتاه مدت         (</a:t>
            </a:r>
            <a:r>
              <a:rPr lang="en-US" dirty="0" smtClean="0"/>
              <a:t>stmm</a:t>
            </a:r>
            <a:r>
              <a:rPr lang="fa-IR" dirty="0" smtClean="0"/>
              <a:t>)  </a:t>
            </a:r>
            <a:endParaRPr lang="fa-IR" dirty="0"/>
          </a:p>
        </p:txBody>
      </p:sp>
      <p:sp>
        <p:nvSpPr>
          <p:cNvPr id="3" name="TextBox 2"/>
          <p:cNvSpPr txBox="1"/>
          <p:nvPr/>
        </p:nvSpPr>
        <p:spPr>
          <a:xfrm>
            <a:off x="-69850" y="992559"/>
            <a:ext cx="9821863" cy="2585323"/>
          </a:xfrm>
          <a:prstGeom prst="rect">
            <a:avLst/>
          </a:prstGeom>
          <a:noFill/>
        </p:spPr>
        <p:txBody>
          <a:bodyPr wrap="square" rtlCol="1">
            <a:spAutoFit/>
          </a:bodyPr>
          <a:lstStyle/>
          <a:p>
            <a:pPr algn="ctr" rtl="1"/>
            <a:r>
              <a:rPr lang="fa-IR" sz="2000" b="1" dirty="0" smtClean="0">
                <a:solidFill>
                  <a:srgbClr val="75DBFF"/>
                </a:solidFill>
                <a:cs typeface="B Nazanin" panose="00000400000000000000" pitchFamily="2" charset="-78"/>
              </a:rPr>
              <a:t>اهمیت انجام تحقیقات روی </a:t>
            </a:r>
            <a:r>
              <a:rPr lang="en-US" sz="2000" b="1" dirty="0" smtClean="0">
                <a:solidFill>
                  <a:srgbClr val="75DBFF"/>
                </a:solidFill>
                <a:cs typeface="B Nazanin" panose="00000400000000000000" pitchFamily="2" charset="-78"/>
              </a:rPr>
              <a:t>STMM </a:t>
            </a:r>
            <a:r>
              <a:rPr lang="fa-IR" sz="2000" b="1" dirty="0" smtClean="0">
                <a:solidFill>
                  <a:srgbClr val="75DBFF"/>
                </a:solidFill>
                <a:cs typeface="B Nazanin" panose="00000400000000000000" pitchFamily="2" charset="-78"/>
              </a:rPr>
              <a:t>مربوط به بررسی محدودیت زمانی آن است.</a:t>
            </a:r>
          </a:p>
          <a:p>
            <a:pPr algn="ctr" rtl="1"/>
            <a:r>
              <a:rPr lang="fa-IR" sz="2400" b="1" dirty="0" smtClean="0">
                <a:solidFill>
                  <a:srgbClr val="FF0000"/>
                </a:solidFill>
                <a:cs typeface="B Nazanin" panose="00000400000000000000" pitchFamily="2" charset="-78"/>
              </a:rPr>
              <a:t>فاصله یادداری:  </a:t>
            </a:r>
            <a:r>
              <a:rPr lang="fa-IR" sz="2000" b="1" dirty="0" smtClean="0">
                <a:cs typeface="B Nazanin" panose="00000400000000000000" pitchFamily="2" charset="-78"/>
              </a:rPr>
              <a:t>مقدار زمان بین انجام حرکت و تکرار آن برای بار دوم (به طوری که حافظه از بین نرود).</a:t>
            </a:r>
          </a:p>
          <a:p>
            <a:pPr algn="ctr" rtl="1"/>
            <a:r>
              <a:rPr lang="fa-IR" sz="2000" b="1" dirty="0" smtClean="0">
                <a:solidFill>
                  <a:srgbClr val="75DBFF"/>
                </a:solidFill>
                <a:cs typeface="B Nazanin" panose="00000400000000000000" pitchFamily="2" charset="-78"/>
              </a:rPr>
              <a:t>هر چه فاصله یادداری بیشتر باشد، مقدار فراموشی افزایش می یابد.</a:t>
            </a:r>
          </a:p>
          <a:p>
            <a:pPr algn="ctr" rtl="1"/>
            <a:r>
              <a:rPr lang="fa-IR" sz="2000" b="1" dirty="0">
                <a:cs typeface="B Nazanin" panose="00000400000000000000" pitchFamily="2" charset="-78"/>
              </a:rPr>
              <a:t> </a:t>
            </a:r>
            <a:r>
              <a:rPr lang="fa-IR" sz="2000" b="1" dirty="0" smtClean="0">
                <a:cs typeface="B Nazanin" panose="00000400000000000000" pitchFamily="2" charset="-78"/>
              </a:rPr>
              <a:t>اما لزوما بین این دو فاصله، یک رابطه خطی وجود ندارد و می تواند در بین افراد مختلف، متفاوت باشد. </a:t>
            </a:r>
          </a:p>
          <a:p>
            <a:pPr algn="ctr" rtl="1"/>
            <a:r>
              <a:rPr lang="fa-IR" sz="2000" b="1" dirty="0" smtClean="0">
                <a:solidFill>
                  <a:srgbClr val="75DBFF"/>
                </a:solidFill>
                <a:cs typeface="B Nazanin" panose="00000400000000000000" pitchFamily="2" charset="-78"/>
              </a:rPr>
              <a:t>تخمین زده می شود که از دست دادن حافظه بعد از30-20 ثانیه شروع می شود.</a:t>
            </a:r>
          </a:p>
          <a:p>
            <a:pPr algn="ctr" rtl="1"/>
            <a:r>
              <a:rPr lang="fa-IR" sz="2000" b="1" dirty="0" smtClean="0">
                <a:cs typeface="B Nazanin" panose="00000400000000000000" pitchFamily="2" charset="-78"/>
              </a:rPr>
              <a:t>اطلاعاتی که مرور نمی شوند در عرض80ثانیه از بین میروند و فرد اگر مرور ذهنی را انجام دهد،فراموشی کاهش می یابد.</a:t>
            </a:r>
          </a:p>
          <a:p>
            <a:pPr algn="just" rtl="1"/>
            <a:endParaRPr lang="fa-IR" dirty="0"/>
          </a:p>
        </p:txBody>
      </p:sp>
      <p:cxnSp>
        <p:nvCxnSpPr>
          <p:cNvPr id="8" name="Straight Connector 7"/>
          <p:cNvCxnSpPr/>
          <p:nvPr/>
        </p:nvCxnSpPr>
        <p:spPr>
          <a:xfrm flipH="1" flipV="1">
            <a:off x="8890397" y="4272645"/>
            <a:ext cx="1160463" cy="775563"/>
          </a:xfrm>
          <a:prstGeom prst="line">
            <a:avLst/>
          </a:prstGeom>
          <a:ln>
            <a:headEnd type="none" w="med" len="med"/>
            <a:tailEnd type="arrow" w="med" len="med"/>
          </a:ln>
        </p:spPr>
        <p:style>
          <a:lnRef idx="3">
            <a:schemeClr val="accent1"/>
          </a:lnRef>
          <a:fillRef idx="0">
            <a:schemeClr val="accent1"/>
          </a:fillRef>
          <a:effectRef idx="2">
            <a:schemeClr val="accent1"/>
          </a:effectRef>
          <a:fontRef idx="minor">
            <a:schemeClr val="tx1"/>
          </a:fontRef>
        </p:style>
      </p:cxnSp>
      <p:cxnSp>
        <p:nvCxnSpPr>
          <p:cNvPr id="10" name="Straight Connector 9"/>
          <p:cNvCxnSpPr/>
          <p:nvPr/>
        </p:nvCxnSpPr>
        <p:spPr>
          <a:xfrm flipH="1">
            <a:off x="8888413" y="5079780"/>
            <a:ext cx="1164433" cy="837117"/>
          </a:xfrm>
          <a:prstGeom prst="line">
            <a:avLst/>
          </a:prstGeom>
          <a:ln>
            <a:headEnd type="none" w="med" len="med"/>
            <a:tailEnd type="arrow" w="med" len="med"/>
          </a:ln>
        </p:spPr>
        <p:style>
          <a:lnRef idx="3">
            <a:schemeClr val="accent1"/>
          </a:lnRef>
          <a:fillRef idx="0">
            <a:schemeClr val="accent1"/>
          </a:fillRef>
          <a:effectRef idx="2">
            <a:schemeClr val="accent1"/>
          </a:effectRef>
          <a:fontRef idx="minor">
            <a:schemeClr val="tx1"/>
          </a:fontRef>
        </p:style>
      </p:cxnSp>
      <p:sp>
        <p:nvSpPr>
          <p:cNvPr id="13" name="TextBox 12"/>
          <p:cNvSpPr txBox="1"/>
          <p:nvPr/>
        </p:nvSpPr>
        <p:spPr>
          <a:xfrm>
            <a:off x="10050860" y="4725837"/>
            <a:ext cx="1409700" cy="707886"/>
          </a:xfrm>
          <a:prstGeom prst="rect">
            <a:avLst/>
          </a:prstGeom>
          <a:noFill/>
        </p:spPr>
        <p:txBody>
          <a:bodyPr wrap="square" rtlCol="1">
            <a:spAutoFit/>
          </a:bodyPr>
          <a:lstStyle/>
          <a:p>
            <a:pPr algn="ctr" rtl="1"/>
            <a:r>
              <a:rPr lang="fa-IR" sz="2000" b="1" dirty="0" smtClean="0"/>
              <a:t>تداخل در </a:t>
            </a:r>
            <a:r>
              <a:rPr lang="en-US" sz="2000" b="1" dirty="0" smtClean="0"/>
              <a:t>STMM</a:t>
            </a:r>
            <a:endParaRPr lang="fa-IR" sz="2000" b="1" dirty="0"/>
          </a:p>
        </p:txBody>
      </p:sp>
      <p:sp>
        <p:nvSpPr>
          <p:cNvPr id="15" name="TextBox 14"/>
          <p:cNvSpPr txBox="1"/>
          <p:nvPr/>
        </p:nvSpPr>
        <p:spPr>
          <a:xfrm>
            <a:off x="355600" y="3824804"/>
            <a:ext cx="8483600" cy="1077218"/>
          </a:xfrm>
          <a:prstGeom prst="rect">
            <a:avLst/>
          </a:prstGeom>
          <a:noFill/>
        </p:spPr>
        <p:txBody>
          <a:bodyPr wrap="square" rtlCol="1">
            <a:spAutoFit/>
          </a:bodyPr>
          <a:lstStyle/>
          <a:p>
            <a:pPr algn="r" rtl="1"/>
            <a:r>
              <a:rPr lang="fa-IR" sz="2400" b="1" dirty="0" smtClean="0">
                <a:solidFill>
                  <a:srgbClr val="FF0000"/>
                </a:solidFill>
                <a:cs typeface="B Nazanin" panose="00000400000000000000" pitchFamily="2" charset="-78"/>
              </a:rPr>
              <a:t>تداخل یا بازداری پیش فعال</a:t>
            </a:r>
            <a:r>
              <a:rPr lang="fa-IR" sz="2400" b="1" dirty="0" smtClean="0">
                <a:solidFill>
                  <a:srgbClr val="FF0000"/>
                </a:solidFill>
              </a:rPr>
              <a:t>: </a:t>
            </a:r>
            <a:r>
              <a:rPr lang="fa-IR" sz="2000" dirty="0" smtClean="0">
                <a:cs typeface="B Nazanin" panose="00000400000000000000" pitchFamily="2" charset="-78"/>
              </a:rPr>
              <a:t>وقتی  رخ می دهد که میخواهیم مهارت جدید را تکرار کنیم،مهارت یاد گرفته شده ی قبلی در یادآوری مهارت جدید، اختلال ایجاد می کند. وقتی دو مهارت شبیه هم باشند،این مشکل روی می دهد. مانند فورهند تنیس و اسکواش</a:t>
            </a:r>
            <a:endParaRPr lang="fa-IR" sz="2000" dirty="0">
              <a:cs typeface="B Nazanin" panose="00000400000000000000" pitchFamily="2" charset="-78"/>
            </a:endParaRPr>
          </a:p>
        </p:txBody>
      </p:sp>
      <p:sp>
        <p:nvSpPr>
          <p:cNvPr id="17" name="TextBox 16"/>
          <p:cNvSpPr txBox="1"/>
          <p:nvPr/>
        </p:nvSpPr>
        <p:spPr>
          <a:xfrm>
            <a:off x="304800" y="5654952"/>
            <a:ext cx="8534400" cy="769441"/>
          </a:xfrm>
          <a:prstGeom prst="rect">
            <a:avLst/>
          </a:prstGeom>
          <a:noFill/>
        </p:spPr>
        <p:txBody>
          <a:bodyPr wrap="square" rtlCol="1">
            <a:spAutoFit/>
          </a:bodyPr>
          <a:lstStyle/>
          <a:p>
            <a:pPr algn="r" rtl="1"/>
            <a:r>
              <a:rPr lang="fa-IR" sz="2400" b="1" dirty="0" smtClean="0">
                <a:solidFill>
                  <a:srgbClr val="FF0000"/>
                </a:solidFill>
                <a:cs typeface="B Nazanin" panose="00000400000000000000" pitchFamily="2" charset="-78"/>
              </a:rPr>
              <a:t>تداخل یا بازداری پس فعال: </a:t>
            </a:r>
            <a:r>
              <a:rPr lang="fa-IR" sz="2000" dirty="0" smtClean="0">
                <a:cs typeface="B Nazanin" panose="00000400000000000000" pitchFamily="2" charset="-78"/>
              </a:rPr>
              <a:t>وقتی یادکیری یک مهارت جدید، ممکن است بر اجرای مهارت آموخته شده قبلی،اثر بگذارد. این تداخل موقعی رخ می دهد که مهارت قبلی به خوبی یاد گرفته نشده باشد.</a:t>
            </a:r>
            <a:endParaRPr lang="fa-IR" sz="2000" dirty="0">
              <a:cs typeface="B Nazanin" panose="00000400000000000000" pitchFamily="2" charset="-78"/>
            </a:endParaRPr>
          </a:p>
        </p:txBody>
      </p:sp>
    </p:spTree>
    <p:extLst>
      <p:ext uri="{BB962C8B-B14F-4D97-AF65-F5344CB8AC3E}">
        <p14:creationId xmlns:p14="http://schemas.microsoft.com/office/powerpoint/2010/main" val="263871562"/>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2" y="254000"/>
            <a:ext cx="10131425" cy="4523381"/>
          </a:xfrm>
        </p:spPr>
        <p:txBody>
          <a:bodyPr anchor="b">
            <a:normAutofit fontScale="90000"/>
          </a:bodyPr>
          <a:lstStyle/>
          <a:p>
            <a:pPr algn="ctr"/>
            <a:r>
              <a:rPr lang="fa-IR" sz="2800" dirty="0" smtClean="0">
                <a:cs typeface="B Nazanin" panose="00000400000000000000" pitchFamily="2" charset="-78"/>
              </a:rPr>
              <a:t>تحقیقات انجام شده در خصوص یادآوری در این زمینه بوده اند که آیا مسافتی را که طی کرده ایم، بیشتر ازموقعیتی که از آن شروع به حرکت کرده ایم، به یاد می آوریم؟</a:t>
            </a:r>
            <a:br>
              <a:rPr lang="fa-IR" sz="2800" dirty="0" smtClean="0">
                <a:cs typeface="B Nazanin" panose="00000400000000000000" pitchFamily="2" charset="-78"/>
              </a:rPr>
            </a:br>
            <a:r>
              <a:rPr lang="fa-IR" sz="2800" dirty="0" smtClean="0">
                <a:cs typeface="B Nazanin" panose="00000400000000000000" pitchFamily="2" charset="-78"/>
              </a:rPr>
              <a:t/>
            </a:r>
            <a:br>
              <a:rPr lang="fa-IR" sz="2800" dirty="0" smtClean="0">
                <a:cs typeface="B Nazanin" panose="00000400000000000000" pitchFamily="2" charset="-78"/>
              </a:rPr>
            </a:br>
            <a:r>
              <a:rPr lang="fa-IR" sz="2800" dirty="0" smtClean="0">
                <a:cs typeface="B Nazanin" panose="00000400000000000000" pitchFamily="2" charset="-78"/>
              </a:rPr>
              <a:t>تحقیقات نشان داده اند که </a:t>
            </a:r>
            <a:r>
              <a:rPr lang="fa-IR" sz="2800" dirty="0" smtClean="0">
                <a:solidFill>
                  <a:srgbClr val="FF0000"/>
                </a:solidFill>
                <a:cs typeface="B Nazanin" panose="00000400000000000000" pitchFamily="2" charset="-78"/>
              </a:rPr>
              <a:t>موقعیت</a:t>
            </a:r>
            <a:r>
              <a:rPr lang="fa-IR" sz="2800" dirty="0" smtClean="0">
                <a:cs typeface="B Nazanin" panose="00000400000000000000" pitchFamily="2" charset="-78"/>
              </a:rPr>
              <a:t> بهتر از</a:t>
            </a:r>
            <a:r>
              <a:rPr lang="fa-IR" sz="2800" dirty="0" smtClean="0">
                <a:solidFill>
                  <a:srgbClr val="31CDC9"/>
                </a:solidFill>
                <a:cs typeface="B Nazanin" panose="00000400000000000000" pitchFamily="2" charset="-78"/>
              </a:rPr>
              <a:t> مسافت </a:t>
            </a:r>
            <a:r>
              <a:rPr lang="fa-IR" sz="2800" dirty="0" smtClean="0">
                <a:cs typeface="B Nazanin" panose="00000400000000000000" pitchFamily="2" charset="-78"/>
              </a:rPr>
              <a:t>به یاد آورده می شود.</a:t>
            </a:r>
            <a:r>
              <a:rPr lang="fa-IR" sz="2400" dirty="0" smtClean="0">
                <a:cs typeface="B Nazanin" panose="00000400000000000000" pitchFamily="2" charset="-78"/>
              </a:rPr>
              <a:t/>
            </a:r>
            <a:br>
              <a:rPr lang="fa-IR" sz="2400" dirty="0" smtClean="0">
                <a:cs typeface="B Nazanin" panose="00000400000000000000" pitchFamily="2" charset="-78"/>
              </a:rPr>
            </a:br>
            <a:r>
              <a:rPr lang="fa-IR" sz="2400" dirty="0">
                <a:cs typeface="B Nazanin" panose="00000400000000000000" pitchFamily="2" charset="-78"/>
              </a:rPr>
              <a:t/>
            </a:r>
            <a:br>
              <a:rPr lang="fa-IR" sz="2400" dirty="0">
                <a:cs typeface="B Nazanin" panose="00000400000000000000" pitchFamily="2" charset="-78"/>
              </a:rPr>
            </a:br>
            <a:r>
              <a:rPr lang="fa-IR" sz="2400" dirty="0" smtClean="0">
                <a:cs typeface="B Nazanin" panose="00000400000000000000" pitchFamily="2" charset="-78"/>
              </a:rPr>
              <a:t/>
            </a:r>
            <a:br>
              <a:rPr lang="fa-IR" sz="2400" dirty="0" smtClean="0">
                <a:cs typeface="B Nazanin" panose="00000400000000000000" pitchFamily="2" charset="-78"/>
              </a:rPr>
            </a:br>
            <a:r>
              <a:rPr lang="fa-IR" sz="2400" dirty="0">
                <a:cs typeface="B Nazanin" panose="00000400000000000000" pitchFamily="2" charset="-78"/>
              </a:rPr>
              <a:t/>
            </a:r>
            <a:br>
              <a:rPr lang="fa-IR" sz="2400" dirty="0">
                <a:cs typeface="B Nazanin" panose="00000400000000000000" pitchFamily="2" charset="-78"/>
              </a:rPr>
            </a:br>
            <a:r>
              <a:rPr lang="fa-IR" sz="2400" dirty="0" smtClean="0">
                <a:cs typeface="B Nazanin" panose="00000400000000000000" pitchFamily="2" charset="-78"/>
              </a:rPr>
              <a:t/>
            </a:r>
            <a:br>
              <a:rPr lang="fa-IR" sz="2400" dirty="0" smtClean="0">
                <a:cs typeface="B Nazanin" panose="00000400000000000000" pitchFamily="2" charset="-78"/>
              </a:rPr>
            </a:br>
            <a:r>
              <a:rPr lang="fa-IR" sz="2400" dirty="0">
                <a:cs typeface="B Nazanin" panose="00000400000000000000" pitchFamily="2" charset="-78"/>
              </a:rPr>
              <a:t/>
            </a:r>
            <a:br>
              <a:rPr lang="fa-IR" sz="2400" dirty="0">
                <a:cs typeface="B Nazanin" panose="00000400000000000000" pitchFamily="2" charset="-78"/>
              </a:rPr>
            </a:br>
            <a:r>
              <a:rPr lang="fa-IR" sz="2400" dirty="0" smtClean="0">
                <a:cs typeface="B Nazanin" panose="00000400000000000000" pitchFamily="2" charset="-78"/>
              </a:rPr>
              <a:t/>
            </a:r>
            <a:br>
              <a:rPr lang="fa-IR" sz="2400" dirty="0" smtClean="0">
                <a:cs typeface="B Nazanin" panose="00000400000000000000" pitchFamily="2" charset="-78"/>
              </a:rPr>
            </a:br>
            <a:r>
              <a:rPr lang="fa-IR" sz="1800" dirty="0" smtClean="0">
                <a:cs typeface="B Nazanin" panose="00000400000000000000" pitchFamily="2" charset="-78"/>
              </a:rPr>
              <a:t>برای درک بیشتر موضوع، چکیده و </a:t>
            </a:r>
            <a:r>
              <a:rPr lang="en-US" sz="1800" dirty="0" smtClean="0">
                <a:cs typeface="B Nazanin" panose="00000400000000000000" pitchFamily="2" charset="-78"/>
              </a:rPr>
              <a:t>doi</a:t>
            </a:r>
            <a:r>
              <a:rPr lang="fa-IR" sz="1800" dirty="0" smtClean="0">
                <a:cs typeface="B Nazanin" panose="00000400000000000000" pitchFamily="2" charset="-78"/>
              </a:rPr>
              <a:t>یکی از مقالات اولیه در این مورد، در صفحات آخر پاور پوینت آورده شده.</a:t>
            </a:r>
            <a:r>
              <a:rPr lang="fa-IR" dirty="0"/>
              <a:t/>
            </a:r>
            <a:br>
              <a:rPr lang="fa-IR" dirty="0"/>
            </a:br>
            <a:endParaRPr lang="fa-IR" dirty="0"/>
          </a:p>
        </p:txBody>
      </p:sp>
    </p:spTree>
    <p:extLst>
      <p:ext uri="{BB962C8B-B14F-4D97-AF65-F5344CB8AC3E}">
        <p14:creationId xmlns:p14="http://schemas.microsoft.com/office/powerpoint/2010/main" val="3443680219"/>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1400" y="1498600"/>
            <a:ext cx="5127626" cy="1456267"/>
          </a:xfrm>
        </p:spPr>
        <p:txBody>
          <a:bodyPr>
            <a:normAutofit/>
          </a:bodyPr>
          <a:lstStyle/>
          <a:p>
            <a:pPr algn="ctr"/>
            <a:r>
              <a:rPr lang="fa-IR" sz="4000" dirty="0" smtClean="0">
                <a:cs typeface="B Nazanin" panose="00000400000000000000" pitchFamily="2" charset="-78"/>
              </a:rPr>
              <a:t>حافظه بلند مدت (</a:t>
            </a:r>
            <a:r>
              <a:rPr lang="en-US" sz="4000" dirty="0" smtClean="0">
                <a:cs typeface="B Nazanin" panose="00000400000000000000" pitchFamily="2" charset="-78"/>
              </a:rPr>
              <a:t>ltm</a:t>
            </a:r>
            <a:r>
              <a:rPr lang="fa-IR" sz="4000" dirty="0" smtClean="0">
                <a:cs typeface="B Nazanin" panose="00000400000000000000" pitchFamily="2" charset="-78"/>
              </a:rPr>
              <a:t>)</a:t>
            </a:r>
            <a:endParaRPr lang="fa-IR" sz="4000" dirty="0">
              <a:cs typeface="B Nazanin" panose="00000400000000000000" pitchFamily="2" charset="-78"/>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4501" y="203200"/>
            <a:ext cx="5494320" cy="502919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486664082"/>
      </p:ext>
    </p:extLst>
  </p:cSld>
  <p:clrMapOvr>
    <a:masterClrMapping/>
  </p:clrMapOvr>
  <p:transition spd="slow">
    <p:comb/>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26362" y="114299"/>
            <a:ext cx="4302124" cy="596901"/>
          </a:xfrm>
        </p:spPr>
        <p:txBody>
          <a:bodyPr anchor="t">
            <a:normAutofit fontScale="90000"/>
          </a:bodyPr>
          <a:lstStyle/>
          <a:p>
            <a:r>
              <a:rPr lang="fa-IR" sz="3600" dirty="0" smtClean="0">
                <a:cs typeface="B Nazanin" panose="00000400000000000000" pitchFamily="2" charset="-78"/>
              </a:rPr>
              <a:t>نقش</a:t>
            </a:r>
            <a:r>
              <a:rPr lang="en-US" sz="3600" dirty="0" smtClean="0">
                <a:cs typeface="B Nazanin" panose="00000400000000000000" pitchFamily="2" charset="-78"/>
              </a:rPr>
              <a:t>ltm</a:t>
            </a:r>
            <a:r>
              <a:rPr lang="fa-IR" sz="3600" dirty="0" smtClean="0">
                <a:cs typeface="B Nazanin" panose="00000400000000000000" pitchFamily="2" charset="-78"/>
              </a:rPr>
              <a:t>در یادگیری</a:t>
            </a:r>
            <a:endParaRPr lang="fa-IR" sz="3600" dirty="0">
              <a:cs typeface="B Nazanin" panose="00000400000000000000" pitchFamily="2" charset="-78"/>
            </a:endParaRPr>
          </a:p>
        </p:txBody>
      </p:sp>
      <p:sp>
        <p:nvSpPr>
          <p:cNvPr id="3" name="Subtitle 2"/>
          <p:cNvSpPr>
            <a:spLocks noGrp="1"/>
          </p:cNvSpPr>
          <p:nvPr>
            <p:ph type="subTitle" idx="1"/>
          </p:nvPr>
        </p:nvSpPr>
        <p:spPr>
          <a:xfrm>
            <a:off x="584200" y="711200"/>
            <a:ext cx="10575925" cy="6007100"/>
          </a:xfrm>
        </p:spPr>
        <p:txBody>
          <a:bodyPr>
            <a:normAutofit/>
          </a:bodyPr>
          <a:lstStyle/>
          <a:p>
            <a:pPr algn="just"/>
            <a:r>
              <a:rPr lang="fa-IR" sz="2000" dirty="0" smtClean="0">
                <a:cs typeface="B Nazanin" panose="00000400000000000000" pitchFamily="2" charset="-78"/>
              </a:rPr>
              <a:t>طبق نظریه پردازش اطلاعات، وقتی چیزی یادگرفته می شودکه به طور دائمی وارد </a:t>
            </a:r>
            <a:r>
              <a:rPr lang="en-US" sz="2000" dirty="0" smtClean="0">
                <a:cs typeface="B Nazanin" panose="00000400000000000000" pitchFamily="2" charset="-78"/>
              </a:rPr>
              <a:t>ltm</a:t>
            </a:r>
            <a:r>
              <a:rPr lang="fa-IR" sz="2000" dirty="0" smtClean="0">
                <a:cs typeface="B Nazanin" panose="00000400000000000000" pitchFamily="2" charset="-78"/>
              </a:rPr>
              <a:t> شده با شد تو سعه ذخیره</a:t>
            </a:r>
            <a:r>
              <a:rPr lang="en-US" sz="2000" dirty="0" smtClean="0">
                <a:cs typeface="B Nazanin" panose="00000400000000000000" pitchFamily="2" charset="-78"/>
              </a:rPr>
              <a:t>ltm </a:t>
            </a:r>
            <a:r>
              <a:rPr lang="fa-IR" sz="2000" dirty="0" smtClean="0">
                <a:cs typeface="B Nazanin" panose="00000400000000000000" pitchFamily="2" charset="-78"/>
              </a:rPr>
              <a:t> هدف اصلی یادگیری است.</a:t>
            </a:r>
            <a:r>
              <a:rPr lang="en-US" sz="2000" dirty="0" smtClean="0">
                <a:cs typeface="B Nazanin" panose="00000400000000000000" pitchFamily="2" charset="-78"/>
              </a:rPr>
              <a:t>ltm</a:t>
            </a:r>
            <a:r>
              <a:rPr lang="fa-IR" sz="2000" dirty="0" smtClean="0">
                <a:cs typeface="B Nazanin" panose="00000400000000000000" pitchFamily="2" charset="-78"/>
              </a:rPr>
              <a:t> ظرفیت محدودی ندارد. برای توضیح واژه حافظه حرکتی بلند مدت  </a:t>
            </a:r>
            <a:r>
              <a:rPr lang="en-US" sz="2000" dirty="0" smtClean="0">
                <a:cs typeface="B Nazanin" panose="00000400000000000000" pitchFamily="2" charset="-78"/>
              </a:rPr>
              <a:t>(ltmm)</a:t>
            </a:r>
            <a:r>
              <a:rPr lang="fa-IR" sz="2000" dirty="0" smtClean="0">
                <a:cs typeface="B Nazanin" panose="00000400000000000000" pitchFamily="2" charset="-78"/>
              </a:rPr>
              <a:t> به تعداد مهارت های ورزشی که می توانید انجام دهید نگاه کنید طبق نظریه پردازش اطلا عات همه این مهارت ها در</a:t>
            </a:r>
            <a:r>
              <a:rPr lang="en-US" sz="2000" dirty="0" smtClean="0">
                <a:cs typeface="B Nazanin" panose="00000400000000000000" pitchFamily="2" charset="-78"/>
              </a:rPr>
              <a:t> ltm</a:t>
            </a:r>
            <a:r>
              <a:rPr lang="fa-IR" sz="2000" dirty="0" smtClean="0">
                <a:cs typeface="B Nazanin" panose="00000400000000000000" pitchFamily="2" charset="-78"/>
              </a:rPr>
              <a:t>یا  نگهداری می شوند.</a:t>
            </a:r>
          </a:p>
          <a:p>
            <a:pPr algn="just"/>
            <a:endParaRPr lang="fa-IR" sz="2000" dirty="0" smtClean="0">
              <a:cs typeface="B Nazanin" panose="00000400000000000000" pitchFamily="2" charset="-78"/>
            </a:endParaRPr>
          </a:p>
          <a:p>
            <a:pPr algn="just"/>
            <a:r>
              <a:rPr lang="fa-IR" sz="2000" dirty="0" smtClean="0">
                <a:cs typeface="B Nazanin" panose="00000400000000000000" pitchFamily="2" charset="-78"/>
              </a:rPr>
              <a:t>خیلی از طرفداران نظریه پردازش اطلاعات معتقدند که زمانی که رد عصبی در مغز شکل گرفت، دیگر چیزی به نام فراموشی وجود ندارد. ناتوانی در یادآوری یک موضوع، امری زود گذر است در صورتی که به فرد زمان داده شود حتما موضوع را به یاد خواهد آورد </a:t>
            </a:r>
            <a:r>
              <a:rPr lang="fa-IR" sz="2000" b="1" dirty="0" smtClean="0">
                <a:solidFill>
                  <a:srgbClr val="FF0000"/>
                </a:solidFill>
                <a:cs typeface="B Nazanin" panose="00000400000000000000" pitchFamily="2" charset="-78"/>
              </a:rPr>
              <a:t>فروید معتقد بود که اگر ما نمی توانیم چیزی را به یاد آوریم به این دلیل است که به طور غیرهوشیارانه خواهان انجام آن نیستیم (ضمیر ناخودآگاه ما تمایلی به انجام آن ندارد). </a:t>
            </a:r>
          </a:p>
          <a:p>
            <a:pPr algn="just"/>
            <a:endParaRPr lang="fa-IR" sz="2000" dirty="0">
              <a:cs typeface="B Nazanin" panose="00000400000000000000" pitchFamily="2" charset="-78"/>
            </a:endParaRPr>
          </a:p>
          <a:p>
            <a:pPr algn="just"/>
            <a:r>
              <a:rPr lang="fa-IR" sz="2000" dirty="0" smtClean="0">
                <a:cs typeface="B Nazanin" panose="00000400000000000000" pitchFamily="2" charset="-78"/>
              </a:rPr>
              <a:t>سایر طرفداران نظریه پردازش اطلاعات بر این عقیده اند که در واقع ما فراموش میکنیم. انها پیرو این جمله: «از آن استفاده کن وگرنه از دستش میدهی »، هستند. اگر یک مهارت مورد استفاده قرار نگیرد ویک قطعه اطلاعات بینایی یا کلامی به طور منظم فراخوانی نشود رد عصبی از بین خواهد رفت. </a:t>
            </a:r>
          </a:p>
          <a:p>
            <a:pPr algn="just"/>
            <a:r>
              <a:rPr lang="fa-IR" sz="2000" dirty="0" smtClean="0">
                <a:cs typeface="B Nazanin" panose="00000400000000000000" pitchFamily="2" charset="-78"/>
              </a:rPr>
              <a:t>سرعت و مقدار زوال رد عصبی بستگی به مقدار واقعی یادگیری دارد. اگر بخواهیم  چیزی را بیشتر وبهتر به یاد بیاوریم باید بیشتر وبهتر آن را یاد بگیریم.</a:t>
            </a:r>
          </a:p>
          <a:p>
            <a:pPr algn="just"/>
            <a:endParaRPr lang="fa-IR" sz="2000" dirty="0" smtClean="0">
              <a:cs typeface="B Nazanin" panose="00000400000000000000" pitchFamily="2" charset="-78"/>
            </a:endParaRPr>
          </a:p>
          <a:p>
            <a:pPr algn="just"/>
            <a:r>
              <a:rPr lang="fa-IR" sz="2000" b="1" dirty="0" smtClean="0">
                <a:solidFill>
                  <a:srgbClr val="FF0000"/>
                </a:solidFill>
                <a:cs typeface="B Nazanin" panose="00000400000000000000" pitchFamily="2" charset="-78"/>
              </a:rPr>
              <a:t>مقدار یادگیری واقعی تعیین کننده این است که ما فراموش میکنیم یا نه.</a:t>
            </a:r>
          </a:p>
          <a:p>
            <a:endParaRPr lang="fa-IR" sz="2000" dirty="0" smtClean="0">
              <a:cs typeface="B Nazanin" panose="00000400000000000000" pitchFamily="2" charset="-78"/>
            </a:endParaRPr>
          </a:p>
          <a:p>
            <a:endParaRPr lang="fa-IR" sz="2000" dirty="0" smtClean="0">
              <a:cs typeface="B Nazanin" panose="00000400000000000000" pitchFamily="2" charset="-78"/>
            </a:endParaRPr>
          </a:p>
          <a:p>
            <a:endParaRPr lang="fa-IR" sz="2000" dirty="0" smtClean="0">
              <a:cs typeface="B Nazanin" panose="00000400000000000000" pitchFamily="2" charset="-78"/>
            </a:endParaRPr>
          </a:p>
          <a:p>
            <a:endParaRPr lang="fa-IR" sz="2000" dirty="0" smtClean="0">
              <a:cs typeface="B Nazanin" panose="00000400000000000000" pitchFamily="2" charset="-78"/>
            </a:endParaRPr>
          </a:p>
          <a:p>
            <a:endParaRPr lang="fa-IR" sz="2000" dirty="0" smtClean="0">
              <a:cs typeface="B Nazanin" panose="00000400000000000000" pitchFamily="2" charset="-78"/>
            </a:endParaRPr>
          </a:p>
          <a:p>
            <a:endParaRPr lang="fa-IR" sz="2000" dirty="0" smtClean="0">
              <a:cs typeface="B Nazanin" panose="00000400000000000000" pitchFamily="2" charset="-78"/>
            </a:endParaRPr>
          </a:p>
          <a:p>
            <a:endParaRPr lang="fa-IR" sz="2000" dirty="0" smtClean="0">
              <a:cs typeface="B Nazanin" panose="00000400000000000000" pitchFamily="2" charset="-78"/>
            </a:endParaRPr>
          </a:p>
          <a:p>
            <a:endParaRPr lang="fa-IR" sz="2000" dirty="0" smtClean="0">
              <a:cs typeface="B Nazanin" panose="00000400000000000000" pitchFamily="2" charset="-78"/>
            </a:endParaRPr>
          </a:p>
          <a:p>
            <a:endParaRPr lang="fa-IR" sz="2000" dirty="0" smtClean="0">
              <a:cs typeface="B Nazanin" panose="00000400000000000000" pitchFamily="2" charset="-78"/>
            </a:endParaRPr>
          </a:p>
          <a:p>
            <a:endParaRPr lang="fa-IR" sz="2000" dirty="0" smtClean="0">
              <a:cs typeface="B Nazanin" panose="00000400000000000000" pitchFamily="2" charset="-78"/>
            </a:endParaRPr>
          </a:p>
          <a:p>
            <a:endParaRPr lang="fa-IR" sz="2000" dirty="0" smtClean="0">
              <a:cs typeface="B Nazanin" panose="00000400000000000000" pitchFamily="2" charset="-78"/>
            </a:endParaRPr>
          </a:p>
          <a:p>
            <a:endParaRPr lang="fa-IR" sz="2000" dirty="0" smtClean="0">
              <a:cs typeface="B Nazanin" panose="00000400000000000000" pitchFamily="2" charset="-78"/>
            </a:endParaRPr>
          </a:p>
          <a:p>
            <a:endParaRPr lang="fa-IR" sz="2000" dirty="0" smtClean="0">
              <a:cs typeface="B Nazanin" panose="00000400000000000000" pitchFamily="2" charset="-78"/>
            </a:endParaRPr>
          </a:p>
          <a:p>
            <a:endParaRPr lang="fa-IR" sz="2000" dirty="0" smtClean="0">
              <a:cs typeface="B Nazanin" panose="00000400000000000000" pitchFamily="2" charset="-78"/>
            </a:endParaRPr>
          </a:p>
          <a:p>
            <a:endParaRPr lang="fa-IR" sz="2000" dirty="0" smtClean="0">
              <a:cs typeface="B Nazanin" panose="00000400000000000000" pitchFamily="2" charset="-78"/>
            </a:endParaRPr>
          </a:p>
          <a:p>
            <a:endParaRPr lang="fa-IR" sz="2000" dirty="0" smtClean="0">
              <a:cs typeface="B Nazanin" panose="00000400000000000000" pitchFamily="2" charset="-78"/>
            </a:endParaRPr>
          </a:p>
          <a:p>
            <a:endParaRPr lang="fa-IR" sz="2000" dirty="0" smtClean="0">
              <a:cs typeface="B Nazanin" panose="00000400000000000000" pitchFamily="2" charset="-78"/>
            </a:endParaRPr>
          </a:p>
          <a:p>
            <a:endParaRPr lang="fa-IR" sz="2000" dirty="0" smtClean="0">
              <a:cs typeface="B Nazanin" panose="00000400000000000000" pitchFamily="2" charset="-78"/>
            </a:endParaRPr>
          </a:p>
          <a:p>
            <a:endParaRPr lang="fa-IR" sz="2000" dirty="0" smtClean="0">
              <a:cs typeface="B Nazanin" panose="00000400000000000000" pitchFamily="2" charset="-78"/>
            </a:endParaRPr>
          </a:p>
          <a:p>
            <a:endParaRPr lang="fa-IR" sz="2000" dirty="0" smtClean="0">
              <a:cs typeface="B Nazanin" panose="00000400000000000000" pitchFamily="2" charset="-78"/>
            </a:endParaRPr>
          </a:p>
          <a:p>
            <a:endParaRPr lang="fa-IR" sz="2000" dirty="0">
              <a:cs typeface="B Nazanin" panose="00000400000000000000" pitchFamily="2" charset="-78"/>
            </a:endParaRPr>
          </a:p>
        </p:txBody>
      </p:sp>
    </p:spTree>
    <p:extLst>
      <p:ext uri="{BB962C8B-B14F-4D97-AF65-F5344CB8AC3E}">
        <p14:creationId xmlns:p14="http://schemas.microsoft.com/office/powerpoint/2010/main" val="220881387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685800" y="266700"/>
            <a:ext cx="10972799" cy="6362700"/>
          </a:xfrm>
        </p:spPr>
        <p:txBody>
          <a:bodyPr anchor="t">
            <a:normAutofit/>
          </a:bodyPr>
          <a:lstStyle/>
          <a:p>
            <a:pPr lvl="1" algn="just"/>
            <a:r>
              <a:rPr lang="fa-IR" sz="2000" dirty="0" smtClean="0"/>
              <a:t>اندازه گیری فراخوانی از</a:t>
            </a:r>
            <a:r>
              <a:rPr lang="en-US" sz="2000" dirty="0"/>
              <a:t> </a:t>
            </a:r>
            <a:r>
              <a:rPr lang="en-US" sz="2000" dirty="0" smtClean="0"/>
              <a:t>LTMM</a:t>
            </a:r>
            <a:r>
              <a:rPr lang="fa-IR" sz="2000" dirty="0" smtClean="0"/>
              <a:t> به وسیله سنجش مقدار مهارتی که میتواند پس از یک دوره طولانی زمانی بین انجام مهارت و زمان سنجش آن در فرد باقی بماند، صورت میگیرد. این روش یادداری نام دارد.</a:t>
            </a:r>
          </a:p>
          <a:p>
            <a:pPr lvl="1" algn="just"/>
            <a:endParaRPr lang="fa-IR" sz="2000" dirty="0" smtClean="0"/>
          </a:p>
          <a:p>
            <a:pPr lvl="1" algn="just"/>
            <a:r>
              <a:rPr lang="fa-IR" sz="2000" dirty="0" smtClean="0"/>
              <a:t>یادداری تحت عنوان «باقی ماندن مهارت در طول یک دوره زمانی بی تمرینی» توصیف میشود (کر1982).</a:t>
            </a:r>
          </a:p>
          <a:p>
            <a:pPr lvl="1" algn="just"/>
            <a:endParaRPr lang="fa-IR" sz="2000" dirty="0" smtClean="0"/>
          </a:p>
          <a:p>
            <a:pPr lvl="1" algn="just"/>
            <a:r>
              <a:rPr lang="fa-IR" sz="2000" dirty="0" smtClean="0"/>
              <a:t>هرچقدر هم که ما یک مهارت را خوب یاد بگیریم، باز هم نمی توانیم آن را هر دفعه با دقت انجام دهیم. تایگر وود نمی تواند همیشه از 2متری توپ گلف را وارد چاله کند.</a:t>
            </a:r>
          </a:p>
          <a:p>
            <a:pPr marL="457200" lvl="1" indent="0" algn="just">
              <a:buNone/>
            </a:pPr>
            <a:endParaRPr lang="fa-IR" sz="2000" dirty="0" smtClean="0"/>
          </a:p>
          <a:p>
            <a:pPr lvl="1" algn="just"/>
            <a:r>
              <a:rPr lang="fa-IR" sz="2000" dirty="0" smtClean="0"/>
              <a:t>یادداری در </a:t>
            </a:r>
            <a:r>
              <a:rPr lang="en-US" sz="2000" dirty="0" smtClean="0"/>
              <a:t>LTMM</a:t>
            </a:r>
            <a:r>
              <a:rPr lang="fa-IR" sz="2000" dirty="0" smtClean="0"/>
              <a:t>روند مشابهی با یادداری در </a:t>
            </a:r>
            <a:r>
              <a:rPr lang="en-US" sz="2000" dirty="0" smtClean="0"/>
              <a:t>LTM</a:t>
            </a:r>
            <a:r>
              <a:rPr lang="fa-IR" sz="2000" dirty="0" smtClean="0"/>
              <a:t>  ندارد.</a:t>
            </a:r>
          </a:p>
          <a:p>
            <a:pPr lvl="1" algn="just"/>
            <a:endParaRPr lang="fa-IR" sz="2000" dirty="0" smtClean="0"/>
          </a:p>
          <a:p>
            <a:pPr lvl="1" algn="just"/>
            <a:r>
              <a:rPr lang="fa-IR" sz="2000" dirty="0" smtClean="0"/>
              <a:t>به نظر می رسد که حتی زمانی که ما یک مهارت را یاد گرفته ایم، باز هم نیاز به تمرین کردن آن داریم. این موضوع تحت عنوان پرآموزی شناخته می شود.</a:t>
            </a:r>
          </a:p>
          <a:p>
            <a:pPr marL="457200" lvl="1" indent="0" algn="just">
              <a:buNone/>
            </a:pPr>
            <a:endParaRPr lang="fa-IR" sz="2000" dirty="0" smtClean="0"/>
          </a:p>
          <a:p>
            <a:pPr lvl="1" algn="just"/>
            <a:r>
              <a:rPr lang="fa-IR" sz="2000" dirty="0" smtClean="0"/>
              <a:t>فراموشی در حافظه حرکتی راحت تر از حافظه بینایی و کلامی رخ می دهد. علت این موضوع شاید این باشد که در حافظه حرکتی هم </a:t>
            </a:r>
            <a:r>
              <a:rPr lang="en-US" sz="2000" dirty="0" smtClean="0"/>
              <a:t>CNS</a:t>
            </a:r>
            <a:r>
              <a:rPr lang="fa-IR" sz="2000" dirty="0" smtClean="0"/>
              <a:t> و هم سیستم عصبی پیرامونی</a:t>
            </a:r>
            <a:r>
              <a:rPr lang="en-US" sz="2000" dirty="0" smtClean="0"/>
              <a:t> PNS</a:t>
            </a:r>
            <a:r>
              <a:rPr lang="fa-IR" sz="2000" dirty="0" smtClean="0"/>
              <a:t> درگیر هستند. اما در حافظه بینایی و کلامی فقط</a:t>
            </a:r>
            <a:r>
              <a:rPr lang="en-US" sz="2000" dirty="0" smtClean="0"/>
              <a:t>CNS</a:t>
            </a:r>
            <a:r>
              <a:rPr lang="fa-IR" sz="2000" dirty="0" smtClean="0"/>
              <a:t> مسئول است.</a:t>
            </a:r>
          </a:p>
          <a:p>
            <a:pPr marL="457200" lvl="1" indent="0" algn="just">
              <a:buNone/>
            </a:pPr>
            <a:endParaRPr lang="fa-IR" sz="2000" dirty="0" smtClean="0"/>
          </a:p>
          <a:p>
            <a:endParaRPr lang="fa-IR" dirty="0"/>
          </a:p>
        </p:txBody>
      </p:sp>
    </p:spTree>
    <p:extLst>
      <p:ext uri="{BB962C8B-B14F-4D97-AF65-F5344CB8AC3E}">
        <p14:creationId xmlns:p14="http://schemas.microsoft.com/office/powerpoint/2010/main" val="898257487"/>
      </p:ext>
    </p:extLst>
  </p:cSld>
  <p:clrMapOvr>
    <a:masterClrMapping/>
  </p:clrMapOvr>
  <p:transition spd="slow">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memory</a:t>
            </a:r>
            <a:endParaRPr lang="fa-IR" dirty="0"/>
          </a:p>
        </p:txBody>
      </p:sp>
      <p:sp>
        <p:nvSpPr>
          <p:cNvPr id="3" name="Subtitle 2"/>
          <p:cNvSpPr>
            <a:spLocks noGrp="1"/>
          </p:cNvSpPr>
          <p:nvPr>
            <p:ph type="subTitle" idx="1"/>
          </p:nvPr>
        </p:nvSpPr>
        <p:spPr/>
        <p:txBody>
          <a:bodyPr/>
          <a:lstStyle/>
          <a:p>
            <a:r>
              <a:rPr lang="en-US" dirty="0" smtClean="0"/>
              <a:t>Season 6</a:t>
            </a:r>
            <a:endParaRPr lang="fa-I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06878">
            <a:off x="4900550" y="2396632"/>
            <a:ext cx="3365304" cy="345519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804326557"/>
      </p:ext>
    </p:extLst>
  </p:cSld>
  <p:clrMapOvr>
    <a:masterClrMapping/>
  </p:clrMapOvr>
  <p:transition spd="slow">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685800" y="381000"/>
            <a:ext cx="10820399" cy="6121400"/>
          </a:xfrm>
        </p:spPr>
        <p:txBody>
          <a:bodyPr anchor="t">
            <a:normAutofit/>
          </a:bodyPr>
          <a:lstStyle/>
          <a:p>
            <a:pPr lvl="1" algn="just"/>
            <a:r>
              <a:rPr lang="fa-IR" sz="2000" dirty="0" smtClean="0">
                <a:cs typeface="B Nazanin" panose="00000400000000000000" pitchFamily="2" charset="-78"/>
              </a:rPr>
              <a:t>آخرین مورد جالب در خصوص </a:t>
            </a:r>
            <a:r>
              <a:rPr lang="en-US" sz="2000" dirty="0" smtClean="0">
                <a:cs typeface="B Nazanin" panose="00000400000000000000" pitchFamily="2" charset="-78"/>
              </a:rPr>
              <a:t>LTMM</a:t>
            </a:r>
            <a:r>
              <a:rPr lang="fa-IR" sz="2000" dirty="0" smtClean="0">
                <a:cs typeface="B Nazanin" panose="00000400000000000000" pitchFamily="2" charset="-78"/>
              </a:rPr>
              <a:t>به عنوان پدیده الگودهی (</a:t>
            </a:r>
            <a:r>
              <a:rPr lang="en-US" sz="2000" dirty="0" smtClean="0">
                <a:cs typeface="B Nazanin" panose="00000400000000000000" pitchFamily="2" charset="-78"/>
              </a:rPr>
              <a:t>PATERNING</a:t>
            </a:r>
            <a:r>
              <a:rPr lang="fa-IR" sz="2000" dirty="0" smtClean="0">
                <a:cs typeface="B Nazanin" panose="00000400000000000000" pitchFamily="2" charset="-78"/>
              </a:rPr>
              <a:t>) شناخته میشود. </a:t>
            </a:r>
          </a:p>
          <a:p>
            <a:pPr lvl="1" algn="just"/>
            <a:endParaRPr lang="fa-IR" sz="2000" dirty="0">
              <a:cs typeface="B Nazanin" panose="00000400000000000000" pitchFamily="2" charset="-78"/>
            </a:endParaRPr>
          </a:p>
          <a:p>
            <a:pPr lvl="1" algn="just"/>
            <a:r>
              <a:rPr lang="fa-IR" sz="2000" dirty="0" smtClean="0">
                <a:cs typeface="B Nazanin" panose="00000400000000000000" pitchFamily="2" charset="-78"/>
              </a:rPr>
              <a:t>اولین چیزی که ما فراموش می کنیم، زمانبندی حرکت است نه توالی و سازمانبندی فضایی حرکت.</a:t>
            </a:r>
          </a:p>
          <a:p>
            <a:pPr lvl="1" algn="just"/>
            <a:endParaRPr lang="fa-IR" sz="2000" dirty="0" smtClean="0">
              <a:cs typeface="B Nazanin" panose="00000400000000000000" pitchFamily="2" charset="-78"/>
            </a:endParaRPr>
          </a:p>
          <a:p>
            <a:pPr lvl="1" algn="just"/>
            <a:endParaRPr lang="fa-IR" sz="2000" dirty="0">
              <a:cs typeface="B Nazanin" panose="00000400000000000000" pitchFamily="2" charset="-78"/>
            </a:endParaRPr>
          </a:p>
          <a:p>
            <a:pPr marL="457200" lvl="1" indent="0" algn="ctr">
              <a:buNone/>
            </a:pPr>
            <a:r>
              <a:rPr lang="fa-IR" sz="2400" b="1" dirty="0" smtClean="0">
                <a:cs typeface="B Nazanin" panose="00000400000000000000" pitchFamily="2" charset="-78"/>
              </a:rPr>
              <a:t>روانشناسی بوم شناختی و هماهنگ کردن فراهم سازها </a:t>
            </a:r>
          </a:p>
          <a:p>
            <a:pPr marL="457200" lvl="1" indent="0" algn="ctr">
              <a:buNone/>
            </a:pPr>
            <a:endParaRPr lang="fa-IR" sz="2400" b="1" dirty="0" smtClean="0">
              <a:cs typeface="B Nazanin" panose="00000400000000000000" pitchFamily="2" charset="-78"/>
            </a:endParaRPr>
          </a:p>
          <a:p>
            <a:pPr lvl="1" algn="just">
              <a:buFont typeface="Arial" panose="020B0604020202020204" pitchFamily="34" charset="0"/>
              <a:buChar char="•"/>
            </a:pPr>
            <a:r>
              <a:rPr lang="fa-IR" sz="2000" b="1" dirty="0" smtClean="0">
                <a:cs typeface="B Nazanin" panose="00000400000000000000" pitchFamily="2" charset="-78"/>
              </a:rPr>
              <a:t>در ابتدا روانشناسان بوم شناختی به هیچ وجه اعتقاد نداشتند که تجربیات گذشته می تواند بر عملکرد تاثیر بگذارد(البته به استثنای تغییرات رشدی).اما شواهد ارائه شده درمورد تاثیر تجربه بر روی عملکرد، آنها را وادار به تفکر در این زمینه نمود.در نتیجه موضوع هماهنگ سازی فراهم سازها را مطرح کردند.</a:t>
            </a:r>
          </a:p>
          <a:p>
            <a:pPr lvl="1" algn="just">
              <a:buFont typeface="Arial" panose="020B0604020202020204" pitchFamily="34" charset="0"/>
              <a:buChar char="•"/>
            </a:pPr>
            <a:endParaRPr lang="fa-IR" sz="2000" b="1" dirty="0" smtClean="0">
              <a:cs typeface="B Nazanin" panose="00000400000000000000" pitchFamily="2" charset="-78"/>
            </a:endParaRPr>
          </a:p>
          <a:p>
            <a:pPr lvl="1" algn="just">
              <a:buFont typeface="Arial" panose="020B0604020202020204" pitchFamily="34" charset="0"/>
              <a:buChar char="•"/>
            </a:pPr>
            <a:r>
              <a:rPr lang="fa-IR" sz="2000" b="1" dirty="0" smtClean="0">
                <a:cs typeface="B Nazanin" panose="00000400000000000000" pitchFamily="2" charset="-78"/>
              </a:rPr>
              <a:t>آنها در این مورد بحث کردند که تکرار قرارگیری در معرض محیط، توانایی فرد برای تشخیص فراهم سازها را افزایش می دهد. اما ادعا کردند که این موضوع ربطی به حافظه ندارد.</a:t>
            </a:r>
            <a:endParaRPr lang="fa-IR" sz="2000" b="1" dirty="0">
              <a:cs typeface="B Nazanin" panose="00000400000000000000" pitchFamily="2" charset="-78"/>
            </a:endParaRPr>
          </a:p>
        </p:txBody>
      </p:sp>
    </p:spTree>
    <p:extLst>
      <p:ext uri="{BB962C8B-B14F-4D97-AF65-F5344CB8AC3E}">
        <p14:creationId xmlns:p14="http://schemas.microsoft.com/office/powerpoint/2010/main" val="9046905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685800" y="177800"/>
            <a:ext cx="10833100" cy="6400800"/>
          </a:xfrm>
        </p:spPr>
        <p:txBody>
          <a:bodyPr anchor="t">
            <a:normAutofit/>
          </a:bodyPr>
          <a:lstStyle/>
          <a:p>
            <a:pPr marL="342900" indent="-342900" algn="just">
              <a:buFont typeface="Wingdings" panose="05000000000000000000" pitchFamily="2" charset="2"/>
              <a:buChar char="v"/>
            </a:pPr>
            <a:r>
              <a:rPr lang="fa-IR" sz="2400" b="1" dirty="0" smtClean="0">
                <a:solidFill>
                  <a:srgbClr val="75DBFF"/>
                </a:solidFill>
                <a:cs typeface="B Nazanin" panose="00000400000000000000" pitchFamily="2" charset="-78"/>
              </a:rPr>
              <a:t>طرفداران نظریه سیستم های پویا</a:t>
            </a:r>
          </a:p>
          <a:p>
            <a:pPr marL="342900" indent="-342900" algn="just">
              <a:buFont typeface="Arial" panose="020B0604020202020204" pitchFamily="34" charset="0"/>
              <a:buChar char="•"/>
            </a:pPr>
            <a:r>
              <a:rPr lang="fa-IR" sz="2000" dirty="0" smtClean="0">
                <a:cs typeface="B Nazanin" panose="00000400000000000000" pitchFamily="2" charset="-78"/>
              </a:rPr>
              <a:t>حافظه نقش کوچکی را در انتخاب هدف بازی میکند که در نهایت باعث تعیین فراهم سازها میشود و هیچ نقش دیگری ندارد.</a:t>
            </a:r>
            <a:endParaRPr lang="fa-IR" sz="2000" dirty="0">
              <a:cs typeface="B Nazanin" panose="00000400000000000000" pitchFamily="2" charset="-78"/>
            </a:endParaRPr>
          </a:p>
          <a:p>
            <a:pPr marL="342900" indent="-342900" algn="just">
              <a:buFont typeface="Wingdings" panose="05000000000000000000" pitchFamily="2" charset="2"/>
              <a:buChar char="v"/>
            </a:pPr>
            <a:endParaRPr lang="fa-IR" sz="2400" b="1" dirty="0" smtClean="0">
              <a:solidFill>
                <a:srgbClr val="75DBFF"/>
              </a:solidFill>
              <a:cs typeface="B Nazanin" panose="00000400000000000000" pitchFamily="2" charset="-78"/>
            </a:endParaRPr>
          </a:p>
          <a:p>
            <a:pPr marL="342900" indent="-342900" algn="just">
              <a:buFont typeface="Wingdings" panose="05000000000000000000" pitchFamily="2" charset="2"/>
              <a:buChar char="v"/>
            </a:pPr>
            <a:r>
              <a:rPr lang="fa-IR" sz="2400" b="1" dirty="0" smtClean="0">
                <a:solidFill>
                  <a:srgbClr val="75DBFF"/>
                </a:solidFill>
                <a:cs typeface="B Nazanin" panose="00000400000000000000" pitchFamily="2" charset="-78"/>
              </a:rPr>
              <a:t>بسیاری از طرفداران نظریه پردازش اطلاعات</a:t>
            </a:r>
          </a:p>
          <a:p>
            <a:pPr marL="342900" indent="-342900" algn="just">
              <a:buFont typeface="Arial" panose="020B0604020202020204" pitchFamily="34" charset="0"/>
              <a:buChar char="•"/>
            </a:pPr>
            <a:r>
              <a:rPr lang="fa-IR" sz="2000" dirty="0" smtClean="0">
                <a:cs typeface="B Nazanin" panose="00000400000000000000" pitchFamily="2" charset="-78"/>
              </a:rPr>
              <a:t>اینکه گفته میشود هماهنگ کردن فراهم سازها ربطی به حافظه ندارد، قابل قبول نیست.</a:t>
            </a:r>
          </a:p>
          <a:p>
            <a:pPr marL="342900" indent="-342900" algn="just">
              <a:buFont typeface="Arial" panose="020B0604020202020204" pitchFamily="34" charset="0"/>
              <a:buChar char="•"/>
            </a:pPr>
            <a:endParaRPr lang="fa-IR" sz="2000" dirty="0">
              <a:cs typeface="B Nazanin" panose="00000400000000000000" pitchFamily="2" charset="-78"/>
            </a:endParaRPr>
          </a:p>
          <a:p>
            <a:pPr marL="342900" indent="-342900" algn="just">
              <a:buFont typeface="Arial" panose="020B0604020202020204" pitchFamily="34" charset="0"/>
              <a:buChar char="•"/>
            </a:pPr>
            <a:r>
              <a:rPr lang="fa-IR" sz="2000" dirty="0" smtClean="0">
                <a:cs typeface="B Nazanin" panose="00000400000000000000" pitchFamily="2" charset="-78"/>
              </a:rPr>
              <a:t>ارتباط باعث تسهیل در پردازش میشود؛ یعنی محرک آشنا سریعتر از محرک نا آشنا شناسایی می شود.</a:t>
            </a:r>
          </a:p>
          <a:p>
            <a:pPr marL="342900" indent="-342900" algn="just">
              <a:buFont typeface="Arial" panose="020B0604020202020204" pitchFamily="34" charset="0"/>
              <a:buChar char="•"/>
            </a:pPr>
            <a:endParaRPr lang="fa-IR" sz="2000" dirty="0" smtClean="0">
              <a:cs typeface="B Nazanin" panose="00000400000000000000" pitchFamily="2" charset="-78"/>
            </a:endParaRPr>
          </a:p>
          <a:p>
            <a:pPr marL="342900" indent="-342900" algn="just">
              <a:buFont typeface="Wingdings" panose="05000000000000000000" pitchFamily="2" charset="2"/>
              <a:buChar char="v"/>
            </a:pPr>
            <a:r>
              <a:rPr lang="fa-IR" sz="2400" b="1" dirty="0" smtClean="0">
                <a:solidFill>
                  <a:srgbClr val="75DBFF"/>
                </a:solidFill>
                <a:cs typeface="B Nazanin" panose="00000400000000000000" pitchFamily="2" charset="-78"/>
              </a:rPr>
              <a:t>روان شناسان بوم شناختی</a:t>
            </a:r>
          </a:p>
          <a:p>
            <a:pPr marL="342900" indent="-342900" algn="just">
              <a:buFont typeface="Arial" panose="020B0604020202020204" pitchFamily="34" charset="0"/>
              <a:buChar char="•"/>
            </a:pPr>
            <a:r>
              <a:rPr lang="fa-IR" sz="2000" dirty="0">
                <a:cs typeface="B Nazanin" panose="00000400000000000000" pitchFamily="2" charset="-78"/>
              </a:rPr>
              <a:t>هماهنگ کردن فراهم سازها ربطی به حافظه </a:t>
            </a:r>
            <a:r>
              <a:rPr lang="fa-IR" sz="2000" dirty="0" smtClean="0">
                <a:cs typeface="B Nazanin" panose="00000400000000000000" pitchFamily="2" charset="-78"/>
              </a:rPr>
              <a:t>ندارد؛ زیرا ما در هماهنگ سازی فراهم سازها، برای اینکه بتوانیم به هدفمان برسیم، نیازی به فراخوانی تجربیات گذشته مان نداریم.</a:t>
            </a:r>
          </a:p>
          <a:p>
            <a:pPr marL="342900" indent="-342900" algn="just">
              <a:buFont typeface="Arial" panose="020B0604020202020204" pitchFamily="34" charset="0"/>
              <a:buChar char="•"/>
            </a:pPr>
            <a:endParaRPr lang="fa-IR" sz="2000" b="1" dirty="0">
              <a:solidFill>
                <a:srgbClr val="75DBFF"/>
              </a:solidFill>
              <a:cs typeface="B Nazanin" panose="00000400000000000000" pitchFamily="2" charset="-78"/>
            </a:endParaRPr>
          </a:p>
          <a:p>
            <a:pPr marL="342900" indent="-342900" algn="just">
              <a:buFont typeface="Arial" panose="020B0604020202020204" pitchFamily="34" charset="0"/>
              <a:buChar char="•"/>
            </a:pPr>
            <a:r>
              <a:rPr lang="fa-IR" sz="2000" dirty="0" smtClean="0">
                <a:cs typeface="B Nazanin" panose="00000400000000000000" pitchFamily="2" charset="-78"/>
              </a:rPr>
              <a:t>هماهنگ سازی فراهم سازها منجر به شکل گیری رد عصبی در</a:t>
            </a:r>
            <a:r>
              <a:rPr lang="en-US" sz="2000" dirty="0" smtClean="0">
                <a:cs typeface="B Nazanin" panose="00000400000000000000" pitchFamily="2" charset="-78"/>
              </a:rPr>
              <a:t> CNS </a:t>
            </a:r>
            <a:r>
              <a:rPr lang="fa-IR" sz="2000" dirty="0" smtClean="0">
                <a:cs typeface="B Nazanin" panose="00000400000000000000" pitchFamily="2" charset="-78"/>
              </a:rPr>
              <a:t>نمی گردد. بلکه فقط باعث راه انداز یجفت شدن ادراک-عمل می گردد.در اینجا ما ارتباط درونی </a:t>
            </a:r>
            <a:r>
              <a:rPr lang="fa-IR" sz="2000" dirty="0">
                <a:cs typeface="B Nazanin" panose="00000400000000000000" pitchFamily="2" charset="-78"/>
              </a:rPr>
              <a:t>فیزیکی </a:t>
            </a:r>
            <a:r>
              <a:rPr lang="fa-IR" sz="2000" dirty="0" smtClean="0">
                <a:cs typeface="B Nazanin" panose="00000400000000000000" pitchFamily="2" charset="-78"/>
              </a:rPr>
              <a:t>در </a:t>
            </a:r>
            <a:r>
              <a:rPr lang="en-US" sz="2000" dirty="0" smtClean="0">
                <a:cs typeface="B Nazanin" panose="00000400000000000000" pitchFamily="2" charset="-78"/>
              </a:rPr>
              <a:t>CNS</a:t>
            </a:r>
            <a:r>
              <a:rPr lang="fa-IR" sz="2000" dirty="0" smtClean="0">
                <a:cs typeface="B Nazanin" panose="00000400000000000000" pitchFamily="2" charset="-78"/>
              </a:rPr>
              <a:t> نداریم، بلکه فقط تسهیل تشخیص فراهم ساز ها را داریم.</a:t>
            </a:r>
            <a:endParaRPr lang="fa-IR" sz="2000" dirty="0">
              <a:cs typeface="B Nazanin" panose="00000400000000000000" pitchFamily="2" charset="-78"/>
            </a:endParaRPr>
          </a:p>
        </p:txBody>
      </p:sp>
    </p:spTree>
    <p:extLst>
      <p:ext uri="{BB962C8B-B14F-4D97-AF65-F5344CB8AC3E}">
        <p14:creationId xmlns:p14="http://schemas.microsoft.com/office/powerpoint/2010/main" val="26611189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342900" y="508000"/>
            <a:ext cx="11023599" cy="6096000"/>
          </a:xfrm>
        </p:spPr>
        <p:txBody>
          <a:bodyPr anchor="t">
            <a:normAutofit lnSpcReduction="10000"/>
          </a:bodyPr>
          <a:lstStyle/>
          <a:p>
            <a:pPr marL="457200" indent="-457200" algn="just" rtl="0">
              <a:buFont typeface="Wingdings" panose="05000000000000000000" pitchFamily="2" charset="2"/>
              <a:buChar char="v"/>
            </a:pPr>
            <a:r>
              <a:rPr lang="en-US" dirty="0"/>
              <a:t>Developmental Differences in Children’s Labeling of </a:t>
            </a:r>
            <a:r>
              <a:rPr lang="en-US" dirty="0" smtClean="0"/>
              <a:t>Movement</a:t>
            </a:r>
          </a:p>
          <a:p>
            <a:pPr algn="just" rtl="0"/>
            <a:endParaRPr lang="en-US" dirty="0"/>
          </a:p>
          <a:p>
            <a:pPr algn="just" rtl="0"/>
            <a:r>
              <a:rPr lang="en-US" sz="2200" b="1" dirty="0"/>
              <a:t>Article</a:t>
            </a:r>
            <a:r>
              <a:rPr lang="en-US" sz="2200" dirty="0"/>
              <a:t> </a:t>
            </a:r>
            <a:r>
              <a:rPr lang="en-US" sz="2200" i="1" dirty="0"/>
              <a:t>in</a:t>
            </a:r>
            <a:r>
              <a:rPr lang="en-US" sz="2200" dirty="0"/>
              <a:t> </a:t>
            </a:r>
            <a:r>
              <a:rPr lang="en-US" sz="2200" u="sng" dirty="0">
                <a:hlinkClick r:id="rId2"/>
              </a:rPr>
              <a:t>Journal of Motor Behavior</a:t>
            </a:r>
            <a:r>
              <a:rPr lang="en-US" sz="2200" dirty="0"/>
              <a:t> 13(2):77-90 · July 1981 </a:t>
            </a:r>
            <a:r>
              <a:rPr lang="en-US" sz="2200" i="1" dirty="0"/>
              <a:t>with</a:t>
            </a:r>
            <a:r>
              <a:rPr lang="en-US" sz="2200" dirty="0"/>
              <a:t> 20 Reads</a:t>
            </a:r>
            <a:r>
              <a:rPr lang="en-US" dirty="0"/>
              <a:t> </a:t>
            </a:r>
          </a:p>
          <a:p>
            <a:pPr algn="just" rtl="0"/>
            <a:r>
              <a:rPr lang="en-US" dirty="0" smtClean="0"/>
              <a:t>doi:</a:t>
            </a:r>
            <a:r>
              <a:rPr lang="en-US" dirty="0"/>
              <a:t> </a:t>
            </a:r>
            <a:r>
              <a:rPr lang="en-US" u="sng" dirty="0">
                <a:hlinkClick r:id="rId3"/>
              </a:rPr>
              <a:t>10.1080/00222895.1981.10735238</a:t>
            </a:r>
            <a:r>
              <a:rPr lang="en-US" dirty="0"/>
              <a:t> · </a:t>
            </a:r>
            <a:endParaRPr lang="en-US" dirty="0" smtClean="0"/>
          </a:p>
          <a:p>
            <a:pPr algn="just" rtl="0"/>
            <a:endParaRPr lang="en-US" dirty="0" smtClean="0"/>
          </a:p>
          <a:p>
            <a:pPr marL="514350" indent="-514350" algn="just" rtl="0">
              <a:buFont typeface="Wingdings" panose="05000000000000000000" pitchFamily="2" charset="2"/>
              <a:buChar char="v"/>
            </a:pPr>
            <a:r>
              <a:rPr lang="en-US" dirty="0"/>
              <a:t>INTERTRIAL INTERVAL AND PROACTIVE INTERFERENCE IN SHORT-TERM MOTOR MEMORY'</a:t>
            </a:r>
          </a:p>
          <a:p>
            <a:pPr algn="just" rtl="0"/>
            <a:r>
              <a:rPr lang="en-US" dirty="0"/>
              <a:t> </a:t>
            </a:r>
            <a:endParaRPr lang="en-US" dirty="0" smtClean="0"/>
          </a:p>
          <a:p>
            <a:pPr algn="just" rtl="0"/>
            <a:r>
              <a:rPr lang="en-US" sz="2200" dirty="0" smtClean="0"/>
              <a:t>WILLIAM </a:t>
            </a:r>
            <a:r>
              <a:rPr lang="en-US" sz="2200" dirty="0"/>
              <a:t>E. MONTAGUEf WILLIAM A. HILLIX University of Illinois, Urbana AN D University of Missouri, Kansas </a:t>
            </a:r>
            <a:r>
              <a:rPr lang="en-US" sz="2200" dirty="0" smtClean="0"/>
              <a:t>City</a:t>
            </a:r>
          </a:p>
          <a:p>
            <a:pPr algn="just" rtl="0"/>
            <a:r>
              <a:rPr lang="en-US" sz="2200" dirty="0" smtClean="0"/>
              <a:t>Montague</a:t>
            </a:r>
            <a:r>
              <a:rPr lang="en-US" sz="2200" dirty="0"/>
              <a:t>, W. E., &amp; Hillix, W. A. (1968). </a:t>
            </a:r>
            <a:r>
              <a:rPr lang="en-US" sz="2200" i="1" dirty="0"/>
              <a:t>Intertrial interval and proactive interference in short-term motor memory. Canadian Journal of Psychology/Revue Canadienne de Psychologie, 22(2), 73–78</a:t>
            </a:r>
            <a:r>
              <a:rPr lang="en-US" i="1" dirty="0"/>
              <a:t>.</a:t>
            </a:r>
            <a:r>
              <a:rPr lang="en-US" dirty="0"/>
              <a:t> </a:t>
            </a:r>
            <a:r>
              <a:rPr lang="en-US" dirty="0">
                <a:solidFill>
                  <a:schemeClr val="accent1"/>
                </a:solidFill>
              </a:rPr>
              <a:t>doi:10.1037/h0082751</a:t>
            </a:r>
            <a:r>
              <a:rPr lang="en-US" dirty="0"/>
              <a:t> </a:t>
            </a:r>
          </a:p>
        </p:txBody>
      </p:sp>
    </p:spTree>
    <p:extLst>
      <p:ext uri="{BB962C8B-B14F-4D97-AF65-F5344CB8AC3E}">
        <p14:creationId xmlns:p14="http://schemas.microsoft.com/office/powerpoint/2010/main" val="2608597878"/>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558800" y="1016000"/>
            <a:ext cx="10820399" cy="5676900"/>
          </a:xfrm>
        </p:spPr>
        <p:txBody>
          <a:bodyPr anchor="t">
            <a:normAutofit fontScale="92500"/>
          </a:bodyPr>
          <a:lstStyle/>
          <a:p>
            <a:pPr algn="just" rtl="0">
              <a:lnSpc>
                <a:spcPct val="170000"/>
              </a:lnSpc>
            </a:pPr>
            <a:r>
              <a:rPr lang="en-US" sz="1600" b="1" dirty="0">
                <a:latin typeface="Times New Roman" panose="02020603050405020304" pitchFamily="18" charset="0"/>
                <a:cs typeface="Times New Roman" panose="02020603050405020304" pitchFamily="18" charset="0"/>
              </a:rPr>
              <a:t> ABSTRACT </a:t>
            </a:r>
            <a:endParaRPr lang="en-US" sz="1600" dirty="0">
              <a:latin typeface="Times New Roman" panose="02020603050405020304" pitchFamily="18" charset="0"/>
              <a:cs typeface="Times New Roman" panose="02020603050405020304" pitchFamily="18" charset="0"/>
            </a:endParaRPr>
          </a:p>
          <a:p>
            <a:pPr algn="just" rtl="0">
              <a:lnSpc>
                <a:spcPct val="170000"/>
              </a:lnSpc>
            </a:pPr>
            <a:r>
              <a:rPr lang="en-US" sz="1600" dirty="0">
                <a:latin typeface="Times New Roman" panose="02020603050405020304" pitchFamily="18" charset="0"/>
                <a:cs typeface="Times New Roman" panose="02020603050405020304" pitchFamily="18" charset="0"/>
              </a:rPr>
              <a:t>The experiment questioned whether proactive interference (PI) occurred in STM for linear motor responses. Ss had 7 trials, each with a different response length. Each trial consisted of 4 training repetitions (Rs) after each of which recall was tested (T), a retention interval, and a recall test (Tr ). Intertrial intervals (ITIs) of 5, 20, and 80 sec. and retention intervals of 5 and 80 sec. were between-groups variables. Mean absolute error on Tr was reliably greater after the longer retention interval but was not affected by ITT. Tr error provided no evidence for PI. A PI effect was found on die first training T, but this effect disappeared after 4 Rs. The results suggest that motor memory may be a rapidly decaying trace which is available to interact with the learning of a subsequent response for only a brief time. The underlying mechanism may differ from that of verbal STM although additional evidence attesting to this difference is necessary. ADAMS AND DIJKSTRA (1966) reported that short-term memory (STM) for motor responses declines in accuracy over retention intervals of 5 to 120 seconds in a manner similar to that found with verbal materials. However, the proactive interference effect which typically appears as a function of trials in verbal STM experiments (Keppel &amp; Underwood, 1962) was absent. And since the retention intervals were unfilled, their motor STM results therefore provide tentative support for a simple trace-decay hypothesis rather than for an interference hypothesis which usually receives support in verbal STM </a:t>
            </a:r>
            <a:r>
              <a:rPr lang="en-US" sz="1600" dirty="0" smtClean="0">
                <a:latin typeface="Times New Roman" panose="02020603050405020304" pitchFamily="18" charset="0"/>
                <a:cs typeface="Times New Roman" panose="02020603050405020304" pitchFamily="18" charset="0"/>
              </a:rPr>
              <a:t>experiments.</a:t>
            </a:r>
            <a:endParaRPr lang="fa-IR" sz="16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393700" y="368300"/>
            <a:ext cx="11074400" cy="707886"/>
          </a:xfrm>
          <a:prstGeom prst="rect">
            <a:avLst/>
          </a:prstGeom>
          <a:noFill/>
        </p:spPr>
        <p:txBody>
          <a:bodyPr wrap="square" rtlCol="1">
            <a:spAutoFit/>
          </a:bodyPr>
          <a:lstStyle/>
          <a:p>
            <a:r>
              <a:rPr lang="en-US" sz="2000" b="1" dirty="0">
                <a:cs typeface="+mj-cs"/>
              </a:rPr>
              <a:t>INTERTRIAL INTERVAL AND PROACTIVE INTERFERENCE IN SHORT-TERM MOTOR MEMORY'</a:t>
            </a:r>
          </a:p>
          <a:p>
            <a:endParaRPr lang="fa-IR" sz="2000" b="1" dirty="0">
              <a:cs typeface="+mj-cs"/>
            </a:endParaRPr>
          </a:p>
        </p:txBody>
      </p:sp>
    </p:spTree>
    <p:extLst>
      <p:ext uri="{BB962C8B-B14F-4D97-AF65-F5344CB8AC3E}">
        <p14:creationId xmlns:p14="http://schemas.microsoft.com/office/powerpoint/2010/main" val="293857138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355600" y="177800"/>
            <a:ext cx="10159999" cy="495300"/>
          </a:xfrm>
        </p:spPr>
        <p:txBody>
          <a:bodyPr>
            <a:normAutofit lnSpcReduction="10000"/>
          </a:bodyPr>
          <a:lstStyle/>
          <a:p>
            <a:pPr algn="just" rtl="0"/>
            <a:r>
              <a:rPr lang="en-US" dirty="0"/>
              <a:t>Developmental Differences in Children’s Labeling of Movement</a:t>
            </a:r>
          </a:p>
        </p:txBody>
      </p:sp>
      <p:sp>
        <p:nvSpPr>
          <p:cNvPr id="4" name="Text Placeholder 3"/>
          <p:cNvSpPr>
            <a:spLocks noGrp="1"/>
          </p:cNvSpPr>
          <p:nvPr>
            <p:ph type="body" idx="1"/>
          </p:nvPr>
        </p:nvSpPr>
        <p:spPr>
          <a:xfrm>
            <a:off x="355600" y="673100"/>
            <a:ext cx="11176000" cy="6019800"/>
          </a:xfrm>
        </p:spPr>
        <p:txBody>
          <a:bodyPr>
            <a:normAutofit fontScale="92500" lnSpcReduction="20000"/>
          </a:bodyPr>
          <a:lstStyle/>
          <a:p>
            <a:pPr rtl="0"/>
            <a:r>
              <a:rPr lang="en-US" sz="2000" dirty="0">
                <a:latin typeface="Times New Roman" panose="02020603050405020304" pitchFamily="18" charset="0"/>
                <a:cs typeface="Times New Roman" panose="02020603050405020304" pitchFamily="18" charset="0"/>
              </a:rPr>
              <a:t>Abstract</a:t>
            </a:r>
          </a:p>
          <a:p>
            <a:pPr rtl="0">
              <a:lnSpc>
                <a:spcPct val="150000"/>
              </a:lnSpc>
            </a:pPr>
            <a:r>
              <a:rPr lang="en-US" sz="2000" dirty="0">
                <a:latin typeface="Times New Roman" panose="02020603050405020304" pitchFamily="18" charset="0"/>
                <a:cs typeface="Times New Roman" panose="02020603050405020304" pitchFamily="18" charset="0"/>
              </a:rPr>
              <a:t>Children's encoding of information, specifically, the correct use and application of labels, is one factor frequently used to account for developmental differences in verbal learning. Labels may also be used in connection with remembering positional movements. The purpose of this study was to evaluate developmental differences in the effects of labels upon remembering movements. In addition, the study evaluated whether better or poorer labeling strategies would increase or decrease performance in the age groups studied. Subjects consisted of kindergarten children (N=27), fifth grade children (N=27), and adults (N=27) randomly assigned within each age level to one of three groups: subjective label, irrelevant label, and relevant label. Subjects were tested on a two-dimensional positioning task allowing estimates of radial, location, and distance errors. Results indicated that relevant labels (clock face) improved performance for remembering positions within all age conditions. Of major interest was the finding that relevant labels increased performance of the kindergarten children to the approximate level of the irrelevant label (animals) group for fifth graders. The same finding was evident for the fifth graders with the relevant label group approximating performance of adults forced to use a less sophisticated strategy (irrelevant label, i.e., animals). This finding suggests that a significant portion of the differences between younger and older children and adult performance is due to the processing deficit of poor encoding strategies used by children.</a:t>
            </a:r>
          </a:p>
        </p:txBody>
      </p:sp>
    </p:spTree>
    <p:extLst>
      <p:ext uri="{BB962C8B-B14F-4D97-AF65-F5344CB8AC3E}">
        <p14:creationId xmlns:p14="http://schemas.microsoft.com/office/powerpoint/2010/main" val="8523121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9800" y="165100"/>
            <a:ext cx="3667127" cy="1005481"/>
          </a:xfrm>
        </p:spPr>
        <p:txBody>
          <a:bodyPr>
            <a:normAutofit/>
          </a:bodyPr>
          <a:lstStyle/>
          <a:p>
            <a:pPr algn="just"/>
            <a:r>
              <a:rPr lang="fa-IR" sz="3200" dirty="0" smtClean="0">
                <a:cs typeface="B Nazanin" panose="00000400000000000000" pitchFamily="2" charset="-78"/>
              </a:rPr>
              <a:t>اصطلاحات مهم در این فصل</a:t>
            </a:r>
            <a:endParaRPr lang="fa-IR" sz="3200" dirty="0">
              <a:cs typeface="B Nazanin" panose="00000400000000000000" pitchFamily="2" charset="-78"/>
            </a:endParaRPr>
          </a:p>
        </p:txBody>
      </p:sp>
      <p:sp>
        <p:nvSpPr>
          <p:cNvPr id="3" name="Text Placeholder 2"/>
          <p:cNvSpPr>
            <a:spLocks noGrp="1"/>
          </p:cNvSpPr>
          <p:nvPr>
            <p:ph type="body" idx="1"/>
          </p:nvPr>
        </p:nvSpPr>
        <p:spPr>
          <a:xfrm>
            <a:off x="496404" y="1268315"/>
            <a:ext cx="8912227" cy="5001619"/>
          </a:xfrm>
        </p:spPr>
        <p:txBody>
          <a:bodyPr>
            <a:normAutofit/>
          </a:bodyPr>
          <a:lstStyle/>
          <a:p>
            <a:pPr algn="just"/>
            <a:r>
              <a:rPr lang="fa-IR" dirty="0" smtClean="0"/>
              <a:t>حافظه   </a:t>
            </a:r>
            <a:r>
              <a:rPr lang="fa-IR" dirty="0" smtClean="0">
                <a:solidFill>
                  <a:srgbClr val="00B0F0"/>
                </a:solidFill>
              </a:rPr>
              <a:t>                                                                                                  </a:t>
            </a:r>
            <a:r>
              <a:rPr lang="en-US" dirty="0" smtClean="0">
                <a:solidFill>
                  <a:srgbClr val="E20E8C"/>
                </a:solidFill>
              </a:rPr>
              <a:t>memory</a:t>
            </a:r>
            <a:r>
              <a:rPr lang="fa-IR" dirty="0" smtClean="0">
                <a:solidFill>
                  <a:srgbClr val="E20E8C"/>
                </a:solidFill>
              </a:rPr>
              <a:t> </a:t>
            </a:r>
            <a:endParaRPr lang="fa-IR" dirty="0" smtClean="0">
              <a:solidFill>
                <a:srgbClr val="00B0F0"/>
              </a:solidFill>
            </a:endParaRPr>
          </a:p>
          <a:p>
            <a:pPr algn="just"/>
            <a:r>
              <a:rPr lang="fa-IR" dirty="0" smtClean="0"/>
              <a:t>ذخیره ی اطلاعات حسی </a:t>
            </a:r>
            <a:r>
              <a:rPr lang="en-US" dirty="0" smtClean="0"/>
              <a:t>sis</a:t>
            </a:r>
            <a:r>
              <a:rPr lang="fa-IR" dirty="0" smtClean="0">
                <a:solidFill>
                  <a:srgbClr val="00B0F0"/>
                </a:solidFill>
              </a:rPr>
              <a:t>                                        </a:t>
            </a:r>
            <a:r>
              <a:rPr lang="en-US" dirty="0" smtClean="0">
                <a:solidFill>
                  <a:srgbClr val="E20E8C"/>
                </a:solidFill>
              </a:rPr>
              <a:t>sensory information sror     </a:t>
            </a:r>
            <a:endParaRPr lang="en-US" dirty="0" smtClean="0">
              <a:solidFill>
                <a:srgbClr val="00B0F0"/>
              </a:solidFill>
            </a:endParaRPr>
          </a:p>
          <a:p>
            <a:pPr algn="just"/>
            <a:r>
              <a:rPr lang="fa-IR" dirty="0" smtClean="0"/>
              <a:t>حافظه کوتاه مدت</a:t>
            </a:r>
            <a:r>
              <a:rPr lang="en-US" dirty="0" smtClean="0"/>
              <a:t> stm  </a:t>
            </a:r>
            <a:r>
              <a:rPr lang="fa-IR" dirty="0" smtClean="0">
                <a:solidFill>
                  <a:srgbClr val="00B0F0"/>
                </a:solidFill>
              </a:rPr>
              <a:t>                                                         </a:t>
            </a:r>
            <a:r>
              <a:rPr lang="en-US" dirty="0" smtClean="0">
                <a:solidFill>
                  <a:srgbClr val="E20E8C"/>
                </a:solidFill>
              </a:rPr>
              <a:t>short - term memory</a:t>
            </a:r>
            <a:r>
              <a:rPr lang="fa-IR" dirty="0" smtClean="0">
                <a:solidFill>
                  <a:srgbClr val="00B0F0"/>
                </a:solidFill>
              </a:rPr>
              <a:t>                              </a:t>
            </a:r>
          </a:p>
          <a:p>
            <a:pPr algn="just"/>
            <a:r>
              <a:rPr lang="fa-IR" dirty="0" smtClean="0"/>
              <a:t>حافظه بلند مدت </a:t>
            </a:r>
            <a:r>
              <a:rPr lang="en-US" dirty="0" smtClean="0"/>
              <a:t>ltm  </a:t>
            </a:r>
            <a:r>
              <a:rPr lang="fa-IR" dirty="0" smtClean="0"/>
              <a:t>  </a:t>
            </a:r>
            <a:r>
              <a:rPr lang="fa-IR" dirty="0" smtClean="0">
                <a:solidFill>
                  <a:srgbClr val="00B0F0"/>
                </a:solidFill>
              </a:rPr>
              <a:t>                                                       </a:t>
            </a:r>
            <a:r>
              <a:rPr lang="en-US" dirty="0" smtClean="0">
                <a:solidFill>
                  <a:srgbClr val="E20E8C"/>
                </a:solidFill>
              </a:rPr>
              <a:t>long - term memory     </a:t>
            </a:r>
            <a:endParaRPr lang="en-US" dirty="0" smtClean="0">
              <a:solidFill>
                <a:srgbClr val="00B0F0"/>
              </a:solidFill>
            </a:endParaRPr>
          </a:p>
          <a:p>
            <a:pPr algn="just"/>
            <a:r>
              <a:rPr lang="fa-IR" dirty="0" smtClean="0"/>
              <a:t>حافظه حرکتی کوتاه مدت </a:t>
            </a:r>
            <a:r>
              <a:rPr lang="en-US" dirty="0" smtClean="0"/>
              <a:t> stmm</a:t>
            </a:r>
            <a:r>
              <a:rPr lang="fa-IR" dirty="0" smtClean="0"/>
              <a:t> </a:t>
            </a:r>
            <a:r>
              <a:rPr lang="fa-IR" dirty="0" smtClean="0">
                <a:solidFill>
                  <a:srgbClr val="00B0F0"/>
                </a:solidFill>
              </a:rPr>
              <a:t>                                </a:t>
            </a:r>
            <a:r>
              <a:rPr lang="en-US" dirty="0" smtClean="0">
                <a:solidFill>
                  <a:srgbClr val="E20E8C"/>
                </a:solidFill>
              </a:rPr>
              <a:t>short - </a:t>
            </a:r>
            <a:r>
              <a:rPr lang="en-US" dirty="0">
                <a:solidFill>
                  <a:srgbClr val="E20E8C"/>
                </a:solidFill>
              </a:rPr>
              <a:t>term </a:t>
            </a:r>
            <a:r>
              <a:rPr lang="en-US" dirty="0" smtClean="0">
                <a:solidFill>
                  <a:srgbClr val="E20E8C"/>
                </a:solidFill>
              </a:rPr>
              <a:t>motor memory</a:t>
            </a:r>
            <a:r>
              <a:rPr lang="fa-IR" dirty="0" smtClean="0">
                <a:solidFill>
                  <a:srgbClr val="E20E8C"/>
                </a:solidFill>
              </a:rPr>
              <a:t>       </a:t>
            </a:r>
            <a:r>
              <a:rPr lang="fa-IR" dirty="0" smtClean="0">
                <a:solidFill>
                  <a:srgbClr val="00B0F0"/>
                </a:solidFill>
              </a:rPr>
              <a:t>                                 </a:t>
            </a:r>
            <a:r>
              <a:rPr lang="fa-IR" dirty="0" smtClean="0">
                <a:solidFill>
                  <a:srgbClr val="E20E8C"/>
                </a:solidFill>
              </a:rPr>
              <a:t> </a:t>
            </a:r>
            <a:endParaRPr lang="fa-IR" dirty="0" smtClean="0">
              <a:solidFill>
                <a:srgbClr val="00B0F0"/>
              </a:solidFill>
            </a:endParaRPr>
          </a:p>
          <a:p>
            <a:pPr algn="just"/>
            <a:r>
              <a:rPr lang="fa-IR" dirty="0" smtClean="0"/>
              <a:t>حافظه حرکتی بلند مدت </a:t>
            </a:r>
            <a:r>
              <a:rPr lang="en-US" dirty="0" smtClean="0"/>
              <a:t>ltmm</a:t>
            </a:r>
            <a:r>
              <a:rPr lang="fa-IR" dirty="0" smtClean="0"/>
              <a:t> </a:t>
            </a:r>
            <a:r>
              <a:rPr lang="en-US" dirty="0">
                <a:solidFill>
                  <a:srgbClr val="E20E8C"/>
                </a:solidFill>
              </a:rPr>
              <a:t>long </a:t>
            </a:r>
            <a:r>
              <a:rPr lang="en-US" dirty="0" smtClean="0">
                <a:solidFill>
                  <a:srgbClr val="E20E8C"/>
                </a:solidFill>
              </a:rPr>
              <a:t>- term motor memory                                             </a:t>
            </a:r>
            <a:r>
              <a:rPr lang="fa-IR" dirty="0" smtClean="0">
                <a:solidFill>
                  <a:srgbClr val="E20E8C"/>
                </a:solidFill>
              </a:rPr>
              <a:t>        </a:t>
            </a:r>
            <a:endParaRPr lang="fa-IR" dirty="0" smtClean="0">
              <a:solidFill>
                <a:srgbClr val="00B0F0"/>
              </a:solidFill>
            </a:endParaRPr>
          </a:p>
          <a:p>
            <a:pPr algn="just"/>
            <a:r>
              <a:rPr lang="fa-IR" dirty="0" smtClean="0"/>
              <a:t>رد عصبی                                            </a:t>
            </a:r>
            <a:r>
              <a:rPr lang="en-US" dirty="0" smtClean="0">
                <a:solidFill>
                  <a:srgbClr val="E20E8C"/>
                </a:solidFill>
              </a:rPr>
              <a:t>engram                                                                </a:t>
            </a:r>
            <a:r>
              <a:rPr lang="fa-IR" dirty="0" smtClean="0">
                <a:solidFill>
                  <a:srgbClr val="E20E8C"/>
                </a:solidFill>
              </a:rPr>
              <a:t> </a:t>
            </a:r>
            <a:r>
              <a:rPr lang="fa-IR" dirty="0" smtClean="0">
                <a:solidFill>
                  <a:srgbClr val="00B0F0"/>
                </a:solidFill>
              </a:rPr>
              <a:t>                                              </a:t>
            </a:r>
          </a:p>
          <a:p>
            <a:pPr algn="just"/>
            <a:r>
              <a:rPr lang="fa-IR" dirty="0" smtClean="0"/>
              <a:t>تداخل پیش فعال                                                                </a:t>
            </a:r>
            <a:r>
              <a:rPr lang="en-US" dirty="0" smtClean="0">
                <a:solidFill>
                  <a:srgbClr val="E20E8C"/>
                </a:solidFill>
              </a:rPr>
              <a:t>proavtive interference</a:t>
            </a:r>
            <a:endParaRPr lang="fa-IR" dirty="0" smtClean="0">
              <a:solidFill>
                <a:srgbClr val="E20E8C"/>
              </a:solidFill>
            </a:endParaRPr>
          </a:p>
          <a:p>
            <a:pPr algn="just"/>
            <a:r>
              <a:rPr lang="fa-IR" dirty="0" smtClean="0"/>
              <a:t>تداخل پس فعال                           </a:t>
            </a:r>
            <a:r>
              <a:rPr lang="en-US" dirty="0" smtClean="0">
                <a:solidFill>
                  <a:srgbClr val="E20E8C"/>
                </a:solidFill>
              </a:rPr>
              <a:t>retroactive interference                                          </a:t>
            </a:r>
            <a:endParaRPr lang="fa-IR" dirty="0" smtClean="0">
              <a:solidFill>
                <a:srgbClr val="E20E8C"/>
              </a:solidFill>
            </a:endParaRPr>
          </a:p>
          <a:p>
            <a:pPr algn="just"/>
            <a:r>
              <a:rPr lang="fa-IR" dirty="0" smtClean="0"/>
              <a:t>یادداری </a:t>
            </a:r>
            <a:r>
              <a:rPr lang="fa-IR" dirty="0" smtClean="0">
                <a:solidFill>
                  <a:srgbClr val="00B0F0"/>
                </a:solidFill>
              </a:rPr>
              <a:t>                                                                                               </a:t>
            </a:r>
            <a:r>
              <a:rPr lang="en-US" dirty="0" smtClean="0">
                <a:solidFill>
                  <a:srgbClr val="E20E8C"/>
                </a:solidFill>
              </a:rPr>
              <a:t>retention</a:t>
            </a:r>
            <a:endParaRPr lang="fa-IR" dirty="0" smtClean="0">
              <a:solidFill>
                <a:srgbClr val="E20E8C"/>
              </a:solidFill>
            </a:endParaRPr>
          </a:p>
          <a:p>
            <a:pPr algn="just"/>
            <a:r>
              <a:rPr lang="fa-IR" dirty="0" smtClean="0">
                <a:solidFill>
                  <a:schemeClr val="tx1">
                    <a:lumMod val="95000"/>
                  </a:schemeClr>
                </a:solidFill>
              </a:rPr>
              <a:t>به خاطر آوری </a:t>
            </a:r>
            <a:r>
              <a:rPr lang="fa-IR" dirty="0" smtClean="0">
                <a:solidFill>
                  <a:srgbClr val="00B0F0"/>
                </a:solidFill>
              </a:rPr>
              <a:t>                                                         </a:t>
            </a:r>
            <a:r>
              <a:rPr lang="en-US" dirty="0" smtClean="0">
                <a:solidFill>
                  <a:srgbClr val="E20E8C"/>
                </a:solidFill>
              </a:rPr>
              <a:t>reminiscence</a:t>
            </a:r>
            <a:r>
              <a:rPr lang="en-US" dirty="0" smtClean="0">
                <a:solidFill>
                  <a:srgbClr val="00B0F0"/>
                </a:solidFill>
              </a:rPr>
              <a:t>                              </a:t>
            </a:r>
            <a:endParaRPr lang="fa-IR" dirty="0">
              <a:solidFill>
                <a:srgbClr val="00B0F0"/>
              </a:solidFill>
            </a:endParaRPr>
          </a:p>
        </p:txBody>
      </p:sp>
    </p:spTree>
    <p:extLst>
      <p:ext uri="{BB962C8B-B14F-4D97-AF65-F5344CB8AC3E}">
        <p14:creationId xmlns:p14="http://schemas.microsoft.com/office/powerpoint/2010/main" val="271708485"/>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8401" y="165100"/>
            <a:ext cx="10258426" cy="2971800"/>
          </a:xfrm>
        </p:spPr>
        <p:txBody>
          <a:bodyPr>
            <a:normAutofit/>
          </a:bodyPr>
          <a:lstStyle/>
          <a:p>
            <a:pPr algn="just"/>
            <a:r>
              <a:rPr lang="fa-IR" sz="3200" dirty="0" smtClean="0">
                <a:cs typeface="B Nazanin" panose="00000400000000000000" pitchFamily="2" charset="-78"/>
              </a:rPr>
              <a:t>حافظه ظرفیتی است که به ما اجازه استفاده از تجربیات گذشته را می دهد.</a:t>
            </a:r>
            <a:r>
              <a:rPr lang="fa-IR" sz="2400" dirty="0" smtClean="0">
                <a:solidFill>
                  <a:srgbClr val="E20E8C"/>
                </a:solidFill>
                <a:cs typeface="B Nazanin" panose="00000400000000000000" pitchFamily="2" charset="-78"/>
              </a:rPr>
              <a:t/>
            </a:r>
            <a:br>
              <a:rPr lang="fa-IR" sz="2400" dirty="0" smtClean="0">
                <a:solidFill>
                  <a:srgbClr val="E20E8C"/>
                </a:solidFill>
                <a:cs typeface="B Nazanin" panose="00000400000000000000" pitchFamily="2" charset="-78"/>
              </a:rPr>
            </a:br>
            <a:r>
              <a:rPr lang="fa-IR" sz="3200" dirty="0" smtClean="0">
                <a:cs typeface="B Nazanin" panose="00000400000000000000" pitchFamily="2" charset="-78"/>
              </a:rPr>
              <a:t/>
            </a:r>
            <a:br>
              <a:rPr lang="fa-IR" sz="3200" dirty="0" smtClean="0">
                <a:cs typeface="B Nazanin" panose="00000400000000000000" pitchFamily="2" charset="-78"/>
              </a:rPr>
            </a:br>
            <a:r>
              <a:rPr lang="fa-IR" sz="2400" dirty="0" smtClean="0">
                <a:solidFill>
                  <a:srgbClr val="E20E8C"/>
                </a:solidFill>
                <a:cs typeface="B Nazanin" panose="00000400000000000000" pitchFamily="2" charset="-78"/>
              </a:rPr>
              <a:t>مهمترین هدف این فصل،بررسی حافظه با توجه به راه هایی است که از طریق آنها چیزی را یاد میگیریم.</a:t>
            </a:r>
            <a:endParaRPr lang="fa-IR" sz="2400" dirty="0">
              <a:cs typeface="B Nazanin" panose="00000400000000000000" pitchFamily="2" charset="-78"/>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rot="1046639">
            <a:off x="6286500" y="3042819"/>
            <a:ext cx="4152901" cy="3685061"/>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9278" y="2505091"/>
            <a:ext cx="3238673" cy="3212789"/>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6" name="Right Arrow 5"/>
          <p:cNvSpPr/>
          <p:nvPr/>
        </p:nvSpPr>
        <p:spPr>
          <a:xfrm rot="1578681">
            <a:off x="250417" y="1181757"/>
            <a:ext cx="1617623" cy="1017538"/>
          </a:xfrm>
          <a:prstGeom prst="rightArrow">
            <a:avLst/>
          </a:prstGeom>
          <a:solidFill>
            <a:srgbClr val="75DBFF"/>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3200" dirty="0" smtClean="0">
                <a:solidFill>
                  <a:schemeClr val="bg1"/>
                </a:solidFill>
              </a:rPr>
              <a:t>GOAL</a:t>
            </a:r>
            <a:endParaRPr lang="fa-IR" sz="3200" dirty="0">
              <a:solidFill>
                <a:schemeClr val="bg1"/>
              </a:solidFill>
            </a:endParaRPr>
          </a:p>
        </p:txBody>
      </p:sp>
    </p:spTree>
    <p:extLst>
      <p:ext uri="{BB962C8B-B14F-4D97-AF65-F5344CB8AC3E}">
        <p14:creationId xmlns:p14="http://schemas.microsoft.com/office/powerpoint/2010/main" val="1912924049"/>
      </p:ext>
    </p:extLst>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300" y="177800"/>
            <a:ext cx="9486899" cy="3822700"/>
          </a:xfrm>
        </p:spPr>
        <p:txBody>
          <a:bodyPr anchor="t">
            <a:normAutofit/>
          </a:bodyPr>
          <a:lstStyle/>
          <a:p>
            <a:pPr algn="just">
              <a:lnSpc>
                <a:spcPct val="150000"/>
              </a:lnSpc>
            </a:pPr>
            <a:r>
              <a:rPr lang="fa-IR" sz="2400" dirty="0" smtClean="0">
                <a:cs typeface="B Nazanin" panose="00000400000000000000" pitchFamily="2" charset="-78"/>
              </a:rPr>
              <a:t>باید خاطر نشان کنیم که </a:t>
            </a:r>
            <a:r>
              <a:rPr lang="en-US" sz="2400" dirty="0" smtClean="0">
                <a:cs typeface="B Nazanin" panose="00000400000000000000" pitchFamily="2" charset="-78"/>
              </a:rPr>
              <a:t> cns </a:t>
            </a:r>
            <a:r>
              <a:rPr lang="fa-IR" sz="2400" dirty="0" smtClean="0">
                <a:cs typeface="B Nazanin" panose="00000400000000000000" pitchFamily="2" charset="-78"/>
              </a:rPr>
              <a:t>دارای منطقه ی ویژه ای برای حافظه نمی باشد، بلکه حافظه یک ارتباط درونی پیجیده بین بخشهای مختلف در مغز میباشد.حافظه به وسیله ی ارتباطات نورونی مغز به وجود می آید.که این مسئله می تواند در یک قسمت خاص از مغز(مثلا قشر حسی) و یا در ارتباط بین قسمت های مختلف مغز (مثل ارتباط قشر حسی یا قشر حرکتی) روی دهد. ایجاد یک ارتباط درونی، زمان بر می باشد؛ نه تنها زمنی که به طور فعال درگیر یادگیری هستیم، بلکه حتی زمانی که یادگیری تمام شده است. مثلا در هنگام خواب و یا استراحت نیز این فرایند، زمان بر است.</a:t>
            </a:r>
            <a:r>
              <a:rPr lang="en-US" sz="2400" dirty="0" smtClean="0">
                <a:cs typeface="B Nazanin" panose="00000400000000000000" pitchFamily="2" charset="-78"/>
              </a:rPr>
              <a:t> </a:t>
            </a:r>
            <a:endParaRPr lang="fa-IR" sz="2400" dirty="0">
              <a:cs typeface="B Nazanin" panose="00000400000000000000" pitchFamily="2" charset="-78"/>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00385" y="3559126"/>
            <a:ext cx="7198360" cy="3085709"/>
          </a:xfrm>
        </p:spPr>
      </p:pic>
    </p:spTree>
    <p:extLst>
      <p:ext uri="{BB962C8B-B14F-4D97-AF65-F5344CB8AC3E}">
        <p14:creationId xmlns:p14="http://schemas.microsoft.com/office/powerpoint/2010/main" val="13997866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5077" y="1439594"/>
            <a:ext cx="9691811" cy="4862732"/>
          </a:xfrm>
        </p:spPr>
        <p:txBody>
          <a:bodyPr anchor="t">
            <a:normAutofit fontScale="90000"/>
          </a:bodyPr>
          <a:lstStyle/>
          <a:p>
            <a:pPr algn="just">
              <a:lnSpc>
                <a:spcPct val="150000"/>
              </a:lnSpc>
            </a:pPr>
            <a:r>
              <a:rPr lang="fa-IR" sz="2800" dirty="0" smtClean="0">
                <a:cs typeface="B Nazanin" panose="00000400000000000000" pitchFamily="2" charset="-78"/>
              </a:rPr>
              <a:t>شکل گیری ارتباطات درونی یا سیم کشی های درونی در </a:t>
            </a:r>
            <a:r>
              <a:rPr lang="en-US" sz="2800" dirty="0" smtClean="0">
                <a:cs typeface="B Nazanin" panose="00000400000000000000" pitchFamily="2" charset="-78"/>
              </a:rPr>
              <a:t>cns </a:t>
            </a:r>
            <a:r>
              <a:rPr lang="fa-IR" sz="2800" dirty="0" smtClean="0">
                <a:cs typeface="B Nazanin" panose="00000400000000000000" pitchFamily="2" charset="-78"/>
              </a:rPr>
              <a:t>، بعضی اوقات به عنوان شکل گیری </a:t>
            </a:r>
            <a:br>
              <a:rPr lang="fa-IR" sz="2800" dirty="0" smtClean="0">
                <a:cs typeface="B Nazanin" panose="00000400000000000000" pitchFamily="2" charset="-78"/>
              </a:rPr>
            </a:br>
            <a:r>
              <a:rPr lang="fa-IR" sz="2800" b="1" dirty="0" smtClean="0">
                <a:solidFill>
                  <a:srgbClr val="FF0000"/>
                </a:solidFill>
                <a:cs typeface="B Nazanin" panose="00000400000000000000" pitchFamily="2" charset="-78"/>
              </a:rPr>
              <a:t>رد عصبی </a:t>
            </a:r>
            <a:r>
              <a:rPr lang="fa-IR" sz="2800" dirty="0" smtClean="0">
                <a:cs typeface="B Nazanin" panose="00000400000000000000" pitchFamily="2" charset="-78"/>
              </a:rPr>
              <a:t>شناخته می شود. </a:t>
            </a:r>
            <a:r>
              <a:rPr lang="fa-IR" sz="2200" b="1" dirty="0" smtClean="0">
                <a:cs typeface="B Nazanin" panose="00000400000000000000" pitchFamily="2" charset="-78"/>
              </a:rPr>
              <a:t>رد </a:t>
            </a:r>
            <a:r>
              <a:rPr lang="fa-IR" sz="2200" b="1" dirty="0">
                <a:cs typeface="B Nazanin" panose="00000400000000000000" pitchFamily="2" charset="-78"/>
              </a:rPr>
              <a:t>عصبی</a:t>
            </a:r>
            <a:r>
              <a:rPr lang="fa-IR" sz="2200" dirty="0">
                <a:cs typeface="B Nazanin" panose="00000400000000000000" pitchFamily="2" charset="-78"/>
              </a:rPr>
              <a:t> </a:t>
            </a:r>
            <a:r>
              <a:rPr lang="fa-IR" sz="2700" dirty="0" smtClean="0">
                <a:cs typeface="B Nazanin" panose="00000400000000000000" pitchFamily="2" charset="-78"/>
              </a:rPr>
              <a:t>(انگلیسی:</a:t>
            </a:r>
            <a:r>
              <a:rPr lang="fa-IR" sz="2700" dirty="0">
                <a:cs typeface="B Nazanin" panose="00000400000000000000" pitchFamily="2" charset="-78"/>
              </a:rPr>
              <a:t> </a:t>
            </a:r>
            <a:r>
              <a:rPr lang="en-US" sz="2700" dirty="0" smtClean="0">
                <a:cs typeface="B Nazanin" panose="00000400000000000000" pitchFamily="2" charset="-78"/>
              </a:rPr>
              <a:t>E</a:t>
            </a:r>
            <a:r>
              <a:rPr lang="fa-IR" sz="2700" dirty="0" smtClean="0">
                <a:cs typeface="B Nazanin" panose="00000400000000000000" pitchFamily="2" charset="-78"/>
              </a:rPr>
              <a:t>) </a:t>
            </a:r>
            <a:r>
              <a:rPr lang="fa-IR" sz="2700" dirty="0">
                <a:cs typeface="B Nazanin" panose="00000400000000000000" pitchFamily="2" charset="-78"/>
              </a:rPr>
              <a:t>نورونی است که با شکل‌گیری خاطرات فعال می‌شود و زمانی که این </a:t>
            </a:r>
            <a:r>
              <a:rPr lang="fa-IR" sz="2700" b="1" dirty="0" smtClean="0">
                <a:solidFill>
                  <a:srgbClr val="FF0000"/>
                </a:solidFill>
                <a:cs typeface="B Nazanin" panose="00000400000000000000" pitchFamily="2" charset="-78"/>
              </a:rPr>
              <a:t>نورون ها </a:t>
            </a:r>
            <a:r>
              <a:rPr lang="fa-IR" sz="2700" dirty="0" smtClean="0">
                <a:cs typeface="B Nazanin" panose="00000400000000000000" pitchFamily="2" charset="-78"/>
              </a:rPr>
              <a:t>در </a:t>
            </a:r>
            <a:r>
              <a:rPr lang="fa-IR" sz="2700" dirty="0">
                <a:cs typeface="B Nazanin" panose="00000400000000000000" pitchFamily="2" charset="-78"/>
              </a:rPr>
              <a:t>زندگی روزانه با محرک‌هایی مانند </a:t>
            </a:r>
            <a:r>
              <a:rPr lang="fa-IR" sz="2700" dirty="0" smtClean="0">
                <a:cs typeface="B Nazanin" panose="00000400000000000000" pitchFamily="2" charset="-78"/>
              </a:rPr>
              <a:t>تصویر</a:t>
            </a:r>
            <a:r>
              <a:rPr lang="en-US" sz="2700" dirty="0">
                <a:cs typeface="B Nazanin" panose="00000400000000000000" pitchFamily="2" charset="-78"/>
              </a:rPr>
              <a:t>ngram</a:t>
            </a:r>
            <a:r>
              <a:rPr lang="fa-IR" sz="2700" dirty="0" smtClean="0">
                <a:cs typeface="B Nazanin" panose="00000400000000000000" pitchFamily="2" charset="-78"/>
              </a:rPr>
              <a:t>، </a:t>
            </a:r>
            <a:r>
              <a:rPr lang="fa-IR" sz="2700" dirty="0">
                <a:cs typeface="B Nazanin" panose="00000400000000000000" pitchFamily="2" charset="-78"/>
              </a:rPr>
              <a:t>بو یا حس چشایی تحریک می‌شوند، خاطرات </a:t>
            </a:r>
            <a:r>
              <a:rPr lang="fa-IR" sz="2700" dirty="0" smtClean="0">
                <a:cs typeface="B Nazanin" panose="00000400000000000000" pitchFamily="2" charset="-78"/>
              </a:rPr>
              <a:t>بازمی‌گردند نمایش </a:t>
            </a:r>
            <a:r>
              <a:rPr lang="fa-IR" sz="2700" dirty="0">
                <a:cs typeface="B Nazanin" panose="00000400000000000000" pitchFamily="2" charset="-78"/>
              </a:rPr>
              <a:t>یا باز نمود حافظه را در مغز رد عصبی نامیده‌اند که مسیر دیرپائی است و در </a:t>
            </a:r>
            <a:r>
              <a:rPr lang="fa-IR" sz="2700" dirty="0" smtClean="0">
                <a:cs typeface="B Nazanin" panose="00000400000000000000" pitchFamily="2" charset="-78"/>
              </a:rPr>
              <a:t>نتیجه ی </a:t>
            </a:r>
            <a:r>
              <a:rPr lang="fa-IR" sz="2700" dirty="0">
                <a:cs typeface="B Nazanin" panose="00000400000000000000" pitchFamily="2" charset="-78"/>
              </a:rPr>
              <a:t>تحریک بافت عصبی زنده در همه بخش‌های مختلف مغز پدید می‌آید. این ردهای عصبی را در بخشی از مغز به نام </a:t>
            </a:r>
            <a:r>
              <a:rPr lang="fa-IR" sz="2700" b="1" dirty="0" smtClean="0">
                <a:solidFill>
                  <a:srgbClr val="FF0000"/>
                </a:solidFill>
                <a:cs typeface="B Nazanin" panose="00000400000000000000" pitchFamily="2" charset="-78"/>
              </a:rPr>
              <a:t>دم اسب</a:t>
            </a:r>
            <a:r>
              <a:rPr lang="fa-IR" sz="2700" dirty="0">
                <a:cs typeface="B Nazanin" panose="00000400000000000000" pitchFamily="2" charset="-78"/>
              </a:rPr>
              <a:t> مشخص ساخته‌اند. اطلاعات حسی که وارد مغز می‌شوند آنقدر از یک یاخته به یاخته دیگر انتقال می‌یابد تا یک مدار کامل تشکیل دهد.</a:t>
            </a:r>
            <a:r>
              <a:rPr lang="en-US" sz="2200" dirty="0">
                <a:cs typeface="B Nazanin" panose="00000400000000000000" pitchFamily="2" charset="-78"/>
              </a:rPr>
              <a:t/>
            </a:r>
            <a:br>
              <a:rPr lang="en-US" sz="2200" dirty="0">
                <a:cs typeface="B Nazanin" panose="00000400000000000000" pitchFamily="2" charset="-78"/>
              </a:rPr>
            </a:br>
            <a:endParaRPr lang="fa-IR" sz="2200" dirty="0">
              <a:cs typeface="B Nazanin" panose="00000400000000000000" pitchFamily="2" charset="-78"/>
            </a:endParaRPr>
          </a:p>
        </p:txBody>
      </p:sp>
    </p:spTree>
    <p:extLst>
      <p:ext uri="{BB962C8B-B14F-4D97-AF65-F5344CB8AC3E}">
        <p14:creationId xmlns:p14="http://schemas.microsoft.com/office/powerpoint/2010/main" val="252047802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2" y="1411459"/>
            <a:ext cx="10324857" cy="4665784"/>
          </a:xfrm>
        </p:spPr>
        <p:txBody>
          <a:bodyPr anchor="t">
            <a:normAutofit/>
          </a:bodyPr>
          <a:lstStyle/>
          <a:p>
            <a:pPr algn="just">
              <a:lnSpc>
                <a:spcPct val="200000"/>
              </a:lnSpc>
            </a:pPr>
            <a:r>
              <a:rPr lang="fa-IR" sz="2000" b="1" dirty="0">
                <a:cs typeface="B Nazanin" panose="00000400000000000000" pitchFamily="2" charset="-78"/>
              </a:rPr>
              <a:t/>
            </a:r>
            <a:br>
              <a:rPr lang="fa-IR" sz="2000" b="1" dirty="0">
                <a:cs typeface="B Nazanin" panose="00000400000000000000" pitchFamily="2" charset="-78"/>
              </a:rPr>
            </a:br>
            <a:r>
              <a:rPr lang="fa-IR" sz="2000" b="1" dirty="0" smtClean="0">
                <a:cs typeface="B Nazanin" panose="00000400000000000000" pitchFamily="2" charset="-78"/>
              </a:rPr>
              <a:t>  همه ی طرفداران نظریه پردازش اطلاعات، وجود ذخیره اطلاعات حسی را قبول ندارند. آنهایی که وجود </a:t>
            </a:r>
            <a:r>
              <a:rPr lang="en-US" sz="2000" b="1" dirty="0" smtClean="0">
                <a:cs typeface="B Nazanin" panose="00000400000000000000" pitchFamily="2" charset="-78"/>
              </a:rPr>
              <a:t>sis</a:t>
            </a:r>
            <a:r>
              <a:rPr lang="fa-IR" sz="2000" b="1" dirty="0" smtClean="0">
                <a:cs typeface="B Nazanin" panose="00000400000000000000" pitchFamily="2" charset="-78"/>
              </a:rPr>
              <a:t> را پذیرفته اند، عنوان می کنند که تمامی اطلاعات وارده، مدت زمان کوتاهی در </a:t>
            </a:r>
            <a:r>
              <a:rPr lang="en-US" sz="2000" b="1" dirty="0" smtClean="0">
                <a:cs typeface="B Nazanin" panose="00000400000000000000" pitchFamily="2" charset="-78"/>
              </a:rPr>
              <a:t>sis</a:t>
            </a:r>
            <a:r>
              <a:rPr lang="fa-IR" sz="2000" b="1" dirty="0" smtClean="0">
                <a:cs typeface="B Nazanin" panose="00000400000000000000" pitchFamily="2" charset="-78"/>
              </a:rPr>
              <a:t> نگهداری می شوند. </a:t>
            </a:r>
            <a:br>
              <a:rPr lang="fa-IR" sz="2000" b="1" dirty="0" smtClean="0">
                <a:cs typeface="B Nazanin" panose="00000400000000000000" pitchFamily="2" charset="-78"/>
              </a:rPr>
            </a:br>
            <a:r>
              <a:rPr lang="fa-IR" sz="2000" b="1" dirty="0" smtClean="0">
                <a:solidFill>
                  <a:srgbClr val="FF0000"/>
                </a:solidFill>
                <a:cs typeface="B Nazanin" panose="00000400000000000000" pitchFamily="2" charset="-78"/>
              </a:rPr>
              <a:t>بیشتر این اطلاعات در عرض 0/5 ثانیه از دست می رود. </a:t>
            </a:r>
            <a:r>
              <a:rPr lang="fa-IR" sz="2000" b="1" dirty="0">
                <a:solidFill>
                  <a:srgbClr val="FF0000"/>
                </a:solidFill>
                <a:cs typeface="B Nazanin" panose="00000400000000000000" pitchFamily="2" charset="-78"/>
              </a:rPr>
              <a:t> </a:t>
            </a:r>
            <a:r>
              <a:rPr lang="fa-IR" sz="2000" b="1" dirty="0" smtClean="0">
                <a:cs typeface="B Nazanin" panose="00000400000000000000" pitchFamily="2" charset="-78"/>
              </a:rPr>
              <a:t>فقط آن دسته از اطلاعاتی که مورد توجه هستند، نگهداری و پردازش می شوند.این موضوع شبیه </a:t>
            </a:r>
            <a:r>
              <a:rPr lang="fa-IR" sz="2000" b="1" dirty="0" smtClean="0">
                <a:solidFill>
                  <a:srgbClr val="FF0000"/>
                </a:solidFill>
                <a:cs typeface="B Nazanin" panose="00000400000000000000" pitchFamily="2" charset="-78"/>
              </a:rPr>
              <a:t>توجه انتخابی </a:t>
            </a:r>
            <a:r>
              <a:rPr lang="fa-IR" sz="2000" b="1" dirty="0" smtClean="0">
                <a:cs typeface="B Nazanin" panose="00000400000000000000" pitchFamily="2" charset="-78"/>
              </a:rPr>
              <a:t>است. </a:t>
            </a:r>
            <a:r>
              <a:rPr lang="fa-IR" sz="2000" b="1" dirty="0" smtClean="0">
                <a:solidFill>
                  <a:srgbClr val="FF0000"/>
                </a:solidFill>
                <a:cs typeface="B Nazanin" panose="00000400000000000000" pitchFamily="2" charset="-78"/>
              </a:rPr>
              <a:t>در اثر توجه انتخابی به محرکها، اطلاعات نگهداری می شوند.</a:t>
            </a:r>
            <a:r>
              <a:rPr lang="fa-IR" sz="2000" b="1" dirty="0" smtClean="0">
                <a:cs typeface="B Nazanin" panose="00000400000000000000" pitchFamily="2" charset="-78"/>
              </a:rPr>
              <a:t> اگر این اطلاعات بخواهند وارد </a:t>
            </a:r>
            <a:r>
              <a:rPr lang="en-US" sz="2000" b="1" dirty="0" smtClean="0">
                <a:cs typeface="B Nazanin" panose="00000400000000000000" pitchFamily="2" charset="-78"/>
              </a:rPr>
              <a:t>stm</a:t>
            </a:r>
            <a:r>
              <a:rPr lang="fa-IR" sz="2000" b="1" dirty="0" smtClean="0">
                <a:cs typeface="B Nazanin" panose="00000400000000000000" pitchFamily="2" charset="-78"/>
              </a:rPr>
              <a:t> شوند باید </a:t>
            </a:r>
            <a:r>
              <a:rPr lang="fa-IR" sz="2000" b="1" dirty="0" smtClean="0">
                <a:solidFill>
                  <a:srgbClr val="FF0000"/>
                </a:solidFill>
                <a:cs typeface="B Nazanin" panose="00000400000000000000" pitchFamily="2" charset="-78"/>
              </a:rPr>
              <a:t>مرور</a:t>
            </a:r>
            <a:r>
              <a:rPr lang="fa-IR" sz="2000" b="1" dirty="0" smtClean="0">
                <a:cs typeface="B Nazanin" panose="00000400000000000000" pitchFamily="2" charset="-78"/>
              </a:rPr>
              <a:t> گردند.</a:t>
            </a:r>
            <a:endParaRPr lang="fa-IR" sz="2000" b="1" dirty="0">
              <a:solidFill>
                <a:srgbClr val="FF0000"/>
              </a:solidFill>
              <a:cs typeface="B Nazanin" panose="00000400000000000000" pitchFamily="2" charset="-78"/>
            </a:endParaRPr>
          </a:p>
        </p:txBody>
      </p:sp>
      <p:sp>
        <p:nvSpPr>
          <p:cNvPr id="4" name="TextBox 3"/>
          <p:cNvSpPr txBox="1"/>
          <p:nvPr/>
        </p:nvSpPr>
        <p:spPr>
          <a:xfrm>
            <a:off x="6555545" y="675249"/>
            <a:ext cx="4670474" cy="584775"/>
          </a:xfrm>
          <a:prstGeom prst="rect">
            <a:avLst/>
          </a:prstGeom>
          <a:noFill/>
        </p:spPr>
        <p:txBody>
          <a:bodyPr wrap="square" rtlCol="1">
            <a:spAutoFit/>
          </a:bodyPr>
          <a:lstStyle/>
          <a:p>
            <a:pPr algn="just" rtl="1"/>
            <a:r>
              <a:rPr lang="fa-IR" sz="3200" dirty="0" smtClean="0">
                <a:cs typeface="B Nazanin" panose="00000400000000000000" pitchFamily="2" charset="-78"/>
              </a:rPr>
              <a:t>ذخیره اطلاعات حسی( </a:t>
            </a:r>
            <a:r>
              <a:rPr lang="en-US" sz="3200" dirty="0" smtClean="0">
                <a:cs typeface="B Nazanin" panose="00000400000000000000" pitchFamily="2" charset="-78"/>
              </a:rPr>
              <a:t>SIS</a:t>
            </a:r>
            <a:r>
              <a:rPr lang="fa-IR" sz="3200" dirty="0" smtClean="0">
                <a:cs typeface="B Nazanin" panose="00000400000000000000" pitchFamily="2" charset="-78"/>
              </a:rPr>
              <a:t> ) </a:t>
            </a:r>
            <a:endParaRPr lang="fa-IR" sz="3200" dirty="0">
              <a:cs typeface="B Nazanin" panose="00000400000000000000" pitchFamily="2" charset="-78"/>
            </a:endParaRPr>
          </a:p>
        </p:txBody>
      </p:sp>
    </p:spTree>
    <p:extLst>
      <p:ext uri="{BB962C8B-B14F-4D97-AF65-F5344CB8AC3E}">
        <p14:creationId xmlns:p14="http://schemas.microsoft.com/office/powerpoint/2010/main" val="15661382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39420" y="51380"/>
            <a:ext cx="2367817" cy="666391"/>
          </a:xfrm>
        </p:spPr>
        <p:txBody>
          <a:bodyPr anchor="t">
            <a:normAutofit/>
          </a:bodyPr>
          <a:lstStyle/>
          <a:p>
            <a:pPr algn="just"/>
            <a:r>
              <a:rPr lang="fa-IR" sz="2800" b="1" dirty="0" smtClean="0">
                <a:solidFill>
                  <a:srgbClr val="FF0000"/>
                </a:solidFill>
              </a:rPr>
              <a:t>حافظه کوتاه مدت</a:t>
            </a:r>
            <a:endParaRPr lang="fa-IR" sz="2800" b="1" dirty="0">
              <a:solidFill>
                <a:srgbClr val="FF0000"/>
              </a:solidFill>
              <a:cs typeface="B Nazanin" panose="00000400000000000000" pitchFamily="2" charset="-78"/>
            </a:endParaRPr>
          </a:p>
        </p:txBody>
      </p:sp>
      <p:sp>
        <p:nvSpPr>
          <p:cNvPr id="3" name="Subtitle 2"/>
          <p:cNvSpPr>
            <a:spLocks noGrp="1"/>
          </p:cNvSpPr>
          <p:nvPr>
            <p:ph type="subTitle" idx="1"/>
          </p:nvPr>
        </p:nvSpPr>
        <p:spPr>
          <a:xfrm>
            <a:off x="295423" y="417582"/>
            <a:ext cx="11511814" cy="6123896"/>
          </a:xfrm>
        </p:spPr>
        <p:txBody>
          <a:bodyPr>
            <a:normAutofit/>
          </a:bodyPr>
          <a:lstStyle/>
          <a:p>
            <a:pPr algn="just"/>
            <a:r>
              <a:rPr lang="fa-IR" sz="2400" dirty="0" smtClean="0">
                <a:cs typeface="B Nazanin" panose="00000400000000000000" pitchFamily="2" charset="-78"/>
              </a:rPr>
              <a:t>      </a:t>
            </a:r>
            <a:r>
              <a:rPr lang="en-US" sz="2400" b="1" dirty="0" smtClean="0">
                <a:solidFill>
                  <a:srgbClr val="00B0F0"/>
                </a:solidFill>
                <a:cs typeface="B Nazanin" panose="00000400000000000000" pitchFamily="2" charset="-78"/>
              </a:rPr>
              <a:t>STM </a:t>
            </a:r>
            <a:r>
              <a:rPr lang="fa-IR" sz="2400" b="1" dirty="0" smtClean="0">
                <a:solidFill>
                  <a:srgbClr val="00B0F0"/>
                </a:solidFill>
                <a:cs typeface="B Nazanin" panose="00000400000000000000" pitchFamily="2" charset="-78"/>
              </a:rPr>
              <a:t> ظرفیت محدودی چه در زمان و چه در فضا دارد.90% از اطاعاتی که وارد</a:t>
            </a:r>
            <a:r>
              <a:rPr lang="en-US" sz="2400" b="1" dirty="0" smtClean="0">
                <a:solidFill>
                  <a:srgbClr val="00B0F0"/>
                </a:solidFill>
                <a:cs typeface="B Nazanin" panose="00000400000000000000" pitchFamily="2" charset="-78"/>
              </a:rPr>
              <a:t> STM </a:t>
            </a:r>
            <a:r>
              <a:rPr lang="fa-IR" sz="2400" b="1" dirty="0" smtClean="0">
                <a:solidFill>
                  <a:srgbClr val="00B0F0"/>
                </a:solidFill>
                <a:cs typeface="B Nazanin" panose="00000400000000000000" pitchFamily="2" charset="-78"/>
              </a:rPr>
              <a:t>میشوند در                      </a:t>
            </a:r>
          </a:p>
          <a:p>
            <a:pPr algn="just"/>
            <a:r>
              <a:rPr lang="fa-IR" sz="2400" b="1" dirty="0" smtClean="0">
                <a:solidFill>
                  <a:srgbClr val="00B0F0"/>
                </a:solidFill>
                <a:cs typeface="B Nazanin" panose="00000400000000000000" pitchFamily="2" charset="-78"/>
              </a:rPr>
              <a:t>عرض10ثانیه از دست میروند.    </a:t>
            </a:r>
          </a:p>
          <a:p>
            <a:pPr algn="just"/>
            <a:r>
              <a:rPr lang="fa-IR" sz="2400" b="1" dirty="0">
                <a:solidFill>
                  <a:srgbClr val="00B0F0"/>
                </a:solidFill>
                <a:cs typeface="B Nazanin" panose="00000400000000000000" pitchFamily="2" charset="-78"/>
              </a:rPr>
              <a:t> </a:t>
            </a:r>
            <a:r>
              <a:rPr lang="fa-IR" sz="2400" b="1" dirty="0" smtClean="0">
                <a:solidFill>
                  <a:srgbClr val="00B0F0"/>
                </a:solidFill>
                <a:cs typeface="B Nazanin" panose="00000400000000000000" pitchFamily="2" charset="-78"/>
              </a:rPr>
              <a:t>       یادداری و ورورد اطلاعات از </a:t>
            </a:r>
            <a:r>
              <a:rPr lang="en-US" sz="2400" b="1" dirty="0" smtClean="0">
                <a:solidFill>
                  <a:srgbClr val="00B0F0"/>
                </a:solidFill>
                <a:cs typeface="B Nazanin" panose="00000400000000000000" pitchFamily="2" charset="-78"/>
              </a:rPr>
              <a:t>STM</a:t>
            </a:r>
            <a:r>
              <a:rPr lang="fa-IR" sz="2400" b="1" dirty="0" smtClean="0">
                <a:solidFill>
                  <a:srgbClr val="00B0F0"/>
                </a:solidFill>
                <a:cs typeface="B Nazanin" panose="00000400000000000000" pitchFamily="2" charset="-78"/>
              </a:rPr>
              <a:t> به </a:t>
            </a:r>
            <a:r>
              <a:rPr lang="en-US" sz="2400" b="1" dirty="0" smtClean="0">
                <a:solidFill>
                  <a:srgbClr val="00B0F0"/>
                </a:solidFill>
                <a:cs typeface="B Nazanin" panose="00000400000000000000" pitchFamily="2" charset="-78"/>
              </a:rPr>
              <a:t>LTM </a:t>
            </a:r>
            <a:r>
              <a:rPr lang="fa-IR" sz="2400" b="1" dirty="0" smtClean="0">
                <a:solidFill>
                  <a:srgbClr val="00B0F0"/>
                </a:solidFill>
                <a:cs typeface="B Nazanin" panose="00000400000000000000" pitchFamily="2" charset="-78"/>
              </a:rPr>
              <a:t>بستگی به مرور ذهنی یا جسمی یا هر دو دارد.</a:t>
            </a:r>
          </a:p>
          <a:p>
            <a:pPr algn="just"/>
            <a:endParaRPr lang="fa-IR" sz="2400" dirty="0">
              <a:cs typeface="B Nazanin" panose="00000400000000000000" pitchFamily="2" charset="-78"/>
            </a:endParaRPr>
          </a:p>
          <a:p>
            <a:pPr algn="just"/>
            <a:r>
              <a:rPr lang="fa-IR" sz="2400" dirty="0" smtClean="0">
                <a:cs typeface="B Nazanin" panose="00000400000000000000" pitchFamily="2" charset="-78"/>
              </a:rPr>
              <a:t>       </a:t>
            </a:r>
          </a:p>
          <a:p>
            <a:pPr algn="just"/>
            <a:r>
              <a:rPr lang="fa-IR" sz="2400" dirty="0">
                <a:cs typeface="B Nazanin" panose="00000400000000000000" pitchFamily="2" charset="-78"/>
              </a:rPr>
              <a:t> </a:t>
            </a:r>
            <a:r>
              <a:rPr lang="fa-IR" sz="2400" dirty="0" smtClean="0">
                <a:cs typeface="B Nazanin" panose="00000400000000000000" pitchFamily="2" charset="-78"/>
              </a:rPr>
              <a:t>   </a:t>
            </a:r>
            <a:r>
              <a:rPr lang="fa-IR" sz="2800" b="1" dirty="0" smtClean="0">
                <a:solidFill>
                  <a:srgbClr val="FFC000"/>
                </a:solidFill>
                <a:cs typeface="B Nazanin" panose="00000400000000000000" pitchFamily="2" charset="-78"/>
              </a:rPr>
              <a:t>میلر(1953) به این نتیجه رسید که افراد میتوانند 2</a:t>
            </a:r>
            <a:r>
              <a:rPr lang="fa-IR" sz="2800" b="1" dirty="0" smtClean="0">
                <a:solidFill>
                  <a:srgbClr val="FFC000"/>
                </a:solidFill>
              </a:rPr>
              <a:t>±7 تکه اطلاعاتی را به یاد بیاورند.</a:t>
            </a:r>
          </a:p>
          <a:p>
            <a:pPr algn="just"/>
            <a:endParaRPr lang="fa-IR" sz="2400" b="1" dirty="0">
              <a:cs typeface="B Nazanin" panose="00000400000000000000" pitchFamily="2" charset="-78"/>
            </a:endParaRPr>
          </a:p>
          <a:p>
            <a:pPr algn="just"/>
            <a:r>
              <a:rPr lang="fa-IR" sz="2400" dirty="0" smtClean="0">
                <a:cs typeface="B Nazanin" panose="00000400000000000000" pitchFamily="2" charset="-78"/>
              </a:rPr>
              <a:t>        </a:t>
            </a:r>
            <a:r>
              <a:rPr lang="fa-IR" sz="2800" b="1" dirty="0" smtClean="0">
                <a:cs typeface="B Nazanin" panose="00000400000000000000" pitchFamily="2" charset="-78"/>
              </a:rPr>
              <a:t>دو راهکار به خاطر آوردن:    </a:t>
            </a:r>
            <a:r>
              <a:rPr lang="fa-IR" sz="2800" b="1" dirty="0" smtClean="0">
                <a:solidFill>
                  <a:srgbClr val="FF0000"/>
                </a:solidFill>
                <a:cs typeface="B Nazanin" panose="00000400000000000000" pitchFamily="2" charset="-78"/>
              </a:rPr>
              <a:t>1-</a:t>
            </a:r>
            <a:r>
              <a:rPr lang="fa-IR" sz="2800" b="1" dirty="0" smtClean="0">
                <a:cs typeface="B Nazanin" panose="00000400000000000000" pitchFamily="2" charset="-78"/>
              </a:rPr>
              <a:t>قطعه بندی                     </a:t>
            </a:r>
            <a:r>
              <a:rPr lang="fa-IR" sz="2800" b="1" dirty="0" smtClean="0">
                <a:solidFill>
                  <a:srgbClr val="FF0000"/>
                </a:solidFill>
                <a:cs typeface="B Nazanin" panose="00000400000000000000" pitchFamily="2" charset="-78"/>
              </a:rPr>
              <a:t> 2-</a:t>
            </a:r>
            <a:r>
              <a:rPr lang="fa-IR" sz="2800" b="1" dirty="0" smtClean="0">
                <a:cs typeface="B Nazanin" panose="00000400000000000000" pitchFamily="2" charset="-78"/>
              </a:rPr>
              <a:t>برچسب زنی </a:t>
            </a:r>
            <a:r>
              <a:rPr lang="en-US" sz="2800" b="1" dirty="0" smtClean="0">
                <a:cs typeface="B Nazanin" panose="00000400000000000000" pitchFamily="2" charset="-78"/>
              </a:rPr>
              <a:t>LABELLING </a:t>
            </a:r>
            <a:endParaRPr lang="fa-IR" sz="2800" b="1" dirty="0" smtClean="0">
              <a:cs typeface="B Nazanin" panose="00000400000000000000" pitchFamily="2" charset="-78"/>
            </a:endParaRPr>
          </a:p>
          <a:p>
            <a:pPr algn="just"/>
            <a:endParaRPr lang="fa-IR" sz="2800" b="1" dirty="0">
              <a:cs typeface="B Nazanin" panose="00000400000000000000" pitchFamily="2" charset="-78"/>
            </a:endParaRPr>
          </a:p>
          <a:p>
            <a:pPr algn="just"/>
            <a:endParaRPr lang="fa-IR" sz="1600" b="1" dirty="0" smtClean="0">
              <a:cs typeface="B Nazanin" panose="00000400000000000000" pitchFamily="2" charset="-78"/>
            </a:endParaRPr>
          </a:p>
          <a:p>
            <a:pPr algn="just"/>
            <a:endParaRPr lang="fa-IR" sz="1600" b="1" dirty="0">
              <a:cs typeface="B Nazanin" panose="00000400000000000000" pitchFamily="2" charset="-78"/>
            </a:endParaRPr>
          </a:p>
          <a:p>
            <a:pPr algn="just"/>
            <a:r>
              <a:rPr lang="fa-IR" sz="1600" b="1" dirty="0" smtClean="0">
                <a:cs typeface="B Nazanin" panose="00000400000000000000" pitchFamily="2" charset="-78"/>
              </a:rPr>
              <a:t>برای درک بهتر موضوع، چکیده و</a:t>
            </a:r>
            <a:r>
              <a:rPr lang="en-US" sz="1600" dirty="0" smtClean="0">
                <a:cs typeface="B Nazanin" panose="00000400000000000000" pitchFamily="2" charset="-78"/>
              </a:rPr>
              <a:t>doi</a:t>
            </a:r>
            <a:r>
              <a:rPr lang="fa-IR" sz="1600" b="1" dirty="0" smtClean="0">
                <a:cs typeface="B Nazanin" panose="00000400000000000000" pitchFamily="2" charset="-78"/>
              </a:rPr>
              <a:t> مقاله ای مربوط به</a:t>
            </a:r>
            <a:r>
              <a:rPr lang="en-US" sz="1600" b="1" dirty="0" smtClean="0">
                <a:cs typeface="B Nazanin" panose="00000400000000000000" pitchFamily="2" charset="-78"/>
              </a:rPr>
              <a:t>labelling</a:t>
            </a:r>
            <a:r>
              <a:rPr lang="fa-IR" sz="1600" b="1" dirty="0" smtClean="0">
                <a:cs typeface="B Nazanin" panose="00000400000000000000" pitchFamily="2" charset="-78"/>
              </a:rPr>
              <a:t> در صفحات آخر پاور پوینت آورده شده است.  </a:t>
            </a:r>
          </a:p>
        </p:txBody>
      </p:sp>
    </p:spTree>
    <p:extLst>
      <p:ext uri="{BB962C8B-B14F-4D97-AF65-F5344CB8AC3E}">
        <p14:creationId xmlns:p14="http://schemas.microsoft.com/office/powerpoint/2010/main" val="91644759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9600" y="3403600"/>
            <a:ext cx="4902200" cy="1456267"/>
          </a:xfrm>
        </p:spPr>
        <p:txBody>
          <a:bodyPr anchor="t"/>
          <a:lstStyle/>
          <a:p>
            <a:pPr algn="ctr"/>
            <a:r>
              <a:rPr lang="fa-IR" b="1" dirty="0">
                <a:solidFill>
                  <a:srgbClr val="FF0000"/>
                </a:solidFill>
                <a:cs typeface="B Nazanin" panose="00000400000000000000" pitchFamily="2" charset="-78"/>
              </a:rPr>
              <a:t>فراموشی در حافظه کوتاه مدت</a:t>
            </a:r>
            <a:endParaRPr lang="fa-I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27100" y="380205"/>
            <a:ext cx="5461000" cy="497237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83823623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572</TotalTime>
  <Words>1993</Words>
  <Application>Microsoft Office PowerPoint</Application>
  <PresentationFormat>Widescreen</PresentationFormat>
  <Paragraphs>132</Paragraphs>
  <Slides>24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B Nazanin</vt:lpstr>
      <vt:lpstr>Calibri</vt:lpstr>
      <vt:lpstr>Calibri Light</vt:lpstr>
      <vt:lpstr>IranNastaliq</vt:lpstr>
      <vt:lpstr>Times New Roman</vt:lpstr>
      <vt:lpstr>Wingdings</vt:lpstr>
      <vt:lpstr>Celestial</vt:lpstr>
      <vt:lpstr>بِسمِ اللّه الرحمن ِ الرَحیم</vt:lpstr>
      <vt:lpstr>memory</vt:lpstr>
      <vt:lpstr>اصطلاحات مهم در این فصل</vt:lpstr>
      <vt:lpstr>حافظه ظرفیتی است که به ما اجازه استفاده از تجربیات گذشته را می دهد.  مهمترین هدف این فصل،بررسی حافظه با توجه به راه هایی است که از طریق آنها چیزی را یاد میگیریم.</vt:lpstr>
      <vt:lpstr>باید خاطر نشان کنیم که  cns دارای منطقه ی ویژه ای برای حافظه نمی باشد، بلکه حافظه یک ارتباط درونی پیجیده بین بخشهای مختلف در مغز میباشد.حافظه به وسیله ی ارتباطات نورونی مغز به وجود می آید.که این مسئله می تواند در یک قسمت خاص از مغز(مثلا قشر حسی) و یا در ارتباط بین قسمت های مختلف مغز (مثل ارتباط قشر حسی یا قشر حرکتی) روی دهد. ایجاد یک ارتباط درونی، زمان بر می باشد؛ نه تنها زمنی که به طور فعال درگیر یادگیری هستیم، بلکه حتی زمانی که یادگیری تمام شده است. مثلا در هنگام خواب و یا استراحت نیز این فرایند، زمان بر است. </vt:lpstr>
      <vt:lpstr>شکل گیری ارتباطات درونی یا سیم کشی های درونی در cns ، بعضی اوقات به عنوان شکل گیری  رد عصبی شناخته می شود. رد عصبی (انگلیسی: E) نورونی است که با شکل‌گیری خاطرات فعال می‌شود و زمانی که این نورون ها در زندگی روزانه با محرک‌هایی مانند تصویرngram، بو یا حس چشایی تحریک می‌شوند، خاطرات بازمی‌گردند نمایش یا باز نمود حافظه را در مغز رد عصبی نامیده‌اند که مسیر دیرپائی است و در نتیجه ی تحریک بافت عصبی زنده در همه بخش‌های مختلف مغز پدید می‌آید. این ردهای عصبی را در بخشی از مغز به نام دم اسب مشخص ساخته‌اند. اطلاعات حسی که وارد مغز می‌شوند آنقدر از یک یاخته به یاخته دیگر انتقال می‌یابد تا یک مدار کامل تشکیل دهد. </vt:lpstr>
      <vt:lpstr>   همه ی طرفداران نظریه پردازش اطلاعات، وجود ذخیره اطلاعات حسی را قبول ندارند. آنهایی که وجود sis را پذیرفته اند، عنوان می کنند که تمامی اطلاعات وارده، مدت زمان کوتاهی در sis نگهداری می شوند.  بیشتر این اطلاعات در عرض 0/5 ثانیه از دست می رود.  فقط آن دسته از اطلاعاتی که مورد توجه هستند، نگهداری و پردازش می شوند.این موضوع شبیه توجه انتخابی است. در اثر توجه انتخابی به محرکها، اطلاعات نگهداری می شوند. اگر این اطلاعات بخواهند وارد stm شوند باید مرور گردند.</vt:lpstr>
      <vt:lpstr>حافظه کوتاه مدت</vt:lpstr>
      <vt:lpstr>فراموشی در حافظه کوتاه مدت</vt:lpstr>
      <vt:lpstr>فراموشی از طریق زیر اتفاق می افتد:   اگر مرور برای یادداری اطلاعاتدرSTM و ورود آنها بهLTM  لازم باشد،  پس آشکار است که نبود مرور باعث ایجاد فراموشی میشود. مرور نکردن ممکن است به علت عدم توجه فرد به اطلاعات باشد که احتمالا به علت عدم درک اطلاعات مهم باشد.            </vt:lpstr>
      <vt:lpstr>حافظه کوتاه مدت</vt:lpstr>
      <vt:lpstr>PowerPoint Presentation</vt:lpstr>
      <vt:lpstr>PowerPoint Presentation</vt:lpstr>
      <vt:lpstr>حافظه حرکتی کوتاه مدت         (stmm) </vt:lpstr>
      <vt:lpstr>حافظه حرکتی کوتاه مدت         (stmm)  </vt:lpstr>
      <vt:lpstr>تحقیقات انجام شده در خصوص یادآوری در این زمینه بوده اند که آیا مسافتی را که طی کرده ایم، بیشتر ازموقعیتی که از آن شروع به حرکت کرده ایم، به یاد می آوریم؟  تحقیقات نشان داده اند که موقعیت بهتر از مسافت به یاد آورده می شود.       برای درک بیشتر موضوع، چکیده و doiیکی از مقالات اولیه در این مورد، در صفحات آخر پاور پوینت آورده شده. </vt:lpstr>
      <vt:lpstr>حافظه بلند مدت (ltm)</vt:lpstr>
      <vt:lpstr>نقشltmدر یادگیری</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memory</dc:title>
  <dc:creator>asus</dc:creator>
  <cp:lastModifiedBy>asus</cp:lastModifiedBy>
  <cp:revision>56</cp:revision>
  <dcterms:created xsi:type="dcterms:W3CDTF">2020-03-15T18:47:20Z</dcterms:created>
  <dcterms:modified xsi:type="dcterms:W3CDTF">2020-03-17T12:43:16Z</dcterms:modified>
</cp:coreProperties>
</file>