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77" r:id="rId8"/>
    <p:sldId id="261" r:id="rId9"/>
    <p:sldId id="262" r:id="rId10"/>
    <p:sldId id="263" r:id="rId11"/>
    <p:sldId id="264" r:id="rId12"/>
    <p:sldId id="265" r:id="rId13"/>
    <p:sldId id="279" r:id="rId14"/>
    <p:sldId id="266" r:id="rId15"/>
    <p:sldId id="267" r:id="rId16"/>
    <p:sldId id="278"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EA45CD-4A22-4E14-9858-0F6377C4A7F3}"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A45CD-4A22-4E14-9858-0F6377C4A7F3}"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FEA45CD-4A22-4E14-9858-0F6377C4A7F3}"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FF7EC-BE2D-4F50-9598-497D2AB0CAD4}"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A45CD-4A22-4E14-9858-0F6377C4A7F3}"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FF7EC-BE2D-4F50-9598-497D2AB0CAD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A45CD-4A22-4E14-9858-0F6377C4A7F3}"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FEA45CD-4A22-4E14-9858-0F6377C4A7F3}"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FF7EC-BE2D-4F50-9598-497D2AB0CAD4}"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EA45CD-4A22-4E14-9858-0F6377C4A7F3}"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A45CD-4A22-4E14-9858-0F6377C4A7F3}"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FEA45CD-4A22-4E14-9858-0F6377C4A7F3}" type="datetimeFigureOut">
              <a:rPr lang="en-US" smtClean="0"/>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0FF7EC-BE2D-4F50-9598-497D2AB0CA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FEA45CD-4A22-4E14-9858-0F6377C4A7F3}"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FF7EC-BE2D-4F50-9598-497D2AB0CAD4}"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A45CD-4A22-4E14-9858-0F6377C4A7F3}"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FF7EC-BE2D-4F50-9598-497D2AB0CAD4}"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FEA45CD-4A22-4E14-9858-0F6377C4A7F3}" type="datetimeFigureOut">
              <a:rPr lang="en-US" smtClean="0"/>
              <a:t>4/12/2020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50FF7EC-BE2D-4F50-9598-497D2AB0CAD4}"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rasool\anva besmellah\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9036496" cy="638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485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251520" y="404664"/>
            <a:ext cx="8640960" cy="5632311"/>
          </a:xfrm>
          <a:prstGeom prst="rect">
            <a:avLst/>
          </a:prstGeom>
          <a:noFill/>
        </p:spPr>
        <p:txBody>
          <a:bodyPr wrap="square" rtlCol="0">
            <a:spAutoFit/>
          </a:bodyPr>
          <a:lstStyle/>
          <a:p>
            <a:pPr algn="just" rtl="1">
              <a:lnSpc>
                <a:spcPct val="150000"/>
              </a:lnSpc>
            </a:pPr>
            <a:r>
              <a:rPr lang="fa-IR" sz="2000" dirty="0" smtClean="0">
                <a:cs typeface="B Lotus" pitchFamily="2" charset="-78"/>
              </a:rPr>
              <a:t>نقش بازتاب‌ها عبارتند از:</a:t>
            </a:r>
          </a:p>
          <a:p>
            <a:pPr algn="just" rtl="1">
              <a:lnSpc>
                <a:spcPct val="150000"/>
              </a:lnSpc>
            </a:pPr>
            <a:r>
              <a:rPr lang="fa-IR" sz="2000" dirty="0" smtClean="0">
                <a:cs typeface="B Lotus" pitchFamily="2" charset="-78"/>
              </a:rPr>
              <a:t>1- ساختاری          2- کارکردی            3- کاربردی</a:t>
            </a:r>
          </a:p>
          <a:p>
            <a:pPr algn="just" rtl="1">
              <a:lnSpc>
                <a:spcPct val="150000"/>
              </a:lnSpc>
            </a:pPr>
            <a:r>
              <a:rPr lang="fa-IR" sz="2000" dirty="0" smtClean="0">
                <a:solidFill>
                  <a:srgbClr val="FF0000"/>
                </a:solidFill>
                <a:cs typeface="B Lotus" pitchFamily="2" charset="-78"/>
              </a:rPr>
              <a:t>نقش ساختاری: </a:t>
            </a:r>
            <a:r>
              <a:rPr lang="fa-IR" sz="2000" dirty="0" smtClean="0">
                <a:cs typeface="B Lotus" pitchFamily="2" charset="-78"/>
              </a:rPr>
              <a:t>بازتاب‌ها به عنوان محصول فرعی سیستم عصبی هستند و صرفاً نشان‌دهنده ساختار سیستم عصبی می‌باشند.</a:t>
            </a:r>
          </a:p>
          <a:p>
            <a:pPr algn="just" rtl="1">
              <a:lnSpc>
                <a:spcPct val="150000"/>
              </a:lnSpc>
            </a:pPr>
            <a:r>
              <a:rPr lang="fa-IR" sz="2000" dirty="0" smtClean="0">
                <a:solidFill>
                  <a:srgbClr val="FF0000"/>
                </a:solidFill>
                <a:cs typeface="B Lotus" pitchFamily="2" charset="-78"/>
              </a:rPr>
              <a:t>نقش کارکردی: </a:t>
            </a:r>
            <a:r>
              <a:rPr lang="fa-IR" sz="2000" dirty="0" smtClean="0">
                <a:cs typeface="B Lotus" pitchFamily="2" charset="-78"/>
              </a:rPr>
              <a:t>بازتاب‌ها برای کمک به طفل می‌باشند.</a:t>
            </a:r>
          </a:p>
          <a:p>
            <a:pPr algn="just" rtl="1">
              <a:lnSpc>
                <a:spcPct val="150000"/>
              </a:lnSpc>
            </a:pPr>
            <a:r>
              <a:rPr lang="fa-IR" sz="2000" dirty="0" smtClean="0">
                <a:solidFill>
                  <a:srgbClr val="FF0000"/>
                </a:solidFill>
                <a:cs typeface="B Lotus" pitchFamily="2" charset="-78"/>
              </a:rPr>
              <a:t>نقش کاربردی: </a:t>
            </a:r>
            <a:r>
              <a:rPr lang="fa-IR" sz="2000" dirty="0" smtClean="0">
                <a:cs typeface="B Lotus" pitchFamily="2" charset="-78"/>
              </a:rPr>
              <a:t>بازتاب‌ها به حرکات ارادی بعدی کمک می‌کنند.</a:t>
            </a:r>
          </a:p>
          <a:p>
            <a:pPr algn="just" rtl="1">
              <a:lnSpc>
                <a:spcPct val="150000"/>
              </a:lnSpc>
            </a:pPr>
            <a:r>
              <a:rPr lang="fa-IR" sz="2000" u="sng" dirty="0" smtClean="0">
                <a:solidFill>
                  <a:srgbClr val="FFFF00"/>
                </a:solidFill>
                <a:cs typeface="B Lotus" pitchFamily="2" charset="-78"/>
              </a:rPr>
              <a:t>نقش ساختاری و کارکردی مربوط به قبل از تولد بوده و نقش کاربردی مربوط به دروان بعد از تولد است.</a:t>
            </a:r>
          </a:p>
          <a:p>
            <a:pPr algn="just" rtl="1">
              <a:lnSpc>
                <a:spcPct val="150000"/>
              </a:lnSpc>
            </a:pPr>
            <a:endParaRPr lang="fa-IR" sz="2000" dirty="0" smtClean="0">
              <a:cs typeface="B Farnaz" pitchFamily="2" charset="-78"/>
            </a:endParaRPr>
          </a:p>
          <a:p>
            <a:pPr algn="just" rtl="1">
              <a:lnSpc>
                <a:spcPct val="150000"/>
              </a:lnSpc>
            </a:pPr>
            <a:r>
              <a:rPr lang="fa-IR" sz="2000" dirty="0" smtClean="0">
                <a:cs typeface="B Farnaz" pitchFamily="2" charset="-78"/>
              </a:rPr>
              <a:t>ارتباط بازتاب‌ها با حرکات ارادی</a:t>
            </a:r>
          </a:p>
          <a:p>
            <a:pPr algn="just" rtl="1">
              <a:lnSpc>
                <a:spcPct val="150000"/>
              </a:lnSpc>
            </a:pPr>
            <a:r>
              <a:rPr lang="fa-IR" sz="2000" dirty="0" smtClean="0">
                <a:cs typeface="B Lotus" pitchFamily="2" charset="-78"/>
              </a:rPr>
              <a:t>اطفال تا زمان مهار بازتاب‌ها توسط دستگاه عصبی مرکزی نمی‌توانند به صورت ارادی حرکت کنند (که </a:t>
            </a:r>
            <a:r>
              <a:rPr lang="fa-IR" sz="2000" b="1" u="sng" dirty="0" smtClean="0">
                <a:solidFill>
                  <a:srgbClr val="FF0000"/>
                </a:solidFill>
                <a:cs typeface="B Lotus" pitchFamily="2" charset="-78"/>
              </a:rPr>
              <a:t>نظریه تداخل حرکتی</a:t>
            </a:r>
            <a:r>
              <a:rPr lang="fa-IR" sz="2000" dirty="0" smtClean="0">
                <a:cs typeface="B Lotus" pitchFamily="2" charset="-78"/>
              </a:rPr>
              <a:t> نامیده می‌شود). </a:t>
            </a:r>
          </a:p>
          <a:p>
            <a:pPr algn="just" rtl="1">
              <a:lnSpc>
                <a:spcPct val="150000"/>
              </a:lnSpc>
            </a:pPr>
            <a:endParaRPr lang="en-US" sz="2000" dirty="0">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95536" y="260648"/>
            <a:ext cx="8496944" cy="4893647"/>
          </a:xfrm>
          <a:prstGeom prst="rect">
            <a:avLst/>
          </a:prstGeom>
          <a:noFill/>
        </p:spPr>
        <p:txBody>
          <a:bodyPr wrap="square" rtlCol="0">
            <a:spAutoFit/>
          </a:bodyPr>
          <a:lstStyle/>
          <a:p>
            <a:pPr algn="just" rtl="1">
              <a:lnSpc>
                <a:spcPct val="150000"/>
              </a:lnSpc>
            </a:pPr>
            <a:r>
              <a:rPr lang="fa-IR" sz="2000" dirty="0" smtClean="0">
                <a:cs typeface="B Lotus" pitchFamily="2" charset="-78"/>
              </a:rPr>
              <a:t>نتیجه </a:t>
            </a:r>
            <a:r>
              <a:rPr lang="fa-IR" sz="2000" dirty="0" smtClean="0">
                <a:solidFill>
                  <a:srgbClr val="FFFF00"/>
                </a:solidFill>
                <a:cs typeface="B Lotus" pitchFamily="2" charset="-78"/>
              </a:rPr>
              <a:t>آزمایش زلازو و همکاران </a:t>
            </a:r>
            <a:r>
              <a:rPr lang="fa-IR" sz="2000" dirty="0" smtClean="0">
                <a:cs typeface="B Lotus" pitchFamily="2" charset="-78"/>
              </a:rPr>
              <a:t>(در مورد تمرین روزانه راه رفتن در اطفال هفته هشتم):</a:t>
            </a:r>
          </a:p>
          <a:p>
            <a:pPr algn="just" rtl="1">
              <a:lnSpc>
                <a:spcPct val="150000"/>
              </a:lnSpc>
            </a:pPr>
            <a:r>
              <a:rPr lang="fa-IR" sz="2000" dirty="0" smtClean="0">
                <a:cs typeface="B Lotus" pitchFamily="2" charset="-78"/>
              </a:rPr>
              <a:t>تمرین بازتاب باعث راه رفتن ارادی سریع‌تر در اطفال تمرین کرده نسبت به اطفال تمرین نکرده شد.</a:t>
            </a:r>
            <a:r>
              <a:rPr lang="fa-IR" sz="2000" dirty="0" smtClean="0">
                <a:solidFill>
                  <a:srgbClr val="FF0000"/>
                </a:solidFill>
                <a:cs typeface="B Lotus" pitchFamily="2" charset="-78"/>
              </a:rPr>
              <a:t> محققان نتیجه گرفتند که بازتاب راه‌ رفتن غیرارادی می‌تواند به حرکات ارادی انتقال یابد.</a:t>
            </a:r>
            <a:r>
              <a:rPr lang="fa-IR" sz="2000" dirty="0" smtClean="0">
                <a:cs typeface="B Lotus" pitchFamily="2" charset="-78"/>
              </a:rPr>
              <a:t> </a:t>
            </a:r>
          </a:p>
          <a:p>
            <a:pPr algn="just" rtl="1">
              <a:lnSpc>
                <a:spcPct val="150000"/>
              </a:lnSpc>
            </a:pPr>
            <a:r>
              <a:rPr lang="fa-IR" sz="2000" dirty="0" smtClean="0">
                <a:cs typeface="B Lotus" pitchFamily="2" charset="-78"/>
              </a:rPr>
              <a:t>نتیجه </a:t>
            </a:r>
            <a:r>
              <a:rPr lang="fa-IR" sz="2000" dirty="0" smtClean="0">
                <a:solidFill>
                  <a:srgbClr val="FFFF00"/>
                </a:solidFill>
                <a:cs typeface="B Lotus" pitchFamily="2" charset="-78"/>
              </a:rPr>
              <a:t>مجموعه</a:t>
            </a:r>
            <a:r>
              <a:rPr lang="fa-IR" sz="2000" dirty="0" smtClean="0">
                <a:cs typeface="B Lotus" pitchFamily="2" charset="-78"/>
              </a:rPr>
              <a:t> </a:t>
            </a:r>
            <a:r>
              <a:rPr lang="fa-IR" sz="2000" dirty="0" smtClean="0">
                <a:solidFill>
                  <a:srgbClr val="FFFF00"/>
                </a:solidFill>
                <a:cs typeface="B Lotus" pitchFamily="2" charset="-78"/>
              </a:rPr>
              <a:t>آزمایش‌های تلن و همکارانش </a:t>
            </a:r>
            <a:r>
              <a:rPr lang="fa-IR" sz="2000" dirty="0" smtClean="0">
                <a:cs typeface="B Lotus" pitchFamily="2" charset="-78"/>
              </a:rPr>
              <a:t>(1- در مورد افزایش وزن پاها در اطفال دو ماهه، 2- بستن وزنه‌های کوچک به پای اطفال 4 تا 6 هفته، 3- فرو بردن اطفال تا سینه در آب):</a:t>
            </a:r>
          </a:p>
          <a:p>
            <a:pPr algn="just" rtl="1">
              <a:lnSpc>
                <a:spcPct val="150000"/>
              </a:lnSpc>
            </a:pPr>
            <a:r>
              <a:rPr lang="fa-IR" sz="2000" dirty="0" smtClean="0">
                <a:solidFill>
                  <a:srgbClr val="FF0000"/>
                </a:solidFill>
                <a:cs typeface="B Lotus" pitchFamily="2" charset="-78"/>
              </a:rPr>
              <a:t>چندین محدودیت فردی (به جای تنها بالیدگی) در الگوی حرکتی دوران طفولیت نقش قوی دارند.</a:t>
            </a:r>
          </a:p>
          <a:p>
            <a:pPr algn="ctr" rtl="1">
              <a:lnSpc>
                <a:spcPct val="150000"/>
              </a:lnSpc>
            </a:pPr>
            <a:endParaRPr lang="fa-IR" sz="2400" dirty="0" smtClean="0">
              <a:cs typeface="B Titr" pitchFamily="2" charset="-78"/>
            </a:endParaRPr>
          </a:p>
          <a:p>
            <a:pPr algn="ctr" rtl="1">
              <a:lnSpc>
                <a:spcPct val="150000"/>
              </a:lnSpc>
            </a:pPr>
            <a:r>
              <a:rPr lang="fa-IR" sz="2400" dirty="0" smtClean="0">
                <a:cs typeface="B Titr" pitchFamily="2" charset="-78"/>
              </a:rPr>
              <a:t>رفتارهای حرکتی برجسته: مسیری برای حرکات ارادی</a:t>
            </a:r>
          </a:p>
          <a:p>
            <a:pPr algn="just" rtl="1">
              <a:lnSpc>
                <a:spcPct val="150000"/>
              </a:lnSpc>
            </a:pPr>
            <a:r>
              <a:rPr lang="fa-IR" sz="2000" dirty="0" smtClean="0">
                <a:cs typeface="B Lotus" pitchFamily="2" charset="-78"/>
              </a:rPr>
              <a:t>رفتارهای رجسته حرکتی، مهارت‌های اساسی هستند که به اجرای ماهرانه اطفال منجر می‌شوند.</a:t>
            </a:r>
          </a:p>
          <a:p>
            <a:pPr algn="just" rtl="1">
              <a:lnSpc>
                <a:spcPct val="150000"/>
              </a:lnSpc>
            </a:pPr>
            <a:r>
              <a:rPr lang="fa-IR" sz="2000" dirty="0" smtClean="0">
                <a:cs typeface="B Lotus" pitchFamily="2" charset="-78"/>
              </a:rPr>
              <a:t>هر یک از رفتارهای برجسته حرکتی، یک رویداد مهم در رشد حرکتی فرد تلقی می‌شود.</a:t>
            </a:r>
            <a:endParaRPr lang="en-US" sz="2000" dirty="0">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404664"/>
            <a:ext cx="8496944" cy="5632311"/>
          </a:xfrm>
          <a:prstGeom prst="rect">
            <a:avLst/>
          </a:prstGeom>
          <a:noFill/>
        </p:spPr>
        <p:txBody>
          <a:bodyPr wrap="square" rtlCol="0">
            <a:spAutoFit/>
          </a:bodyPr>
          <a:lstStyle/>
          <a:p>
            <a:pPr algn="r" rtl="1">
              <a:lnSpc>
                <a:spcPct val="150000"/>
              </a:lnSpc>
            </a:pPr>
            <a:r>
              <a:rPr lang="fa-IR" sz="2000" dirty="0" smtClean="0">
                <a:solidFill>
                  <a:srgbClr val="FFFF00"/>
                </a:solidFill>
                <a:cs typeface="B Lotus" pitchFamily="2" charset="-78"/>
              </a:rPr>
              <a:t>روش کشف رفتارهای برجسته حرکتی:</a:t>
            </a:r>
          </a:p>
          <a:p>
            <a:pPr algn="r" rtl="1">
              <a:lnSpc>
                <a:spcPct val="150000"/>
              </a:lnSpc>
            </a:pPr>
            <a:r>
              <a:rPr lang="fa-IR" sz="2000" dirty="0" smtClean="0">
                <a:cs typeface="B Lotus" pitchFamily="2" charset="-78"/>
              </a:rPr>
              <a:t>برای راه رفتن باید قادر به ایستادن باشیم، برای ایستادن باید قادر به نگه داشتن تنه به صورت قائم باشیم و برای نگه داشتن تنه به صورت قائم باید بتوانیم سر و گردن را راست نگه داریم. هر مهارت وابسته به یک مرحله برجسته قبلی است.</a:t>
            </a:r>
          </a:p>
          <a:p>
            <a:pPr algn="r" rtl="1">
              <a:lnSpc>
                <a:spcPct val="150000"/>
              </a:lnSpc>
            </a:pPr>
            <a:r>
              <a:rPr lang="fa-IR" sz="2000" dirty="0" smtClean="0">
                <a:cs typeface="B Lotus" pitchFamily="2" charset="-78"/>
              </a:rPr>
              <a:t>اطفال به هر یک از این رفتارهای برجسته حرکتی در زمان‌های مختلفی می‌رسند، لیکن آنها مهارت‌های اولیه را در یک توالی نسبتاً ثابت کسب می‌کنند.</a:t>
            </a:r>
          </a:p>
          <a:p>
            <a:pPr algn="r" rtl="1">
              <a:lnSpc>
                <a:spcPct val="150000"/>
              </a:lnSpc>
            </a:pPr>
            <a:r>
              <a:rPr lang="fa-IR" sz="2000" dirty="0" smtClean="0">
                <a:cs typeface="B Lotus" pitchFamily="2" charset="-78"/>
              </a:rPr>
              <a:t>الگوی پیشرونده اکتساب مهارت می‌تواند به تغییرات قابل پیش‌بینی در محدودیت‌های فردی مرتبط باشند که این تغییرات عبارتند از:</a:t>
            </a:r>
          </a:p>
          <a:p>
            <a:pPr algn="r" rtl="1">
              <a:lnSpc>
                <a:spcPct val="150000"/>
              </a:lnSpc>
            </a:pPr>
            <a:r>
              <a:rPr lang="fa-IR" sz="2000" dirty="0" smtClean="0">
                <a:solidFill>
                  <a:srgbClr val="FF0000"/>
                </a:solidFill>
                <a:cs typeface="B Lotus" pitchFamily="2" charset="-78"/>
              </a:rPr>
              <a:t>1- بالیدگی سیستم عصبی</a:t>
            </a:r>
          </a:p>
          <a:p>
            <a:pPr algn="r" rtl="1">
              <a:lnSpc>
                <a:spcPct val="150000"/>
              </a:lnSpc>
            </a:pPr>
            <a:r>
              <a:rPr lang="fa-IR" sz="2000" dirty="0" smtClean="0">
                <a:solidFill>
                  <a:srgbClr val="FF0000"/>
                </a:solidFill>
                <a:cs typeface="B Lotus" pitchFamily="2" charset="-78"/>
              </a:rPr>
              <a:t>2- رشد قدرت و استقامت عضلانی</a:t>
            </a:r>
          </a:p>
          <a:p>
            <a:pPr algn="r" rtl="1">
              <a:lnSpc>
                <a:spcPct val="150000"/>
              </a:lnSpc>
            </a:pPr>
            <a:r>
              <a:rPr lang="fa-IR" sz="2000" dirty="0" smtClean="0">
                <a:solidFill>
                  <a:srgbClr val="FF0000"/>
                </a:solidFill>
                <a:cs typeface="B Lotus" pitchFamily="2" charset="-78"/>
              </a:rPr>
              <a:t>3- رشد قامت و تعادل</a:t>
            </a:r>
          </a:p>
          <a:p>
            <a:pPr algn="r" rtl="1">
              <a:lnSpc>
                <a:spcPct val="150000"/>
              </a:lnSpc>
            </a:pPr>
            <a:r>
              <a:rPr lang="fa-IR" sz="2000" dirty="0" smtClean="0">
                <a:solidFill>
                  <a:srgbClr val="FF0000"/>
                </a:solidFill>
                <a:cs typeface="B Lotus" pitchFamily="2" charset="-78"/>
              </a:rPr>
              <a:t>4- بهبود پردازش حسی</a:t>
            </a:r>
            <a:endParaRPr lang="en-US" sz="2000" dirty="0">
              <a:solidFill>
                <a:srgbClr val="FF0000"/>
              </a:solidFill>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pic>
        <p:nvPicPr>
          <p:cNvPr id="3074" name="Picture 2" descr="C:\Users\rasool\Desktop\پاورپوینت های فصول مختلف رشد حرکتی در طول عمر برای دانشجویان کارشناسی\Milesto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299" y="450701"/>
            <a:ext cx="7591425" cy="3554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5575" y="4149080"/>
            <a:ext cx="2913777" cy="400110"/>
          </a:xfrm>
          <a:prstGeom prst="rect">
            <a:avLst/>
          </a:prstGeom>
          <a:noFill/>
        </p:spPr>
        <p:txBody>
          <a:bodyPr wrap="square" rtlCol="0">
            <a:spAutoFit/>
          </a:bodyPr>
          <a:lstStyle/>
          <a:p>
            <a:pPr algn="ctr"/>
            <a:r>
              <a:rPr lang="fa-IR" sz="2000" b="1" dirty="0" smtClean="0">
                <a:cs typeface="B Lotus" pitchFamily="2" charset="-78"/>
              </a:rPr>
              <a:t>رفتارهای برجسته حرکتی</a:t>
            </a:r>
            <a:endParaRPr lang="en-US" sz="2000" b="1" dirty="0">
              <a:cs typeface="B Lotus" pitchFamily="2" charset="-78"/>
            </a:endParaRPr>
          </a:p>
        </p:txBody>
      </p:sp>
      <p:pic>
        <p:nvPicPr>
          <p:cNvPr id="3075" name="Picture 3" descr="C:\Users\rasool\Desktop\پاورپوینت های فصول مختلف رشد حرکتی در طول عمر برای دانشجویان کارشناسی\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6087" y="4148601"/>
            <a:ext cx="2638425" cy="17335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rasool\Desktop\پاورپوینت های فصول مختلف رشد حرکتی در طول عمر برای دانشجویان کارشناسی\images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9604" y="4148601"/>
            <a:ext cx="21431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450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404664"/>
            <a:ext cx="8424936" cy="4708981"/>
          </a:xfrm>
          <a:prstGeom prst="rect">
            <a:avLst/>
          </a:prstGeom>
          <a:noFill/>
        </p:spPr>
        <p:txBody>
          <a:bodyPr wrap="square" rtlCol="0">
            <a:spAutoFit/>
          </a:bodyPr>
          <a:lstStyle/>
          <a:p>
            <a:pPr algn="r" rtl="1">
              <a:lnSpc>
                <a:spcPct val="150000"/>
              </a:lnSpc>
            </a:pPr>
            <a:r>
              <a:rPr lang="fa-IR" sz="2000" dirty="0" smtClean="0">
                <a:cs typeface="B Farnaz" pitchFamily="2" charset="-78"/>
              </a:rPr>
              <a:t>محدودیت‌ها و کسب رفتارهای برجسته حرکتی</a:t>
            </a:r>
          </a:p>
          <a:p>
            <a:pPr algn="r" rtl="1">
              <a:lnSpc>
                <a:spcPct val="150000"/>
              </a:lnSpc>
            </a:pPr>
            <a:r>
              <a:rPr lang="fa-IR" sz="2000" dirty="0" smtClean="0">
                <a:cs typeface="B Lotus" pitchFamily="2" charset="-78"/>
              </a:rPr>
              <a:t>1- به دلیل این که </a:t>
            </a:r>
            <a:r>
              <a:rPr lang="fa-IR" sz="2000" dirty="0" smtClean="0">
                <a:solidFill>
                  <a:srgbClr val="FFFF00"/>
                </a:solidFill>
                <a:cs typeface="B Lotus" pitchFamily="2" charset="-78"/>
              </a:rPr>
              <a:t>برخی از بخش‌ها در بعضی از اطفال زودتر از سایرین رشد می‌کند</a:t>
            </a:r>
            <a:r>
              <a:rPr lang="fa-IR" sz="2000" dirty="0" smtClean="0">
                <a:cs typeface="B Lotus" pitchFamily="2" charset="-78"/>
              </a:rPr>
              <a:t>، بنابراین، میزان ظهور رفتاهرای برجسته حرکتی متغیر است.</a:t>
            </a:r>
          </a:p>
          <a:p>
            <a:pPr algn="r" rtl="1">
              <a:lnSpc>
                <a:spcPct val="150000"/>
              </a:lnSpc>
            </a:pPr>
            <a:r>
              <a:rPr lang="fa-IR" sz="2000" dirty="0" smtClean="0">
                <a:solidFill>
                  <a:srgbClr val="FFFF00"/>
                </a:solidFill>
                <a:cs typeface="B Lotus" pitchFamily="2" charset="-78"/>
              </a:rPr>
              <a:t>2- تجربه و محدودیت‌های محیطی </a:t>
            </a:r>
            <a:r>
              <a:rPr lang="fa-IR" sz="2000" dirty="0" smtClean="0">
                <a:cs typeface="B Lotus" pitchFamily="2" charset="-78"/>
              </a:rPr>
              <a:t>نیز در تغییرپذیری فردی نقش دارند.</a:t>
            </a:r>
          </a:p>
          <a:p>
            <a:pPr algn="r" rtl="1">
              <a:lnSpc>
                <a:spcPct val="150000"/>
              </a:lnSpc>
            </a:pPr>
            <a:r>
              <a:rPr lang="fa-IR" sz="2000" dirty="0" smtClean="0">
                <a:solidFill>
                  <a:srgbClr val="FFFF00"/>
                </a:solidFill>
                <a:cs typeface="B Lotus" pitchFamily="2" charset="-78"/>
              </a:rPr>
              <a:t>3- عادات کنترلی والدین </a:t>
            </a:r>
            <a:r>
              <a:rPr lang="fa-IR" sz="2000" dirty="0" smtClean="0">
                <a:cs typeface="B Lotus" pitchFamily="2" charset="-78"/>
              </a:rPr>
              <a:t>که از نظر فرهنگی تعریف شده است، می‌تواند میزان کسب رفتارهای برجسته حرکتی را تغییر دهد.</a:t>
            </a:r>
          </a:p>
          <a:p>
            <a:pPr algn="r" rtl="1">
              <a:lnSpc>
                <a:spcPct val="150000"/>
              </a:lnSpc>
            </a:pPr>
            <a:r>
              <a:rPr lang="fa-IR" sz="2000" b="1" u="sng" dirty="0" smtClean="0">
                <a:solidFill>
                  <a:srgbClr val="FF0000"/>
                </a:solidFill>
                <a:cs typeface="B Lotus" pitchFamily="2" charset="-78"/>
              </a:rPr>
              <a:t>پدیده سندروم فرزند نخست: </a:t>
            </a:r>
            <a:r>
              <a:rPr lang="fa-IR" sz="2000" dirty="0" smtClean="0">
                <a:cs typeface="B Lotus" pitchFamily="2" charset="-78"/>
              </a:rPr>
              <a:t>یک پدیده فرهنگی در آمریکاست که مادر فرزند نخست خود را به مدت طولانی‌تری در آغوش نگه می‌دارد. این موضوع باعث تأخیر در رفتارهای برجسته حرکتی مانند سینه‌خیز رفتن می‌شود.</a:t>
            </a:r>
          </a:p>
          <a:p>
            <a:pPr algn="r" rtl="1">
              <a:lnSpc>
                <a:spcPct val="150000"/>
              </a:lnSpc>
            </a:pPr>
            <a:r>
              <a:rPr lang="fa-IR" sz="2000" dirty="0" smtClean="0">
                <a:cs typeface="B Lotus" pitchFamily="2" charset="-78"/>
              </a:rPr>
              <a:t>کسب رفتارهای برجسته حرکتی می‌تواند به عنوان </a:t>
            </a:r>
            <a:r>
              <a:rPr lang="fa-IR" sz="2000" b="1" u="sng" dirty="0" smtClean="0">
                <a:solidFill>
                  <a:srgbClr val="FF0000"/>
                </a:solidFill>
                <a:cs typeface="B Lotus" pitchFamily="2" charset="-78"/>
              </a:rPr>
              <a:t>محدودکننده میزان </a:t>
            </a:r>
            <a:r>
              <a:rPr lang="fa-IR" sz="2000" dirty="0" smtClean="0">
                <a:cs typeface="B Lotus" pitchFamily="2" charset="-78"/>
              </a:rPr>
              <a:t>مهارت‌های دیگر عمل کند.</a:t>
            </a:r>
          </a:p>
        </p:txBody>
      </p:sp>
    </p:spTree>
    <p:extLst>
      <p:ext uri="{BB962C8B-B14F-4D97-AF65-F5344CB8AC3E}">
        <p14:creationId xmlns:p14="http://schemas.microsoft.com/office/powerpoint/2010/main" val="2071900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467544" y="254253"/>
            <a:ext cx="8424936" cy="5262979"/>
          </a:xfrm>
          <a:prstGeom prst="rect">
            <a:avLst/>
          </a:prstGeom>
          <a:noFill/>
        </p:spPr>
        <p:txBody>
          <a:bodyPr wrap="square" rtlCol="0">
            <a:spAutoFit/>
          </a:bodyPr>
          <a:lstStyle/>
          <a:p>
            <a:pPr algn="just" rtl="1">
              <a:lnSpc>
                <a:spcPct val="150000"/>
              </a:lnSpc>
            </a:pPr>
            <a:r>
              <a:rPr lang="fa-IR" sz="2000" dirty="0" smtClean="0">
                <a:cs typeface="B Farnaz" pitchFamily="2" charset="-78"/>
              </a:rPr>
              <a:t>رفتارهای برجسته حرکتی به عنوان شاخص رشد عصبی غیر طبیعی</a:t>
            </a:r>
          </a:p>
          <a:p>
            <a:pPr algn="just" rtl="1">
              <a:lnSpc>
                <a:spcPct val="150000"/>
              </a:lnSpc>
            </a:pPr>
            <a:r>
              <a:rPr lang="fa-IR" sz="2000" dirty="0" smtClean="0">
                <a:cs typeface="B Lotus" pitchFamily="2" charset="-78"/>
              </a:rPr>
              <a:t>رفتارهای برجسته حرکتی به دلیل متوالی بودن برای افراد حرفه‌ای مانند پزشکان و فیزیوتراپ‌ها نشانه‌هایی را در خصوص سلامتی عصبی فراهم می‌کنند. زیرا:</a:t>
            </a:r>
          </a:p>
          <a:p>
            <a:pPr algn="just" rtl="1">
              <a:lnSpc>
                <a:spcPct val="150000"/>
              </a:lnSpc>
            </a:pPr>
            <a:r>
              <a:rPr lang="fa-IR" sz="2000" dirty="0" smtClean="0">
                <a:solidFill>
                  <a:srgbClr val="FF0000"/>
                </a:solidFill>
                <a:cs typeface="B Lotus" pitchFamily="2" charset="-78"/>
              </a:rPr>
              <a:t>1- توالی رفتارهای برجسته حرکتی در اطفال طبیعی نسبتاً قابل پیش‌بینی است.</a:t>
            </a:r>
          </a:p>
          <a:p>
            <a:pPr algn="just" rtl="1">
              <a:lnSpc>
                <a:spcPct val="150000"/>
              </a:lnSpc>
            </a:pPr>
            <a:r>
              <a:rPr lang="fa-IR" sz="2000" dirty="0" smtClean="0">
                <a:solidFill>
                  <a:srgbClr val="FF0000"/>
                </a:solidFill>
                <a:cs typeface="B Lotus" pitchFamily="2" charset="-78"/>
              </a:rPr>
              <a:t>2- اگرچه در کسب ایی رفتارهای تغییرپذیری وجود دارد، اما تأخیر در چندین رفتار برجسته حرکتی نشان‌دهنده بعضی از مشکلات رشدی است.</a:t>
            </a:r>
          </a:p>
          <a:p>
            <a:pPr algn="ctr" rtl="1">
              <a:lnSpc>
                <a:spcPct val="150000"/>
              </a:lnSpc>
            </a:pPr>
            <a:r>
              <a:rPr lang="fa-IR" sz="2400" dirty="0" smtClean="0">
                <a:cs typeface="B Titr" pitchFamily="2" charset="-78"/>
              </a:rPr>
              <a:t>رشد تعادل و کنترل قامت در دوران طفولیت</a:t>
            </a:r>
          </a:p>
          <a:p>
            <a:pPr algn="just" rtl="1">
              <a:lnSpc>
                <a:spcPct val="150000"/>
              </a:lnSpc>
            </a:pPr>
            <a:r>
              <a:rPr lang="fa-IR" sz="2000" dirty="0" smtClean="0">
                <a:cs typeface="B Lotus" pitchFamily="2" charset="-78"/>
              </a:rPr>
              <a:t>هنگامی که اطفال بتوانند قامت خود را حفظ کنند، در حال تعادل هستند.</a:t>
            </a:r>
          </a:p>
          <a:p>
            <a:pPr algn="just" rtl="1">
              <a:lnSpc>
                <a:spcPct val="150000"/>
              </a:lnSpc>
            </a:pPr>
            <a:r>
              <a:rPr lang="fa-IR" sz="2000" dirty="0" smtClean="0">
                <a:cs typeface="B Lotus" pitchFamily="2" charset="-78"/>
              </a:rPr>
              <a:t>آزمایش اتاق متحرک (برای بررسی نقش سیستم‌های مختلف در حفظ تعادل و قامت):</a:t>
            </a:r>
          </a:p>
          <a:p>
            <a:pPr algn="just" rtl="1">
              <a:lnSpc>
                <a:spcPct val="150000"/>
              </a:lnSpc>
            </a:pPr>
            <a:r>
              <a:rPr lang="fa-IR" sz="2000" dirty="0" smtClean="0">
                <a:cs typeface="B Lotus" pitchFamily="2" charset="-78"/>
              </a:rPr>
              <a:t>ادراک بینایی اطفال از حرکت خود، یک عامل کنترل کنند میزان در تعادل و وضعیت قامتی نیست، بلکه احتمالاً جفت‌شدن اطلاعات حسی با پاسخ حرکتی مناسب، عامل کنترل کننده میزان است.</a:t>
            </a:r>
            <a:endParaRPr lang="en-US" sz="2000" dirty="0">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sool\Desktop\پاورپوینت های فصول مختلف رشد حرکتی در طول عمر برای دانشجویان کارشناسی\moving 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836712"/>
            <a:ext cx="6984776" cy="388843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563888" y="4869160"/>
            <a:ext cx="2736304" cy="400110"/>
          </a:xfrm>
          <a:prstGeom prst="rect">
            <a:avLst/>
          </a:prstGeom>
          <a:noFill/>
        </p:spPr>
        <p:txBody>
          <a:bodyPr wrap="square" rtlCol="0">
            <a:spAutoFit/>
          </a:bodyPr>
          <a:lstStyle/>
          <a:p>
            <a:pPr algn="ctr" rtl="1"/>
            <a:r>
              <a:rPr lang="fa-IR" sz="2000" b="1" dirty="0" smtClean="0">
                <a:cs typeface="B Lotus" pitchFamily="2" charset="-78"/>
              </a:rPr>
              <a:t>آزمایش اتاق متحرک</a:t>
            </a:r>
            <a:endParaRPr lang="en-US" sz="2000" b="1" dirty="0">
              <a:cs typeface="B Lotus" pitchFamily="2" charset="-78"/>
            </a:endParaRPr>
          </a:p>
        </p:txBody>
      </p:sp>
    </p:spTree>
    <p:extLst>
      <p:ext uri="{BB962C8B-B14F-4D97-AF65-F5344CB8AC3E}">
        <p14:creationId xmlns:p14="http://schemas.microsoft.com/office/powerpoint/2010/main" val="1001594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5656" y="2276872"/>
            <a:ext cx="6480720" cy="1015663"/>
          </a:xfrm>
          <a:prstGeom prst="rect">
            <a:avLst/>
          </a:prstGeom>
          <a:noFill/>
        </p:spPr>
        <p:txBody>
          <a:bodyPr wrap="square" rtlCol="0">
            <a:spAutoFit/>
          </a:bodyPr>
          <a:lstStyle/>
          <a:p>
            <a:pPr algn="ctr"/>
            <a:r>
              <a:rPr lang="fa-IR" sz="6000" dirty="0" smtClean="0">
                <a:cs typeface="B Titr" pitchFamily="2" charset="-78"/>
              </a:rPr>
              <a:t>شاد و پیروز باشید.</a:t>
            </a:r>
            <a:endParaRPr lang="en-US" sz="6000" dirty="0">
              <a:cs typeface="B Titr"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64967" y="980728"/>
            <a:ext cx="6048672" cy="4585871"/>
          </a:xfrm>
          <a:prstGeom prst="rect">
            <a:avLst/>
          </a:prstGeom>
          <a:noFill/>
        </p:spPr>
        <p:txBody>
          <a:bodyPr wrap="square" rtlCol="0">
            <a:spAutoFit/>
          </a:bodyPr>
          <a:lstStyle/>
          <a:p>
            <a:pPr algn="ctr"/>
            <a:r>
              <a:rPr lang="fa-IR" sz="2400" dirty="0" smtClean="0">
                <a:solidFill>
                  <a:srgbClr val="FFFF00"/>
                </a:solidFill>
                <a:cs typeface="B Farnaz" pitchFamily="2" charset="-78"/>
              </a:rPr>
              <a:t>درس:</a:t>
            </a:r>
          </a:p>
          <a:p>
            <a:pPr algn="ctr"/>
            <a:r>
              <a:rPr lang="fa-IR" sz="3200" b="1" dirty="0" smtClean="0">
                <a:solidFill>
                  <a:srgbClr val="7030A0"/>
                </a:solidFill>
                <a:cs typeface="B Farnaz" pitchFamily="2" charset="-78"/>
              </a:rPr>
              <a:t>رشد حرکتی</a:t>
            </a:r>
            <a:endParaRPr lang="en-US" sz="3200" b="1" dirty="0" smtClean="0">
              <a:solidFill>
                <a:srgbClr val="7030A0"/>
              </a:solidFill>
              <a:cs typeface="B Farnaz" pitchFamily="2" charset="-78"/>
            </a:endParaRPr>
          </a:p>
          <a:p>
            <a:pPr algn="ctr"/>
            <a:endParaRPr lang="fa-IR" dirty="0">
              <a:cs typeface="B Farnaz" pitchFamily="2" charset="-78"/>
            </a:endParaRPr>
          </a:p>
          <a:p>
            <a:pPr algn="ctr"/>
            <a:r>
              <a:rPr lang="fa-IR" sz="2400" dirty="0" smtClean="0">
                <a:solidFill>
                  <a:srgbClr val="FFFF00"/>
                </a:solidFill>
                <a:cs typeface="B Farnaz" pitchFamily="2" charset="-78"/>
              </a:rPr>
              <a:t>فصل 6:</a:t>
            </a:r>
          </a:p>
          <a:p>
            <a:pPr algn="ctr"/>
            <a:r>
              <a:rPr lang="fa-IR" sz="3200" dirty="0" smtClean="0">
                <a:solidFill>
                  <a:srgbClr val="7030A0"/>
                </a:solidFill>
                <a:cs typeface="B Farnaz" pitchFamily="2" charset="-78"/>
              </a:rPr>
              <a:t>رشد حرکتی اولیه</a:t>
            </a:r>
          </a:p>
          <a:p>
            <a:pPr algn="ctr"/>
            <a:endParaRPr lang="en-US" dirty="0" smtClean="0">
              <a:cs typeface="B Farnaz" pitchFamily="2" charset="-78"/>
            </a:endParaRPr>
          </a:p>
          <a:p>
            <a:pPr algn="ctr"/>
            <a:endParaRPr lang="en-US" dirty="0">
              <a:cs typeface="B Farnaz" pitchFamily="2" charset="-78"/>
            </a:endParaRPr>
          </a:p>
          <a:p>
            <a:pPr algn="ctr"/>
            <a:endParaRPr lang="fa-IR" dirty="0">
              <a:cs typeface="B Farnaz" pitchFamily="2" charset="-78"/>
            </a:endParaRPr>
          </a:p>
          <a:p>
            <a:pPr algn="ctr"/>
            <a:r>
              <a:rPr lang="fa-IR" sz="2400" dirty="0" smtClean="0">
                <a:solidFill>
                  <a:srgbClr val="FFFF00"/>
                </a:solidFill>
                <a:cs typeface="B Farnaz" pitchFamily="2" charset="-78"/>
              </a:rPr>
              <a:t>مدرس:</a:t>
            </a:r>
          </a:p>
          <a:p>
            <a:pPr algn="ctr"/>
            <a:r>
              <a:rPr lang="fa-IR" sz="2400" dirty="0" smtClean="0">
                <a:solidFill>
                  <a:srgbClr val="7030A0"/>
                </a:solidFill>
                <a:cs typeface="B Farnaz" pitchFamily="2" charset="-78"/>
              </a:rPr>
              <a:t>دکتر رسول عابدان‌زاده</a:t>
            </a:r>
          </a:p>
          <a:p>
            <a:pPr algn="ctr"/>
            <a:endParaRPr lang="fa-IR" dirty="0">
              <a:cs typeface="B Farnaz" pitchFamily="2" charset="-78"/>
            </a:endParaRPr>
          </a:p>
          <a:p>
            <a:pPr algn="ctr"/>
            <a:endParaRPr lang="fa-IR" dirty="0" smtClean="0">
              <a:cs typeface="B Farnaz" pitchFamily="2" charset="-78"/>
            </a:endParaRPr>
          </a:p>
          <a:p>
            <a:pPr algn="ctr"/>
            <a:r>
              <a:rPr lang="fa-IR" sz="2400" dirty="0" smtClean="0">
                <a:solidFill>
                  <a:srgbClr val="FF0000"/>
                </a:solidFill>
                <a:cs typeface="B Farnaz" pitchFamily="2" charset="-78"/>
              </a:rPr>
              <a:t>فروردین 1399</a:t>
            </a:r>
            <a:endParaRPr lang="en-US" sz="2400" dirty="0">
              <a:solidFill>
                <a:srgbClr val="FF0000"/>
              </a:solidFill>
              <a:cs typeface="B Farnaz" pitchFamily="2" charset="-78"/>
            </a:endParaRPr>
          </a:p>
        </p:txBody>
      </p:sp>
    </p:spTree>
    <p:extLst>
      <p:ext uri="{BB962C8B-B14F-4D97-AF65-F5344CB8AC3E}">
        <p14:creationId xmlns:p14="http://schemas.microsoft.com/office/powerpoint/2010/main" val="3174149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6" name="TextBox 5"/>
          <p:cNvSpPr txBox="1"/>
          <p:nvPr/>
        </p:nvSpPr>
        <p:spPr>
          <a:xfrm>
            <a:off x="323528" y="404664"/>
            <a:ext cx="8352928" cy="5539978"/>
          </a:xfrm>
          <a:prstGeom prst="rect">
            <a:avLst/>
          </a:prstGeom>
          <a:noFill/>
        </p:spPr>
        <p:txBody>
          <a:bodyPr wrap="square" rtlCol="0">
            <a:spAutoFit/>
          </a:bodyPr>
          <a:lstStyle/>
          <a:p>
            <a:pPr algn="just" rtl="1"/>
            <a:r>
              <a:rPr lang="fa-IR" sz="2400" dirty="0" smtClean="0">
                <a:cs typeface="B Titr" pitchFamily="2" charset="-78"/>
              </a:rPr>
              <a:t>اطفال چگونه حرکت می‌کنند</a:t>
            </a:r>
          </a:p>
          <a:p>
            <a:pPr algn="just" rtl="1">
              <a:lnSpc>
                <a:spcPct val="150000"/>
              </a:lnSpc>
            </a:pPr>
            <a:r>
              <a:rPr lang="fa-IR" sz="2000" dirty="0" smtClean="0">
                <a:cs typeface="B Lotus" pitchFamily="2" charset="-78"/>
              </a:rPr>
              <a:t>حرکات طفل به دو گروه کلی صبقه‌بندی می‌شوند:</a:t>
            </a:r>
          </a:p>
          <a:p>
            <a:pPr algn="just" rtl="1">
              <a:lnSpc>
                <a:spcPct val="150000"/>
              </a:lnSpc>
            </a:pPr>
            <a:r>
              <a:rPr lang="fa-IR" sz="2000" dirty="0" smtClean="0">
                <a:cs typeface="B Lotus" pitchFamily="2" charset="-78"/>
              </a:rPr>
              <a:t>1- حرکات تصادفی یا خودبه‌خودی (رفتارهای قالبی)</a:t>
            </a:r>
          </a:p>
          <a:p>
            <a:pPr algn="just" rtl="1">
              <a:lnSpc>
                <a:spcPct val="150000"/>
              </a:lnSpc>
            </a:pPr>
            <a:r>
              <a:rPr lang="fa-IR" sz="2000" dirty="0" smtClean="0">
                <a:cs typeface="B Lotus" pitchFamily="2" charset="-78"/>
              </a:rPr>
              <a:t>2- بازتاب‌های دوران طفولیت</a:t>
            </a:r>
          </a:p>
          <a:p>
            <a:pPr algn="just" rtl="1">
              <a:lnSpc>
                <a:spcPct val="150000"/>
              </a:lnSpc>
            </a:pPr>
            <a:r>
              <a:rPr lang="fa-IR" sz="2000" dirty="0" smtClean="0">
                <a:cs typeface="B Farnaz" pitchFamily="2" charset="-78"/>
              </a:rPr>
              <a:t>حرکات خودبه‌خودی</a:t>
            </a:r>
          </a:p>
          <a:p>
            <a:pPr algn="just" rtl="1">
              <a:lnSpc>
                <a:spcPct val="150000"/>
              </a:lnSpc>
            </a:pPr>
            <a:r>
              <a:rPr lang="fa-IR" sz="2000" dirty="0" smtClean="0">
                <a:cs typeface="B Lotus" pitchFamily="2" charset="-78"/>
              </a:rPr>
              <a:t>پزشکان اطفال و والدین بر این باورند که این حرکات بدون سازمان و هدف انجام می‌گیرند و </a:t>
            </a:r>
            <a:r>
              <a:rPr lang="fa-IR" sz="2000" b="1" dirty="0" smtClean="0">
                <a:solidFill>
                  <a:srgbClr val="FF0000"/>
                </a:solidFill>
                <a:cs typeface="B Lotus" pitchFamily="2" charset="-78"/>
              </a:rPr>
              <a:t>ارتباطی با حرکات آتی کودک ندارد.</a:t>
            </a:r>
          </a:p>
          <a:p>
            <a:pPr algn="just" rtl="1">
              <a:lnSpc>
                <a:spcPct val="150000"/>
              </a:lnSpc>
            </a:pPr>
            <a:r>
              <a:rPr lang="fa-IR" sz="2000" dirty="0" smtClean="0">
                <a:cs typeface="B Farnaz" pitchFamily="2" charset="-78"/>
              </a:rPr>
              <a:t>لگد زدن در حالت طاق‌باز و راه رفتن</a:t>
            </a:r>
          </a:p>
          <a:p>
            <a:pPr algn="just" rtl="1">
              <a:lnSpc>
                <a:spcPct val="150000"/>
              </a:lnSpc>
            </a:pPr>
            <a:r>
              <a:rPr lang="fa-IR" sz="2000" dirty="0" smtClean="0">
                <a:cs typeface="B Lotus" pitchFamily="2" charset="-78"/>
              </a:rPr>
              <a:t>اگر کودک به پشت خوابانده شود (حالت طاق‌باز)، احتمالاً پاهای خود را به صورت تصادفی به سمت جلو پرتاب می‌کند که به این حرکت، لگد زدن در حالت طاق‌باز گفته می‌شود.</a:t>
            </a:r>
          </a:p>
          <a:p>
            <a:pPr algn="just" rtl="1">
              <a:lnSpc>
                <a:spcPct val="150000"/>
              </a:lnSpc>
            </a:pPr>
            <a:r>
              <a:rPr lang="fa-IR" sz="2000" u="sng" dirty="0" smtClean="0">
                <a:solidFill>
                  <a:srgbClr val="FF0000"/>
                </a:solidFill>
                <a:cs typeface="B Lotus" pitchFamily="2" charset="-78"/>
              </a:rPr>
              <a:t>لگد زدن طاق‌باز طفل مشابه مراحل راه رفتن بزرگسالان است اما کاملاً یکسان نیستند.</a:t>
            </a:r>
          </a:p>
          <a:p>
            <a:pPr algn="just" rtl="1">
              <a:lnSpc>
                <a:spcPct val="150000"/>
              </a:lnSpc>
            </a:pPr>
            <a:endParaRPr lang="en-US" sz="2000" dirty="0">
              <a:cs typeface="B Lotus" pitchFamily="2" charset="-78"/>
            </a:endParaRPr>
          </a:p>
        </p:txBody>
      </p:sp>
    </p:spTree>
    <p:extLst>
      <p:ext uri="{BB962C8B-B14F-4D97-AF65-F5344CB8AC3E}">
        <p14:creationId xmlns:p14="http://schemas.microsoft.com/office/powerpoint/2010/main" val="187682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332656"/>
            <a:ext cx="8496944" cy="5016758"/>
          </a:xfrm>
          <a:prstGeom prst="rect">
            <a:avLst/>
          </a:prstGeom>
          <a:noFill/>
        </p:spPr>
        <p:txBody>
          <a:bodyPr wrap="square" rtlCol="0">
            <a:spAutoFit/>
          </a:bodyPr>
          <a:lstStyle/>
          <a:p>
            <a:pPr algn="just" rtl="1"/>
            <a:r>
              <a:rPr lang="fa-IR" sz="2000" dirty="0" smtClean="0">
                <a:cs typeface="B Farnaz" pitchFamily="2" charset="-78"/>
              </a:rPr>
              <a:t>حرکات خودبه‌خودی بازو</a:t>
            </a:r>
          </a:p>
          <a:p>
            <a:pPr algn="just" rtl="1">
              <a:lnSpc>
                <a:spcPct val="150000"/>
              </a:lnSpc>
            </a:pPr>
            <a:r>
              <a:rPr lang="fa-IR" sz="2000" dirty="0" smtClean="0">
                <a:cs typeface="B Lotus" pitchFamily="2" charset="-78"/>
              </a:rPr>
              <a:t>حرکات اولیه بازو مثل لگد زدن پا، با حرکات دسترسی بزرگسالی یکسان نیست.</a:t>
            </a:r>
          </a:p>
          <a:p>
            <a:pPr algn="just" rtl="1">
              <a:lnSpc>
                <a:spcPct val="150000"/>
              </a:lnSpc>
            </a:pPr>
            <a:r>
              <a:rPr lang="fa-IR" sz="2000" dirty="0" smtClean="0">
                <a:cs typeface="B Lotus" pitchFamily="2" charset="-78"/>
              </a:rPr>
              <a:t>انواع رفتارهای قالبی مشاهده شده در اطفال:</a:t>
            </a:r>
          </a:p>
          <a:p>
            <a:pPr algn="just" rtl="1">
              <a:lnSpc>
                <a:spcPct val="150000"/>
              </a:lnSpc>
            </a:pPr>
            <a:r>
              <a:rPr lang="fa-IR" sz="2000" dirty="0" smtClean="0">
                <a:cs typeface="B Lotus" pitchFamily="2" charset="-78"/>
              </a:rPr>
              <a:t>1- حرکات متناوب پاها     2- باز و بسته کردن سر      3- فلکشن انگشتان</a:t>
            </a:r>
          </a:p>
          <a:p>
            <a:pPr algn="just" rtl="1">
              <a:lnSpc>
                <a:spcPct val="150000"/>
              </a:lnSpc>
            </a:pPr>
            <a:endParaRPr lang="fa-IR" sz="2000" b="1" u="sng" dirty="0" smtClean="0">
              <a:solidFill>
                <a:srgbClr val="FFFF00"/>
              </a:solidFill>
              <a:cs typeface="B Lotus" pitchFamily="2" charset="-78"/>
            </a:endParaRPr>
          </a:p>
          <a:p>
            <a:pPr algn="just" rtl="1">
              <a:lnSpc>
                <a:spcPct val="150000"/>
              </a:lnSpc>
            </a:pPr>
            <a:r>
              <a:rPr lang="fa-IR" sz="2000" b="1" u="sng" dirty="0" smtClean="0">
                <a:solidFill>
                  <a:srgbClr val="FFFF00"/>
                </a:solidFill>
                <a:cs typeface="B Lotus" pitchFamily="2" charset="-78"/>
              </a:rPr>
              <a:t>وجود رفتارهای قالبی بیانگر چه موضوعی هستند؟</a:t>
            </a:r>
          </a:p>
          <a:p>
            <a:pPr algn="just" rtl="1">
              <a:lnSpc>
                <a:spcPct val="150000"/>
              </a:lnSpc>
            </a:pPr>
            <a:r>
              <a:rPr lang="fa-IR" sz="2000" dirty="0" smtClean="0">
                <a:cs typeface="B Lotus" pitchFamily="2" charset="-78"/>
              </a:rPr>
              <a:t>اولاً شاید طفل تازه متولد شد، ضعیف است و نمی‌تواند حرکات هدفمند دقیق و ارادی تولید کند، اما حتی در سن پایین، هماهنگی درونی اندام‌ها یا جفت‌اندام‌ها را نشان می‌دهند.</a:t>
            </a:r>
          </a:p>
          <a:p>
            <a:pPr algn="just" rtl="1">
              <a:lnSpc>
                <a:spcPct val="150000"/>
              </a:lnSpc>
            </a:pPr>
            <a:r>
              <a:rPr lang="fa-IR" sz="2000" dirty="0" smtClean="0">
                <a:cs typeface="B Lotus" pitchFamily="2" charset="-78"/>
              </a:rPr>
              <a:t>ثانیاً این الگوهای هماهنگ مشابه الگوهای هماهنگ حرکات ارادی آتی است.</a:t>
            </a:r>
          </a:p>
          <a:p>
            <a:pPr algn="just" rtl="1">
              <a:lnSpc>
                <a:spcPct val="150000"/>
              </a:lnSpc>
            </a:pPr>
            <a:r>
              <a:rPr lang="fa-IR" sz="2000" u="sng" dirty="0" smtClean="0">
                <a:solidFill>
                  <a:srgbClr val="FF0000"/>
                </a:solidFill>
                <a:cs typeface="B Lotus" pitchFamily="2" charset="-78"/>
              </a:rPr>
              <a:t>بنابراین، بین حرکات تصادفی و ارادی رابطه‌ای وجود دارد. </a:t>
            </a:r>
          </a:p>
          <a:p>
            <a:pPr algn="just" rtl="1">
              <a:lnSpc>
                <a:spcPct val="150000"/>
              </a:lnSpc>
            </a:pPr>
            <a:r>
              <a:rPr lang="fa-IR" sz="2000" u="sng" dirty="0" smtClean="0">
                <a:solidFill>
                  <a:srgbClr val="FF0000"/>
                </a:solidFill>
                <a:cs typeface="B Lotus" pitchFamily="2" charset="-78"/>
              </a:rPr>
              <a:t>رفتارهای قالبی، بخشی از ساختار اساسی ایجاد حرکات ارادی و کارآمد هستند.</a:t>
            </a:r>
          </a:p>
        </p:txBody>
      </p:sp>
    </p:spTree>
    <p:extLst>
      <p:ext uri="{BB962C8B-B14F-4D97-AF65-F5344CB8AC3E}">
        <p14:creationId xmlns:p14="http://schemas.microsoft.com/office/powerpoint/2010/main" val="207190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332656"/>
            <a:ext cx="8496944" cy="5478423"/>
          </a:xfrm>
          <a:prstGeom prst="rect">
            <a:avLst/>
          </a:prstGeom>
          <a:noFill/>
        </p:spPr>
        <p:txBody>
          <a:bodyPr wrap="square" rtlCol="0">
            <a:spAutoFit/>
          </a:bodyPr>
          <a:lstStyle/>
          <a:p>
            <a:pPr algn="just" rtl="1"/>
            <a:r>
              <a:rPr lang="fa-IR" sz="2000" dirty="0" smtClean="0">
                <a:cs typeface="B Farnaz" pitchFamily="2" charset="-78"/>
              </a:rPr>
              <a:t>بازتاب‌های دوران طفولیت</a:t>
            </a:r>
          </a:p>
          <a:p>
            <a:pPr algn="just" rtl="1">
              <a:lnSpc>
                <a:spcPct val="150000"/>
              </a:lnSpc>
            </a:pPr>
            <a:r>
              <a:rPr lang="fa-IR" sz="2000" dirty="0" smtClean="0">
                <a:cs typeface="B Lotus" pitchFamily="2" charset="-78"/>
              </a:rPr>
              <a:t>بازتاب‌ها برخلاف حرکات تصادفی، حرکات </a:t>
            </a:r>
            <a:r>
              <a:rPr lang="fa-IR" sz="2000" b="1" u="sng" dirty="0" smtClean="0">
                <a:solidFill>
                  <a:srgbClr val="FFFF00"/>
                </a:solidFill>
                <a:cs typeface="B Lotus" pitchFamily="2" charset="-78"/>
              </a:rPr>
              <a:t>غیرارادی</a:t>
            </a:r>
            <a:r>
              <a:rPr lang="fa-IR" sz="2000" dirty="0" smtClean="0">
                <a:cs typeface="B Lotus" pitchFamily="2" charset="-78"/>
              </a:rPr>
              <a:t> هستند که شخص در پاسخ به یک محرک خاص انجام می‌دهد.</a:t>
            </a:r>
          </a:p>
          <a:p>
            <a:pPr algn="just" rtl="1">
              <a:lnSpc>
                <a:spcPct val="150000"/>
              </a:lnSpc>
            </a:pPr>
            <a:r>
              <a:rPr lang="fa-IR" sz="2000" dirty="0" smtClean="0">
                <a:cs typeface="B Lotus" pitchFamily="2" charset="-78"/>
              </a:rPr>
              <a:t>بازتاب‌های دوران طفولیت به سه دسته تقسیم می‌شوند:</a:t>
            </a:r>
          </a:p>
          <a:p>
            <a:pPr algn="just" rtl="1">
              <a:lnSpc>
                <a:spcPct val="150000"/>
              </a:lnSpc>
            </a:pPr>
            <a:r>
              <a:rPr lang="fa-IR" sz="2000" dirty="0" smtClean="0">
                <a:cs typeface="B Lotus" pitchFamily="2" charset="-78"/>
              </a:rPr>
              <a:t>1- بازتاب‌های ابتدایی</a:t>
            </a:r>
          </a:p>
          <a:p>
            <a:pPr algn="just" rtl="1">
              <a:lnSpc>
                <a:spcPct val="150000"/>
              </a:lnSpc>
            </a:pPr>
            <a:r>
              <a:rPr lang="fa-IR" sz="2000" dirty="0" smtClean="0">
                <a:cs typeface="B Lotus" pitchFamily="2" charset="-78"/>
              </a:rPr>
              <a:t>2- بازتاب‌های قامتی</a:t>
            </a:r>
          </a:p>
          <a:p>
            <a:pPr algn="just" rtl="1">
              <a:lnSpc>
                <a:spcPct val="150000"/>
              </a:lnSpc>
            </a:pPr>
            <a:r>
              <a:rPr lang="fa-IR" sz="2000" dirty="0" smtClean="0">
                <a:cs typeface="B Lotus" pitchFamily="2" charset="-78"/>
              </a:rPr>
              <a:t>3- بازتاب‌های انتقالی</a:t>
            </a:r>
          </a:p>
          <a:p>
            <a:pPr algn="just" rtl="1">
              <a:lnSpc>
                <a:spcPct val="150000"/>
              </a:lnSpc>
            </a:pPr>
            <a:r>
              <a:rPr lang="fa-IR" sz="2000" dirty="0" smtClean="0">
                <a:cs typeface="B Farnaz" pitchFamily="2" charset="-78"/>
              </a:rPr>
              <a:t>بازتاب‌های ابتدایی: تقریباً نقطه شروع بازتاب‌ها</a:t>
            </a:r>
          </a:p>
          <a:p>
            <a:pPr algn="just" rtl="1">
              <a:lnSpc>
                <a:spcPct val="150000"/>
              </a:lnSpc>
            </a:pPr>
            <a:r>
              <a:rPr lang="fa-IR" sz="2000" dirty="0" smtClean="0">
                <a:cs typeface="B Lotus" pitchFamily="2" charset="-78"/>
              </a:rPr>
              <a:t>این بازتاب‌ها با افزایش سن ضعیف‌تر شده و تقریباً در چهار ماهگی از بین می‌روند.</a:t>
            </a:r>
          </a:p>
          <a:p>
            <a:pPr algn="just" rtl="1">
              <a:lnSpc>
                <a:spcPct val="150000"/>
              </a:lnSpc>
            </a:pPr>
            <a:r>
              <a:rPr lang="fa-IR" sz="2000" dirty="0" smtClean="0">
                <a:cs typeface="B Lotus" pitchFamily="2" charset="-78"/>
              </a:rPr>
              <a:t>چگونه می‌توانیم بازتاب‌های ابتدایی را از حرکات خودبه‌خودی تشخیص دهیم؟</a:t>
            </a:r>
          </a:p>
          <a:p>
            <a:pPr algn="just" rtl="1">
              <a:lnSpc>
                <a:spcPct val="150000"/>
              </a:lnSpc>
            </a:pPr>
            <a:r>
              <a:rPr lang="fa-IR" sz="2000" dirty="0" smtClean="0">
                <a:cs typeface="B Lotus" pitchFamily="2" charset="-78"/>
              </a:rPr>
              <a:t>1- بازتاب‌ها، پاسخ‌هایی به محرک‌های خارجی هستند، در صورتی که حرکات خودبه‌خودی از هیچ محرک بیرونی مشخصی ناشی نمی‌شود.</a:t>
            </a:r>
            <a:endParaRPr lang="en-US" sz="2000" dirty="0">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476672"/>
            <a:ext cx="8496944" cy="5170646"/>
          </a:xfrm>
          <a:prstGeom prst="rect">
            <a:avLst/>
          </a:prstGeom>
          <a:noFill/>
        </p:spPr>
        <p:txBody>
          <a:bodyPr wrap="square" rtlCol="0">
            <a:spAutoFit/>
          </a:bodyPr>
          <a:lstStyle/>
          <a:p>
            <a:pPr algn="just" rtl="1">
              <a:lnSpc>
                <a:spcPct val="150000"/>
              </a:lnSpc>
            </a:pPr>
            <a:r>
              <a:rPr lang="fa-IR" sz="2000" dirty="0" smtClean="0">
                <a:cs typeface="B Lotus" pitchFamily="2" charset="-78"/>
              </a:rPr>
              <a:t>2- بازتاب‌ها ویژه هستند و اغلب در یک نقطه خاص اتفاق می‌افتند، در صورتی که حرکات خودبه‌خودی اختصاصی نبوده و عمومی هستند.</a:t>
            </a:r>
          </a:p>
          <a:p>
            <a:pPr algn="just" rtl="1">
              <a:lnSpc>
                <a:spcPct val="150000"/>
              </a:lnSpc>
            </a:pPr>
            <a:r>
              <a:rPr lang="fa-IR" sz="2000" dirty="0" smtClean="0">
                <a:cs typeface="B Lotus" pitchFamily="2" charset="-78"/>
              </a:rPr>
              <a:t>3- محرک یکسان باعث تکرار بازتاب خاص می‌شود.</a:t>
            </a:r>
          </a:p>
          <a:p>
            <a:pPr algn="just" rtl="1">
              <a:lnSpc>
                <a:spcPct val="150000"/>
              </a:lnSpc>
            </a:pPr>
            <a:r>
              <a:rPr lang="fa-IR" sz="2000" dirty="0" smtClean="0">
                <a:cs typeface="B Lotus" pitchFamily="2" charset="-78"/>
              </a:rPr>
              <a:t>بازتاب نامتقارن گردنی، چنگ زدن کف دستی، بازتاب </a:t>
            </a:r>
            <a:r>
              <a:rPr lang="fa-IR" sz="2000" dirty="0" smtClean="0">
                <a:cs typeface="B Lotus" pitchFamily="2" charset="-78"/>
              </a:rPr>
              <a:t>خزیدن و </a:t>
            </a:r>
            <a:r>
              <a:rPr lang="fa-IR" sz="2000" dirty="0" smtClean="0">
                <a:cs typeface="B Lotus" pitchFamily="2" charset="-78"/>
              </a:rPr>
              <a:t>بازتاب راه رفتن در اشکال زیر نمایش داده شده است.</a:t>
            </a:r>
          </a:p>
          <a:p>
            <a:pPr algn="just" rtl="1">
              <a:lnSpc>
                <a:spcPct val="150000"/>
              </a:lnSpc>
            </a:pPr>
            <a:r>
              <a:rPr lang="fa-IR" sz="2000" dirty="0" smtClean="0">
                <a:cs typeface="B Farnaz" pitchFamily="2" charset="-78"/>
              </a:rPr>
              <a:t>بازتاب‌های قامتی: حرکات به صورت عمودی در دنیای اطراف</a:t>
            </a:r>
          </a:p>
          <a:p>
            <a:pPr algn="just" rtl="1">
              <a:lnSpc>
                <a:spcPct val="150000"/>
              </a:lnSpc>
            </a:pPr>
            <a:r>
              <a:rPr lang="fa-IR" sz="2000" dirty="0" smtClean="0">
                <a:cs typeface="B Lotus" pitchFamily="2" charset="-78"/>
              </a:rPr>
              <a:t>بازتاب‌های قامتی یا بازتاب‌های گرانشی، به طفل برای حفظ قامت به صورت خودکار در محیط در حال تغییر کمک می‌کند.</a:t>
            </a:r>
          </a:p>
          <a:p>
            <a:pPr algn="just" rtl="1">
              <a:lnSpc>
                <a:spcPct val="150000"/>
              </a:lnSpc>
            </a:pPr>
            <a:r>
              <a:rPr lang="fa-IR" sz="2000" b="1" u="sng" dirty="0" smtClean="0">
                <a:solidFill>
                  <a:srgbClr val="FF0000"/>
                </a:solidFill>
                <a:cs typeface="B Lotus" pitchFamily="2" charset="-78"/>
              </a:rPr>
              <a:t>بازتاب‌های قامتی اطفال بعد از دو ماهگی ظاهر می‌شوند.</a:t>
            </a:r>
          </a:p>
          <a:p>
            <a:pPr algn="just" rtl="1">
              <a:lnSpc>
                <a:spcPct val="150000"/>
              </a:lnSpc>
            </a:pPr>
            <a:r>
              <a:rPr lang="fa-IR" sz="2000" b="1" u="sng" dirty="0" smtClean="0">
                <a:solidFill>
                  <a:srgbClr val="FF0000"/>
                </a:solidFill>
                <a:cs typeface="B Lotus" pitchFamily="2" charset="-78"/>
              </a:rPr>
              <a:t>یک طفل تنها بعد از کسب بازتاب تعادل بدن در چهار ماهگی قادر به غلت خوردن است.</a:t>
            </a:r>
          </a:p>
          <a:p>
            <a:pPr algn="just" rtl="1">
              <a:lnSpc>
                <a:spcPct val="150000"/>
              </a:lnSpc>
            </a:pPr>
            <a:endParaRPr lang="en-US" sz="2000" b="1" u="sng" dirty="0">
              <a:solidFill>
                <a:srgbClr val="FF0000"/>
              </a:solidFill>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pic>
        <p:nvPicPr>
          <p:cNvPr id="1026" name="Picture 2" descr="C:\Users\rasool\Desktop\پاورپوینت های فصول مختلف رشد حرکتی در طول عمر برای دانشجویان کارشناسی\Reflexes-childhoo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829" y="564273"/>
            <a:ext cx="6869563" cy="42934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868144" y="4365104"/>
            <a:ext cx="1728192" cy="369332"/>
          </a:xfrm>
          <a:prstGeom prst="rect">
            <a:avLst/>
          </a:prstGeom>
          <a:noFill/>
        </p:spPr>
        <p:txBody>
          <a:bodyPr wrap="square" rtlCol="0">
            <a:spAutoFit/>
          </a:bodyPr>
          <a:lstStyle/>
          <a:p>
            <a:pPr algn="r" rtl="1"/>
            <a:r>
              <a:rPr lang="fa-IR" dirty="0" smtClean="0">
                <a:cs typeface="B Lotus" pitchFamily="2" charset="-78"/>
              </a:rPr>
              <a:t>بازتاب خزیدن</a:t>
            </a:r>
            <a:endParaRPr lang="en-US" dirty="0">
              <a:cs typeface="B Lotus" pitchFamily="2" charset="-78"/>
            </a:endParaRPr>
          </a:p>
        </p:txBody>
      </p:sp>
      <p:sp>
        <p:nvSpPr>
          <p:cNvPr id="5" name="TextBox 4"/>
          <p:cNvSpPr txBox="1"/>
          <p:nvPr/>
        </p:nvSpPr>
        <p:spPr>
          <a:xfrm>
            <a:off x="2987824" y="4499828"/>
            <a:ext cx="1584176" cy="369332"/>
          </a:xfrm>
          <a:prstGeom prst="rect">
            <a:avLst/>
          </a:prstGeom>
          <a:noFill/>
        </p:spPr>
        <p:txBody>
          <a:bodyPr wrap="square" rtlCol="0">
            <a:spAutoFit/>
          </a:bodyPr>
          <a:lstStyle/>
          <a:p>
            <a:pPr algn="r" rtl="1"/>
            <a:r>
              <a:rPr lang="fa-IR" dirty="0" smtClean="0">
                <a:cs typeface="B Lotus" pitchFamily="2" charset="-78"/>
              </a:rPr>
              <a:t>بازتاب راه رفتن</a:t>
            </a:r>
            <a:endParaRPr lang="en-US" dirty="0">
              <a:cs typeface="B Lotus" pitchFamily="2" charset="-78"/>
            </a:endParaRPr>
          </a:p>
        </p:txBody>
      </p:sp>
      <p:sp>
        <p:nvSpPr>
          <p:cNvPr id="6" name="TextBox 5"/>
          <p:cNvSpPr txBox="1"/>
          <p:nvPr/>
        </p:nvSpPr>
        <p:spPr>
          <a:xfrm>
            <a:off x="2555776" y="548680"/>
            <a:ext cx="2160240" cy="369332"/>
          </a:xfrm>
          <a:prstGeom prst="rect">
            <a:avLst/>
          </a:prstGeom>
          <a:noFill/>
        </p:spPr>
        <p:txBody>
          <a:bodyPr wrap="square" rtlCol="0">
            <a:spAutoFit/>
          </a:bodyPr>
          <a:lstStyle/>
          <a:p>
            <a:pPr algn="r" rtl="1"/>
            <a:r>
              <a:rPr lang="fa-IR" dirty="0" smtClean="0">
                <a:cs typeface="B Lotus" pitchFamily="2" charset="-78"/>
              </a:rPr>
              <a:t>بازتاب تونیسیته گردنی</a:t>
            </a:r>
            <a:endParaRPr lang="en-US" dirty="0">
              <a:cs typeface="B Lotus" pitchFamily="2" charset="-78"/>
            </a:endParaRPr>
          </a:p>
        </p:txBody>
      </p:sp>
      <p:sp>
        <p:nvSpPr>
          <p:cNvPr id="7" name="TextBox 6"/>
          <p:cNvSpPr txBox="1"/>
          <p:nvPr/>
        </p:nvSpPr>
        <p:spPr>
          <a:xfrm rot="5400000">
            <a:off x="7232520" y="968739"/>
            <a:ext cx="1015663" cy="576064"/>
          </a:xfrm>
          <a:prstGeom prst="rect">
            <a:avLst/>
          </a:prstGeom>
          <a:noFill/>
        </p:spPr>
        <p:txBody>
          <a:bodyPr vert="vert270" wrap="square" rtlCol="0">
            <a:spAutoFit/>
          </a:bodyPr>
          <a:lstStyle/>
          <a:p>
            <a:pPr algn="r" rtl="1"/>
            <a:r>
              <a:rPr lang="fa-IR" dirty="0" smtClean="0">
                <a:cs typeface="B Lotus" pitchFamily="2" charset="-78"/>
              </a:rPr>
              <a:t>بازتاب چنگ زدن</a:t>
            </a:r>
            <a:endParaRPr lang="en-US" dirty="0">
              <a:cs typeface="B Lotus" pitchFamily="2" charset="-78"/>
            </a:endParaRPr>
          </a:p>
        </p:txBody>
      </p:sp>
    </p:spTree>
    <p:extLst>
      <p:ext uri="{BB962C8B-B14F-4D97-AF65-F5344CB8AC3E}">
        <p14:creationId xmlns:p14="http://schemas.microsoft.com/office/powerpoint/2010/main" val="428087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323528" y="363428"/>
            <a:ext cx="8496944" cy="5170646"/>
          </a:xfrm>
          <a:prstGeom prst="rect">
            <a:avLst/>
          </a:prstGeom>
          <a:noFill/>
        </p:spPr>
        <p:txBody>
          <a:bodyPr wrap="square" rtlCol="0">
            <a:spAutoFit/>
          </a:bodyPr>
          <a:lstStyle/>
          <a:p>
            <a:pPr algn="just" rtl="1">
              <a:lnSpc>
                <a:spcPct val="150000"/>
              </a:lnSpc>
            </a:pPr>
            <a:r>
              <a:rPr lang="fa-IR" sz="2000" dirty="0" smtClean="0">
                <a:cs typeface="B Farnaz" pitchFamily="2" charset="-78"/>
              </a:rPr>
              <a:t>بازتاب‌های انتقالی: درجا حرکت کردن</a:t>
            </a:r>
          </a:p>
          <a:p>
            <a:pPr algn="just" rtl="1">
              <a:lnSpc>
                <a:spcPct val="150000"/>
              </a:lnSpc>
            </a:pPr>
            <a:r>
              <a:rPr lang="fa-IR" sz="2000" dirty="0" smtClean="0">
                <a:cs typeface="B Lotus" pitchFamily="2" charset="-78"/>
              </a:rPr>
              <a:t>بازتاب‌های انتقالی بسیار زودتر از رفتارهای ارادی مرتبط ظاهر شده و چند ماه قبل از شروع مهارت‌های ارادی ناپدید می‌شوند.</a:t>
            </a:r>
          </a:p>
          <a:p>
            <a:pPr algn="just" rtl="1">
              <a:lnSpc>
                <a:spcPct val="150000"/>
              </a:lnSpc>
            </a:pPr>
            <a:r>
              <a:rPr lang="fa-IR" sz="2000" dirty="0" smtClean="0">
                <a:cs typeface="B Lotus" pitchFamily="2" charset="-78"/>
              </a:rPr>
              <a:t>سه نوع بازتاب انتقالی عبارتند از:</a:t>
            </a:r>
          </a:p>
          <a:p>
            <a:pPr algn="just" rtl="1">
              <a:lnSpc>
                <a:spcPct val="150000"/>
              </a:lnSpc>
            </a:pPr>
            <a:r>
              <a:rPr lang="fa-IR" sz="2000" dirty="0" smtClean="0">
                <a:cs typeface="B Lotus" pitchFamily="2" charset="-78"/>
              </a:rPr>
              <a:t>1- بازتاب راه رفتن</a:t>
            </a:r>
          </a:p>
          <a:p>
            <a:pPr algn="just" rtl="1">
              <a:lnSpc>
                <a:spcPct val="150000"/>
              </a:lnSpc>
            </a:pPr>
            <a:r>
              <a:rPr lang="fa-IR" sz="2000" dirty="0" smtClean="0">
                <a:cs typeface="B Lotus" pitchFamily="2" charset="-78"/>
              </a:rPr>
              <a:t>2- بازتاب شنا کردن</a:t>
            </a:r>
          </a:p>
          <a:p>
            <a:pPr algn="just" rtl="1">
              <a:lnSpc>
                <a:spcPct val="150000"/>
              </a:lnSpc>
            </a:pPr>
            <a:r>
              <a:rPr lang="fa-IR" sz="2000" dirty="0" smtClean="0">
                <a:cs typeface="B Lotus" pitchFamily="2" charset="-78"/>
              </a:rPr>
              <a:t>3- بازتاب سینه‌خیز رفتن</a:t>
            </a:r>
          </a:p>
          <a:p>
            <a:pPr algn="just" rtl="1">
              <a:lnSpc>
                <a:spcPct val="150000"/>
              </a:lnSpc>
            </a:pPr>
            <a:r>
              <a:rPr lang="fa-IR" sz="2000" dirty="0" smtClean="0">
                <a:cs typeface="B Farnaz" pitchFamily="2" charset="-78"/>
              </a:rPr>
              <a:t>ظهور و ناپدید شدن بازتاب‌ها</a:t>
            </a:r>
          </a:p>
          <a:p>
            <a:pPr algn="just" rtl="1">
              <a:lnSpc>
                <a:spcPct val="150000"/>
              </a:lnSpc>
            </a:pPr>
            <a:r>
              <a:rPr lang="fa-IR" sz="2000" dirty="0" smtClean="0">
                <a:cs typeface="B Lotus" pitchFamily="2" charset="-78"/>
              </a:rPr>
              <a:t>اطفال بعد از دو هفتگی به منظور اصلاح نتایج حرکتی، سازگاری بازتاب‌های خود را یاد می‌گیرند.</a:t>
            </a:r>
          </a:p>
          <a:p>
            <a:pPr algn="just" rtl="1">
              <a:lnSpc>
                <a:spcPct val="150000"/>
              </a:lnSpc>
            </a:pPr>
            <a:r>
              <a:rPr lang="fa-IR" sz="2000" b="1" u="sng" dirty="0" smtClean="0">
                <a:solidFill>
                  <a:srgbClr val="FFFF00"/>
                </a:solidFill>
                <a:cs typeface="B Lotus" pitchFamily="2" charset="-78"/>
              </a:rPr>
              <a:t>اگر ظهور و ناپدید شدن بازتاب‌ها نزدیک به سن میانگین باشد، رشد طفل عادی است، اما نحراف از الگوی طبیعی و ادامه پاسخ بازتابی، نشان‌دهنده یک مشکل است.</a:t>
            </a:r>
            <a:endParaRPr lang="en-US" sz="2000" b="1" u="sng" dirty="0">
              <a:solidFill>
                <a:srgbClr val="FFFF00"/>
              </a:solidFill>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58798"/>
            <a:ext cx="4896544" cy="338554"/>
          </a:xfrm>
          <a:prstGeom prst="rect">
            <a:avLst/>
          </a:prstGeom>
          <a:noFill/>
        </p:spPr>
        <p:txBody>
          <a:bodyPr wrap="square" rtlCol="0">
            <a:spAutoFit/>
          </a:bodyPr>
          <a:lstStyle/>
          <a:p>
            <a:r>
              <a:rPr lang="fa-IR" sz="1600" b="1" dirty="0" smtClean="0">
                <a:cs typeface="B Ferdosi" pitchFamily="2" charset="-78"/>
              </a:rPr>
              <a:t>مدرس: دکتر رسول عابدان‌زاده (عضو هیدت علمی دانشگاه شهید چمران اهواز)</a:t>
            </a:r>
            <a:endParaRPr lang="en-US" sz="1600" b="1" dirty="0">
              <a:cs typeface="B Ferdosi" pitchFamily="2" charset="-78"/>
            </a:endParaRPr>
          </a:p>
        </p:txBody>
      </p:sp>
      <p:sp>
        <p:nvSpPr>
          <p:cNvPr id="3" name="TextBox 2"/>
          <p:cNvSpPr txBox="1"/>
          <p:nvPr/>
        </p:nvSpPr>
        <p:spPr>
          <a:xfrm>
            <a:off x="251520" y="404664"/>
            <a:ext cx="8568952" cy="5355312"/>
          </a:xfrm>
          <a:prstGeom prst="rect">
            <a:avLst/>
          </a:prstGeom>
          <a:noFill/>
        </p:spPr>
        <p:txBody>
          <a:bodyPr wrap="square" rtlCol="0">
            <a:spAutoFit/>
          </a:bodyPr>
          <a:lstStyle/>
          <a:p>
            <a:pPr algn="just" rtl="1">
              <a:lnSpc>
                <a:spcPct val="150000"/>
              </a:lnSpc>
            </a:pPr>
            <a:r>
              <a:rPr lang="fa-IR" sz="2000" dirty="0" smtClean="0">
                <a:cs typeface="B Lotus" pitchFamily="2" charset="-78"/>
              </a:rPr>
              <a:t>دو روش انحراف از رشد عمومی وجود دارد:</a:t>
            </a:r>
          </a:p>
          <a:p>
            <a:pPr algn="just" rtl="1">
              <a:lnSpc>
                <a:spcPct val="150000"/>
              </a:lnSpc>
            </a:pPr>
            <a:r>
              <a:rPr lang="fa-IR" sz="2000" dirty="0" smtClean="0">
                <a:cs typeface="B Lotus" pitchFamily="2" charset="-78"/>
              </a:rPr>
              <a:t>1- وجود بازتاب، زمانی که نباید وجود داشته باشد</a:t>
            </a:r>
          </a:p>
          <a:p>
            <a:pPr algn="just" rtl="1">
              <a:lnSpc>
                <a:spcPct val="150000"/>
              </a:lnSpc>
            </a:pPr>
            <a:r>
              <a:rPr lang="fa-IR" sz="2000" dirty="0" smtClean="0">
                <a:cs typeface="B Lotus" pitchFamily="2" charset="-78"/>
              </a:rPr>
              <a:t>2- عدم وجود بازتاب، زمانی که باید وجود داشته باشد.</a:t>
            </a:r>
          </a:p>
          <a:p>
            <a:pPr algn="just" rtl="1">
              <a:lnSpc>
                <a:spcPct val="150000"/>
              </a:lnSpc>
            </a:pPr>
            <a:r>
              <a:rPr lang="fa-IR" sz="2000" dirty="0" smtClean="0">
                <a:cs typeface="B Lotus" pitchFamily="2" charset="-78"/>
              </a:rPr>
              <a:t>تداوم بازتاب بعد از سن میانگین ناپدید شدن، نشان دهنده شرایط آسیب مغزی است.</a:t>
            </a:r>
          </a:p>
          <a:p>
            <a:pPr algn="just" rtl="1">
              <a:lnSpc>
                <a:spcPct val="150000"/>
              </a:lnSpc>
            </a:pPr>
            <a:r>
              <a:rPr lang="fa-IR" sz="2000" dirty="0" smtClean="0">
                <a:cs typeface="B Lotus" pitchFamily="2" charset="-78"/>
              </a:rPr>
              <a:t>عدم وجود یا پاسخ خیلی ضعیف در یک طرف بدن نسبت به طرف دیگر، نشان دهنده شرایط آسیب مغزی است.</a:t>
            </a:r>
          </a:p>
          <a:p>
            <a:pPr algn="ctr" rtl="1">
              <a:lnSpc>
                <a:spcPct val="150000"/>
              </a:lnSpc>
            </a:pPr>
            <a:r>
              <a:rPr lang="fa-IR" sz="2400" dirty="0" smtClean="0">
                <a:cs typeface="B Titr" pitchFamily="2" charset="-78"/>
              </a:rPr>
              <a:t>چرا اطفال حرکت می‌کنند؟</a:t>
            </a:r>
          </a:p>
          <a:p>
            <a:pPr algn="ctr" rtl="1">
              <a:lnSpc>
                <a:spcPct val="150000"/>
              </a:lnSpc>
            </a:pPr>
            <a:r>
              <a:rPr lang="fa-IR" sz="2400" dirty="0" smtClean="0">
                <a:cs typeface="B Titr" pitchFamily="2" charset="-78"/>
              </a:rPr>
              <a:t>هدف بازتاب‌ها</a:t>
            </a:r>
          </a:p>
          <a:p>
            <a:pPr algn="just" rtl="1">
              <a:lnSpc>
                <a:spcPct val="150000"/>
              </a:lnSpc>
            </a:pPr>
            <a:r>
              <a:rPr lang="fa-IR" sz="2000" dirty="0" smtClean="0">
                <a:cs typeface="B Lotus" pitchFamily="2" charset="-78"/>
              </a:rPr>
              <a:t>برخی از بازتاب‌ها دارای هدف می‌باشند، مثلاً </a:t>
            </a:r>
            <a:r>
              <a:rPr lang="fa-IR" sz="2000" dirty="0" smtClean="0">
                <a:solidFill>
                  <a:srgbClr val="FF0000"/>
                </a:solidFill>
                <a:cs typeface="B Lotus" pitchFamily="2" charset="-78"/>
              </a:rPr>
              <a:t>بازتاب گونه </a:t>
            </a:r>
            <a:r>
              <a:rPr lang="fa-IR" sz="2000" dirty="0" smtClean="0">
                <a:cs typeface="B Lotus" pitchFamily="2" charset="-78"/>
              </a:rPr>
              <a:t>که هدف آن کمک به حیات طفل است. برخی از بازتاب‌ها بی‌هدف هستند، مثل </a:t>
            </a:r>
            <a:r>
              <a:rPr lang="fa-IR" sz="2000" dirty="0" smtClean="0">
                <a:solidFill>
                  <a:srgbClr val="FF0000"/>
                </a:solidFill>
                <a:cs typeface="B Lotus" pitchFamily="2" charset="-78"/>
              </a:rPr>
              <a:t>بازتاب تونیسیته نامتقارن گردنی </a:t>
            </a:r>
            <a:r>
              <a:rPr lang="fa-IR" sz="2000" dirty="0" smtClean="0">
                <a:cs typeface="B Lotus" pitchFamily="2" charset="-78"/>
              </a:rPr>
              <a:t>و </a:t>
            </a:r>
            <a:r>
              <a:rPr lang="fa-IR" sz="2000" dirty="0" smtClean="0">
                <a:solidFill>
                  <a:srgbClr val="FF0000"/>
                </a:solidFill>
                <a:cs typeface="B Lotus" pitchFamily="2" charset="-78"/>
              </a:rPr>
              <a:t>بازتاب شنا کردن</a:t>
            </a:r>
            <a:r>
              <a:rPr lang="fa-IR" sz="2000" dirty="0" smtClean="0">
                <a:cs typeface="B Lotus" pitchFamily="2" charset="-78"/>
              </a:rPr>
              <a:t>. شاید برخی از بازتاب‌ها قبل از تولد دارای اهمیت باشند.</a:t>
            </a:r>
            <a:endParaRPr lang="en-US" sz="2000" dirty="0">
              <a:cs typeface="B Lotus" pitchFamily="2" charset="-78"/>
            </a:endParaRPr>
          </a:p>
        </p:txBody>
      </p:sp>
    </p:spTree>
    <p:extLst>
      <p:ext uri="{BB962C8B-B14F-4D97-AF65-F5344CB8AC3E}">
        <p14:creationId xmlns:p14="http://schemas.microsoft.com/office/powerpoint/2010/main" val="2071900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125</TotalTime>
  <Words>1516</Words>
  <Application>Microsoft Office PowerPoint</Application>
  <PresentationFormat>On-screen Show (4:3)</PresentationFormat>
  <Paragraphs>125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dc:creator>
  <cp:lastModifiedBy>MRT</cp:lastModifiedBy>
  <cp:revision>33</cp:revision>
  <dcterms:created xsi:type="dcterms:W3CDTF">2020-04-11T12:31:23Z</dcterms:created>
  <dcterms:modified xsi:type="dcterms:W3CDTF">2020-04-12T08:07:17Z</dcterms:modified>
</cp:coreProperties>
</file>