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04" r:id="rId1"/>
  </p:sldMasterIdLst>
  <p:sldIdLst>
    <p:sldId id="266" r:id="rId2"/>
    <p:sldId id="267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F7DBCC66-65D6-409F-95A2-313F04E82C55}" type="datetimeFigureOut">
              <a:rPr lang="fa-IR" smtClean="0"/>
              <a:t>16/08/1441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ACF38500-A946-494E-BE58-A208FB1C3BD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77879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CC66-65D6-409F-95A2-313F04E82C55}" type="datetimeFigureOut">
              <a:rPr lang="fa-IR" smtClean="0"/>
              <a:t>16/08/1441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8500-A946-494E-BE58-A208FB1C3BD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7265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7DBCC66-65D6-409F-95A2-313F04E82C55}" type="datetimeFigureOut">
              <a:rPr lang="fa-IR" smtClean="0"/>
              <a:t>16/08/1441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CF38500-A946-494E-BE58-A208FB1C3BD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65742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7DBCC66-65D6-409F-95A2-313F04E82C55}" type="datetimeFigureOut">
              <a:rPr lang="fa-IR" smtClean="0"/>
              <a:t>16/08/1441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CF38500-A946-494E-BE58-A208FB1C3BD8}" type="slidenum">
              <a:rPr lang="fa-IR" smtClean="0"/>
              <a:t>‹#›</a:t>
            </a:fld>
            <a:endParaRPr lang="fa-I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8402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7DBCC66-65D6-409F-95A2-313F04E82C55}" type="datetimeFigureOut">
              <a:rPr lang="fa-IR" smtClean="0"/>
              <a:t>16/08/1441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CF38500-A946-494E-BE58-A208FB1C3BD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18030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CC66-65D6-409F-95A2-313F04E82C55}" type="datetimeFigureOut">
              <a:rPr lang="fa-IR" smtClean="0"/>
              <a:t>16/08/1441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8500-A946-494E-BE58-A208FB1C3BD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43962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CC66-65D6-409F-95A2-313F04E82C55}" type="datetimeFigureOut">
              <a:rPr lang="fa-IR" smtClean="0"/>
              <a:t>16/08/1441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8500-A946-494E-BE58-A208FB1C3BD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9137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CC66-65D6-409F-95A2-313F04E82C55}" type="datetimeFigureOut">
              <a:rPr lang="fa-IR" smtClean="0"/>
              <a:t>16/08/1441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8500-A946-494E-BE58-A208FB1C3BD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828391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7DBCC66-65D6-409F-95A2-313F04E82C55}" type="datetimeFigureOut">
              <a:rPr lang="fa-IR" smtClean="0"/>
              <a:t>16/08/1441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CF38500-A946-494E-BE58-A208FB1C3BD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16503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CC66-65D6-409F-95A2-313F04E82C55}" type="datetimeFigureOut">
              <a:rPr lang="fa-IR" smtClean="0"/>
              <a:t>16/08/1441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8500-A946-494E-BE58-A208FB1C3BD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67855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7DBCC66-65D6-409F-95A2-313F04E82C55}" type="datetimeFigureOut">
              <a:rPr lang="fa-IR" smtClean="0"/>
              <a:t>16/08/1441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CF38500-A946-494E-BE58-A208FB1C3BD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37625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CC66-65D6-409F-95A2-313F04E82C55}" type="datetimeFigureOut">
              <a:rPr lang="fa-IR" smtClean="0"/>
              <a:t>16/08/1441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8500-A946-494E-BE58-A208FB1C3BD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6285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CC66-65D6-409F-95A2-313F04E82C55}" type="datetimeFigureOut">
              <a:rPr lang="fa-IR" smtClean="0"/>
              <a:t>16/08/1441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8500-A946-494E-BE58-A208FB1C3BD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28037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CC66-65D6-409F-95A2-313F04E82C55}" type="datetimeFigureOut">
              <a:rPr lang="fa-IR" smtClean="0"/>
              <a:t>16/08/1441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8500-A946-494E-BE58-A208FB1C3BD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55863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CC66-65D6-409F-95A2-313F04E82C55}" type="datetimeFigureOut">
              <a:rPr lang="fa-IR" smtClean="0"/>
              <a:t>16/08/1441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8500-A946-494E-BE58-A208FB1C3BD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85785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CC66-65D6-409F-95A2-313F04E82C55}" type="datetimeFigureOut">
              <a:rPr lang="fa-IR" smtClean="0"/>
              <a:t>16/08/1441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8500-A946-494E-BE58-A208FB1C3BD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930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CC66-65D6-409F-95A2-313F04E82C55}" type="datetimeFigureOut">
              <a:rPr lang="fa-IR" smtClean="0"/>
              <a:t>16/08/1441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8500-A946-494E-BE58-A208FB1C3BD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91213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BCC66-65D6-409F-95A2-313F04E82C55}" type="datetimeFigureOut">
              <a:rPr lang="fa-IR" smtClean="0"/>
              <a:t>16/08/1441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38500-A946-494E-BE58-A208FB1C3BD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50638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  <p:sldLayoutId id="2147484016" r:id="rId12"/>
    <p:sldLayoutId id="2147484017" r:id="rId13"/>
    <p:sldLayoutId id="2147484018" r:id="rId14"/>
    <p:sldLayoutId id="2147484019" r:id="rId15"/>
    <p:sldLayoutId id="2147484020" r:id="rId16"/>
    <p:sldLayoutId id="2147484021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135" y="218208"/>
            <a:ext cx="10681855" cy="6494318"/>
          </a:xfrm>
        </p:spPr>
      </p:pic>
    </p:spTree>
    <p:extLst>
      <p:ext uri="{BB962C8B-B14F-4D97-AF65-F5344CB8AC3E}">
        <p14:creationId xmlns:p14="http://schemas.microsoft.com/office/powerpoint/2010/main" val="336778579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7497928"/>
              </p:ext>
            </p:extLst>
          </p:nvPr>
        </p:nvGraphicFramePr>
        <p:xfrm>
          <a:off x="779318" y="1465120"/>
          <a:ext cx="10827328" cy="474592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137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58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30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583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4" marR="67424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400">
                          <a:effectLst/>
                          <a:cs typeface="B Titr" panose="00000700000000000000" pitchFamily="2" charset="-78"/>
                        </a:rPr>
                        <a:t>    نظریه پردازش اطلاعات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7424" marR="67424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Titr" panose="00000700000000000000" pitchFamily="2" charset="-78"/>
                        </a:rPr>
                        <a:t>          نظریه سیستم پویا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7424" marR="6742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6099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>
                          <a:effectLst/>
                          <a:cs typeface="B Nazanin" panose="00000400000000000000" pitchFamily="2" charset="-78"/>
                        </a:rPr>
                        <a:t>نقش سیستم عصبی </a:t>
                      </a:r>
                      <a:endParaRPr lang="en-US" sz="1400" dirty="0">
                        <a:effectLst/>
                        <a:cs typeface="B Nazanin" panose="00000400000000000000" pitchFamily="2" charset="-78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>
                          <a:effectLst/>
                          <a:cs typeface="B Nazanin" panose="00000400000000000000" pitchFamily="2" charset="-78"/>
                        </a:rPr>
                        <a:t>مرکزی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7424" marR="67424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Titr" panose="00000700000000000000" pitchFamily="2" charset="-78"/>
                        </a:rPr>
                        <a:t>1-انتخاب دستورات مربوط به حرکت</a:t>
                      </a:r>
                      <a:endParaRPr lang="en-US" sz="1200">
                        <a:effectLst/>
                        <a:cs typeface="B Titr" panose="00000700000000000000" pitchFamily="2" charset="-78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Titr" panose="00000700000000000000" pitchFamily="2" charset="-78"/>
                        </a:rPr>
                        <a:t>2-ارئه فید فوروارد به عقده های قاعده ای و</a:t>
                      </a:r>
                      <a:endParaRPr lang="en-US" sz="1200">
                        <a:effectLst/>
                        <a:cs typeface="B Titr" panose="00000700000000000000" pitchFamily="2" charset="-78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Titr" panose="00000700000000000000" pitchFamily="2" charset="-78"/>
                        </a:rPr>
                        <a:t>مخچه</a:t>
                      </a:r>
                      <a:endParaRPr lang="en-US" sz="1200">
                        <a:effectLst/>
                        <a:cs typeface="B Titr" panose="00000700000000000000" pitchFamily="2" charset="-78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Titr" panose="00000700000000000000" pitchFamily="2" charset="-78"/>
                        </a:rPr>
                        <a:t>3-نگهداری نتیجه حرکت در حافظه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7424" marR="67424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Titr" panose="00000700000000000000" pitchFamily="2" charset="-78"/>
                        </a:rPr>
                        <a:t>1-انتخاب اهداف کلی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7424" marR="6742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224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نقش سیستم عصبی پیرامونی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7424" marR="67424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1-نخاع شوکی:</a:t>
                      </a:r>
                      <a:endParaRPr lang="en-US" sz="1200" dirty="0">
                        <a:effectLst/>
                        <a:cs typeface="B Titr" panose="00000700000000000000" pitchFamily="2" charset="-78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الف: ارئه اطلاعات به عضله ها</a:t>
                      </a:r>
                      <a:endParaRPr lang="en-US" sz="1200" dirty="0">
                        <a:effectLst/>
                        <a:cs typeface="B Titr" panose="00000700000000000000" pitchFamily="2" charset="-78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ب- کنترل تا حدودی به وسیله فید فوروارد</a:t>
                      </a:r>
                      <a:endParaRPr lang="en-US" sz="1200" dirty="0">
                        <a:effectLst/>
                        <a:cs typeface="B Titr" panose="00000700000000000000" pitchFamily="2" charset="-78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(هم فعالی </a:t>
                      </a:r>
                      <a:r>
                        <a:rPr lang="en-US" sz="1600" dirty="0">
                          <a:effectLst/>
                          <a:cs typeface="B Titr" panose="00000700000000000000" pitchFamily="2" charset="-78"/>
                        </a:rPr>
                        <a:t>a-y</a:t>
                      </a: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)</a:t>
                      </a:r>
                      <a:endParaRPr lang="en-US" sz="1200" dirty="0">
                        <a:effectLst/>
                        <a:cs typeface="B Titr" panose="00000700000000000000" pitchFamily="2" charset="-78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ج- برگرداندن اطلاعات به مخچه وقشر حسی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7424" marR="67424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cs typeface="B Titr" panose="00000700000000000000" pitchFamily="2" charset="-78"/>
                        </a:rPr>
                        <a:t>1</a:t>
                      </a: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-سازماندهی حرکت انتخابی اعضای بدن</a:t>
                      </a:r>
                      <a:endParaRPr lang="en-US" sz="1200" dirty="0">
                        <a:effectLst/>
                        <a:cs typeface="B Titr" panose="00000700000000000000" pitchFamily="2" charset="-78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2-خودسازمانی اعضاء بدن</a:t>
                      </a:r>
                      <a:endParaRPr lang="en-US" sz="1200" dirty="0">
                        <a:effectLst/>
                        <a:cs typeface="B Titr" panose="00000700000000000000" pitchFamily="2" charset="-78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3-هماهنگ کردن فراهم سازها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7424" marR="6742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جدول توصیف کنترل حرکتی توسط نظریه های پردازش اطلاعات وروان شناسی بوم شناختی</a:t>
            </a: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59713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336" y="103910"/>
            <a:ext cx="11700164" cy="627610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a-IR" sz="3200" dirty="0" smtClean="0">
                <a:solidFill>
                  <a:srgbClr val="FFFF00"/>
                </a:solidFill>
                <a:cs typeface="B Titr" panose="00000700000000000000" pitchFamily="2" charset="-78"/>
              </a:rPr>
              <a:t>نکات کلیدی</a:t>
            </a:r>
          </a:p>
          <a:p>
            <a:pPr>
              <a:lnSpc>
                <a:spcPct val="150000"/>
              </a:lnSpc>
            </a:pPr>
            <a:r>
              <a:rPr lang="fa-IR" dirty="0" smtClean="0">
                <a:solidFill>
                  <a:srgbClr val="92D050"/>
                </a:solidFill>
                <a:cs typeface="B Titr" panose="00000700000000000000" pitchFamily="2" charset="-78"/>
              </a:rPr>
              <a:t>روان </a:t>
            </a:r>
            <a:r>
              <a:rPr lang="fa-IR" dirty="0">
                <a:solidFill>
                  <a:srgbClr val="92D050"/>
                </a:solidFill>
                <a:cs typeface="B Titr" panose="00000700000000000000" pitchFamily="2" charset="-78"/>
              </a:rPr>
              <a:t>شناسی بوم شناختی وکنترل حرکتی</a:t>
            </a:r>
            <a:endParaRPr lang="en-US" dirty="0">
              <a:solidFill>
                <a:srgbClr val="92D050"/>
              </a:solidFill>
              <a:cs typeface="B Titr" panose="00000700000000000000" pitchFamily="2" charset="-78"/>
            </a:endParaRPr>
          </a:p>
          <a:p>
            <a:pPr lvl="0">
              <a:lnSpc>
                <a:spcPct val="150000"/>
              </a:lnSpc>
            </a:pPr>
            <a:r>
              <a:rPr lang="en-US" b="1" dirty="0">
                <a:solidFill>
                  <a:srgbClr val="92D050"/>
                </a:solidFill>
                <a:cs typeface="B Titr" panose="00000700000000000000" pitchFamily="2" charset="-78"/>
              </a:rPr>
              <a:t>CNS</a:t>
            </a:r>
            <a:r>
              <a:rPr lang="fa-IR" dirty="0">
                <a:solidFill>
                  <a:srgbClr val="92D050"/>
                </a:solidFill>
                <a:cs typeface="B Titr" panose="00000700000000000000" pitchFamily="2" charset="-78"/>
              </a:rPr>
              <a:t> تصمیم می گیرد که چه حرکتی انجام شود:</a:t>
            </a:r>
            <a:endParaRPr lang="en-US" dirty="0">
              <a:solidFill>
                <a:srgbClr val="92D050"/>
              </a:solidFill>
              <a:cs typeface="B Titr" panose="00000700000000000000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dirty="0">
                <a:cs typeface="B Titr" panose="00000700000000000000" pitchFamily="2" charset="-78"/>
              </a:rPr>
              <a:t>دستورات تولید شده توسط </a:t>
            </a:r>
            <a:r>
              <a:rPr lang="en-US" dirty="0">
                <a:cs typeface="B Titr" panose="00000700000000000000" pitchFamily="2" charset="-78"/>
              </a:rPr>
              <a:t>CNS</a:t>
            </a:r>
            <a:r>
              <a:rPr lang="fa-IR" dirty="0">
                <a:cs typeface="B Titr" panose="00000700000000000000" pitchFamily="2" charset="-78"/>
              </a:rPr>
              <a:t> کلی هستند (انها فقط به طور خلاصه می گویند که چه حرکتی </a:t>
            </a:r>
            <a:r>
              <a:rPr lang="fa-IR" dirty="0" smtClean="0">
                <a:cs typeface="B Titr" panose="00000700000000000000" pitchFamily="2" charset="-78"/>
              </a:rPr>
              <a:t>باید </a:t>
            </a:r>
            <a:r>
              <a:rPr lang="fa-IR" dirty="0">
                <a:cs typeface="B Titr" panose="00000700000000000000" pitchFamily="2" charset="-78"/>
              </a:rPr>
              <a:t>انجام شود وبه جزئیات نمی پردازد)</a:t>
            </a:r>
            <a:endParaRPr lang="en-US" dirty="0">
              <a:cs typeface="B Titr" panose="00000700000000000000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dirty="0">
                <a:solidFill>
                  <a:srgbClr val="92D050"/>
                </a:solidFill>
                <a:cs typeface="B Titr" panose="00000700000000000000" pitchFamily="2" charset="-78"/>
              </a:rPr>
              <a:t>حرکت به وسیله </a:t>
            </a:r>
            <a:r>
              <a:rPr lang="en-US" dirty="0">
                <a:solidFill>
                  <a:srgbClr val="92D050"/>
                </a:solidFill>
                <a:cs typeface="B Titr" panose="00000700000000000000" pitchFamily="2" charset="-78"/>
              </a:rPr>
              <a:t>PNS</a:t>
            </a:r>
            <a:r>
              <a:rPr lang="fa-IR" dirty="0">
                <a:solidFill>
                  <a:srgbClr val="92D050"/>
                </a:solidFill>
                <a:cs typeface="B Titr" panose="00000700000000000000" pitchFamily="2" charset="-78"/>
              </a:rPr>
              <a:t> کنترل می شود:</a:t>
            </a:r>
            <a:endParaRPr lang="en-US" dirty="0">
              <a:solidFill>
                <a:srgbClr val="92D050"/>
              </a:solidFill>
              <a:cs typeface="B Titr" panose="00000700000000000000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dirty="0">
                <a:cs typeface="B Titr" panose="00000700000000000000" pitchFamily="2" charset="-78"/>
              </a:rPr>
              <a:t>عضلات ،تاندونها واعصاب برای کنترل حرکت خود سازمانی می شود.</a:t>
            </a:r>
            <a:endParaRPr lang="en-US" dirty="0">
              <a:cs typeface="B Titr" panose="00000700000000000000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dirty="0">
                <a:solidFill>
                  <a:srgbClr val="92D050"/>
                </a:solidFill>
                <a:cs typeface="B Titr" panose="00000700000000000000" pitchFamily="2" charset="-78"/>
              </a:rPr>
              <a:t>خود سازمانی بستگی به محدودیتهای تکلیف ،محیط وارگانیسم دارد:</a:t>
            </a:r>
            <a:endParaRPr lang="en-US" dirty="0">
              <a:solidFill>
                <a:srgbClr val="92D050"/>
              </a:solidFill>
              <a:cs typeface="B Titr" panose="00000700000000000000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dirty="0">
                <a:cs typeface="B Titr" panose="00000700000000000000" pitchFamily="2" charset="-78"/>
              </a:rPr>
              <a:t>محدودیت های محیطی به شرایطی که مهارت در بر روی پیست تارتان می طلبد. ان اجرا می شود، برمی گردند.برای مثال دویدن برروی ماسه خودسازمانی متفاوتی را درمقایسه با دویدن</a:t>
            </a:r>
            <a:endParaRPr lang="en-US" dirty="0">
              <a:cs typeface="B Titr" panose="000007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1162036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418" y="869661"/>
            <a:ext cx="11575472" cy="5448011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fa-IR" sz="2400" dirty="0">
                <a:cs typeface="B Titr" panose="00000700000000000000" pitchFamily="2" charset="-78"/>
              </a:rPr>
              <a:t>محدودیت های تکلیف، عواملی ازقبیل قوانین مسابقات(برای مثال ،پریدن برروی یک پا در گام اخر پرش طول)ویا قوانین فیزیکی که برروی بهترین اجرای فرد تاثیر می گذارد.</a:t>
            </a:r>
            <a:endParaRPr lang="en-US" sz="2400" dirty="0">
              <a:cs typeface="B Titr" panose="00000700000000000000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400" dirty="0">
                <a:solidFill>
                  <a:srgbClr val="92D050"/>
                </a:solidFill>
                <a:cs typeface="B Titr" panose="00000700000000000000" pitchFamily="2" charset="-78"/>
              </a:rPr>
              <a:t>محدودیت های ارگانیسمی خصوصیات جسمانی،روانی ،واحساسی فرد هستند.</a:t>
            </a:r>
            <a:endParaRPr lang="en-US" sz="2400" dirty="0">
              <a:solidFill>
                <a:srgbClr val="92D050"/>
              </a:solidFill>
              <a:cs typeface="B Titr" panose="00000700000000000000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400" dirty="0">
                <a:solidFill>
                  <a:srgbClr val="92D050"/>
                </a:solidFill>
                <a:cs typeface="B Titr" panose="00000700000000000000" pitchFamily="2" charset="-78"/>
              </a:rPr>
              <a:t>محدودیت های ارگانیسمی متفاوت</a:t>
            </a:r>
            <a:r>
              <a:rPr lang="fa-IR" sz="2400" dirty="0">
                <a:cs typeface="B Titr" panose="00000700000000000000" pitchFamily="2" charset="-78"/>
              </a:rPr>
              <a:t>، یعنی اینکه خودسازمانی برای انجام یک مهارت یکسان دربین دوفرد متفاوت با هم فرق می کنند(برای مثال دویدن موریس گرین ومایکل جانسون)</a:t>
            </a:r>
            <a:endParaRPr lang="en-US" sz="2400" dirty="0">
              <a:cs typeface="B Titr" panose="00000700000000000000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400" dirty="0">
                <a:solidFill>
                  <a:srgbClr val="92D050"/>
                </a:solidFill>
                <a:cs typeface="B Titr" panose="00000700000000000000" pitchFamily="2" charset="-78"/>
              </a:rPr>
              <a:t>خودسازمانی به ما این اجازه می دهد که درجات ازادی کنترل کنیم.</a:t>
            </a:r>
            <a:endParaRPr lang="en-US" sz="2400" dirty="0">
              <a:solidFill>
                <a:srgbClr val="92D050"/>
              </a:solidFill>
              <a:cs typeface="B Titr" panose="00000700000000000000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400" dirty="0">
                <a:solidFill>
                  <a:srgbClr val="92D050"/>
                </a:solidFill>
                <a:cs typeface="B Titr" panose="00000700000000000000" pitchFamily="2" charset="-78"/>
              </a:rPr>
              <a:t>راهنمایی بینایی حرکت به وسیله متغیرتاو (زمان برخورد)کنترل می شود.</a:t>
            </a:r>
            <a:endParaRPr lang="en-US" sz="2400" dirty="0">
              <a:solidFill>
                <a:srgbClr val="92D050"/>
              </a:solidFill>
              <a:cs typeface="B Titr" panose="00000700000000000000" pitchFamily="2" charset="-78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9139817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" y="654628"/>
            <a:ext cx="9434946" cy="58981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8995725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68979" y="511525"/>
            <a:ext cx="14205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 smtClean="0">
                <a:cs typeface="B Titr" panose="00000700000000000000" pitchFamily="2" charset="-78"/>
              </a:rPr>
              <a:t>فصل هفتم</a:t>
            </a:r>
            <a:endParaRPr lang="fa-IR" sz="2800" dirty="0">
              <a:cs typeface="B Titr" panose="000007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73625" y="1280452"/>
            <a:ext cx="72112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4400" dirty="0" smtClean="0">
                <a:solidFill>
                  <a:srgbClr val="92D050"/>
                </a:solidFill>
                <a:cs typeface="B Titr" panose="00000700000000000000" pitchFamily="2" charset="-78"/>
              </a:rPr>
              <a:t>اکتساب واجرای مهارتهای ورزشی</a:t>
            </a:r>
            <a:endParaRPr lang="fa-IR" sz="4400" dirty="0">
              <a:solidFill>
                <a:srgbClr val="92D050"/>
              </a:solidFill>
              <a:cs typeface="B Titr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97077" y="2451266"/>
            <a:ext cx="30315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 smtClean="0">
                <a:cs typeface="B Titr" panose="00000700000000000000" pitchFamily="2" charset="-78"/>
              </a:rPr>
              <a:t>از صفحه 171 تا 181</a:t>
            </a:r>
            <a:endParaRPr lang="fa-IR" sz="3200" b="1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38725" y="3114248"/>
            <a:ext cx="46810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600" dirty="0" smtClean="0">
                <a:cs typeface="B Mehr" panose="00000700000000000000" pitchFamily="2" charset="-78"/>
              </a:rPr>
              <a:t>دانشگاه شهید چمران اهواز </a:t>
            </a:r>
            <a:endParaRPr lang="fa-IR" sz="3600" dirty="0">
              <a:cs typeface="B Mehr" panose="000007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44332" y="4243904"/>
            <a:ext cx="593708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600" dirty="0">
                <a:cs typeface="B Mehr" panose="00000700000000000000" pitchFamily="2" charset="-78"/>
              </a:rPr>
              <a:t>تهیه کننده :صادق فلیحی</a:t>
            </a:r>
          </a:p>
          <a:p>
            <a:pPr algn="ctr"/>
            <a:endParaRPr lang="fa-IR" sz="2800" dirty="0">
              <a:cs typeface="B Mehr" panose="00000700000000000000" pitchFamily="2" charset="-78"/>
            </a:endParaRPr>
          </a:p>
          <a:p>
            <a:pPr algn="ctr"/>
            <a:r>
              <a:rPr lang="fa-IR" sz="2800" dirty="0" smtClean="0">
                <a:cs typeface="B Mehr" panose="00000700000000000000" pitchFamily="2" charset="-78"/>
              </a:rPr>
              <a:t>استاد مربوطه: دکتر رسول عابدان زاده </a:t>
            </a:r>
          </a:p>
          <a:p>
            <a:pPr algn="ctr"/>
            <a:r>
              <a:rPr lang="fa-IR" sz="2800" dirty="0" smtClean="0">
                <a:cs typeface="B Mehr" panose="00000700000000000000" pitchFamily="2" charset="-78"/>
              </a:rPr>
              <a:t>سال تحصیلی 98/99</a:t>
            </a:r>
            <a:endParaRPr lang="fa-IR" sz="2800" dirty="0">
              <a:cs typeface="B Meh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846903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255" y="619489"/>
            <a:ext cx="11554691" cy="6332030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</a:pPr>
            <a:r>
              <a:rPr lang="fa-IR" sz="2800" dirty="0" smtClean="0">
                <a:solidFill>
                  <a:srgbClr val="92D050"/>
                </a:solidFill>
                <a:cs typeface="B Titr" panose="00000700000000000000" pitchFamily="2" charset="-78"/>
              </a:rPr>
              <a:t>روان شناسی بوم شناختی وبرنامه حرکتی: </a:t>
            </a:r>
          </a:p>
          <a:p>
            <a:pPr algn="r">
              <a:lnSpc>
                <a:spcPct val="100000"/>
              </a:lnSpc>
            </a:pPr>
            <a:endParaRPr lang="en-US" sz="2800" dirty="0" smtClean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 lvl="0" algn="r">
              <a:lnSpc>
                <a:spcPct val="100000"/>
              </a:lnSpc>
            </a:pPr>
            <a:r>
              <a:rPr lang="fa-IR" sz="2800" dirty="0" smtClean="0">
                <a:solidFill>
                  <a:srgbClr val="FFFF00"/>
                </a:solidFill>
                <a:cs typeface="B Titr" panose="00000700000000000000" pitchFamily="2" charset="-78"/>
              </a:rPr>
              <a:t> </a:t>
            </a:r>
            <a:r>
              <a:rPr lang="fa-IR" sz="2400" dirty="0">
                <a:solidFill>
                  <a:srgbClr val="FFFF00"/>
                </a:solidFill>
                <a:cs typeface="B Titr" panose="00000700000000000000" pitchFamily="2" charset="-78"/>
              </a:rPr>
              <a:t>طرفداران نظریه پردازش اطلاعات </a:t>
            </a:r>
            <a:r>
              <a:rPr lang="en-US" sz="2400" b="1" dirty="0">
                <a:solidFill>
                  <a:srgbClr val="FFFF00"/>
                </a:solidFill>
                <a:cs typeface="0 Badr Bold" panose="00000700000000000000" pitchFamily="2" charset="-78"/>
              </a:rPr>
              <a:t>CNS</a:t>
            </a:r>
            <a:r>
              <a:rPr lang="fa-IR" sz="2400" dirty="0">
                <a:solidFill>
                  <a:srgbClr val="FFFF00"/>
                </a:solidFill>
                <a:cs typeface="B Titr" panose="00000700000000000000" pitchFamily="2" charset="-78"/>
              </a:rPr>
              <a:t> رامهمترین بخش در کنترل حرکتی می دانند.</a:t>
            </a:r>
            <a:endParaRPr lang="en-US" sz="24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 lvl="0" algn="r">
              <a:lnSpc>
                <a:spcPct val="100000"/>
              </a:lnSpc>
            </a:pPr>
            <a:r>
              <a:rPr lang="fa-IR" sz="2400" dirty="0">
                <a:solidFill>
                  <a:srgbClr val="FFFF00"/>
                </a:solidFill>
                <a:cs typeface="B Titr" panose="00000700000000000000" pitchFamily="2" charset="-78"/>
              </a:rPr>
              <a:t>روان شناسان بوم شناختی آن را صرفآ مسئول تنظیم هدف با توجه آنچه فرد می خواهدانجام دهد.</a:t>
            </a:r>
            <a:endParaRPr lang="en-US" sz="24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 lvl="0" algn="r">
              <a:lnSpc>
                <a:spcPct val="100000"/>
              </a:lnSpc>
            </a:pPr>
            <a:r>
              <a:rPr lang="fa-IR" sz="2400" dirty="0">
                <a:solidFill>
                  <a:srgbClr val="FFFF00"/>
                </a:solidFill>
                <a:cs typeface="B Titr" panose="00000700000000000000" pitchFamily="2" charset="-78"/>
              </a:rPr>
              <a:t>اینها معتقدند که هرمهارتی تحت تاثیرمحدود کننده ها قرار دارد.</a:t>
            </a:r>
            <a:endParaRPr lang="en-US" sz="24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 lvl="0" algn="r">
              <a:lnSpc>
                <a:spcPct val="100000"/>
              </a:lnSpc>
            </a:pPr>
            <a:r>
              <a:rPr lang="fa-IR" sz="2400" dirty="0">
                <a:solidFill>
                  <a:srgbClr val="FFFF00"/>
                </a:solidFill>
                <a:cs typeface="B Titr" panose="00000700000000000000" pitchFamily="2" charset="-78"/>
              </a:rPr>
              <a:t>برای مثال غلت از جلو،قوانین مربوط به حرکات،همان محدودیت های تکلیف هستند.</a:t>
            </a:r>
            <a:endParaRPr lang="en-US" sz="24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 lvl="0" algn="r">
              <a:lnSpc>
                <a:spcPct val="100000"/>
              </a:lnSpc>
            </a:pPr>
            <a:r>
              <a:rPr lang="fa-IR" sz="2400" dirty="0">
                <a:solidFill>
                  <a:srgbClr val="FFFF00"/>
                </a:solidFill>
                <a:cs typeface="B Titr" panose="00000700000000000000" pitchFamily="2" charset="-78"/>
              </a:rPr>
              <a:t>قدرت وضعف جسمانی ،محدویت کننده های ارگانیسمی(فردی)هستند.</a:t>
            </a:r>
            <a:endParaRPr lang="en-US" sz="24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 lvl="0" algn="r">
              <a:lnSpc>
                <a:spcPct val="100000"/>
              </a:lnSpc>
            </a:pPr>
            <a:r>
              <a:rPr lang="fa-IR" sz="2400" dirty="0">
                <a:solidFill>
                  <a:srgbClr val="FFFF00"/>
                </a:solidFill>
                <a:cs typeface="B Titr" panose="00000700000000000000" pitchFamily="2" charset="-78"/>
              </a:rPr>
              <a:t>محدودیتهای ارگانیسیمی مهمترین عامل درکنترل حرکتی هستند</a:t>
            </a:r>
            <a:r>
              <a:rPr lang="fa-IR" sz="2400" dirty="0" smtClean="0">
                <a:solidFill>
                  <a:srgbClr val="FFFF00"/>
                </a:solidFill>
                <a:cs typeface="B Titr" panose="00000700000000000000" pitchFamily="2" charset="-78"/>
              </a:rPr>
              <a:t>.</a:t>
            </a:r>
            <a:endParaRPr lang="en-US" sz="24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9711761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6691" y="448006"/>
            <a:ext cx="11305309" cy="329653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a-IR" sz="2800" dirty="0" smtClean="0">
                <a:solidFill>
                  <a:srgbClr val="92D050"/>
                </a:solidFill>
                <a:cs typeface="B Titr" panose="00000700000000000000" pitchFamily="2" charset="-78"/>
              </a:rPr>
              <a:t>اینکه چرا </a:t>
            </a:r>
            <a:r>
              <a:rPr lang="fa-IR" sz="2800" dirty="0">
                <a:solidFill>
                  <a:srgbClr val="92D050"/>
                </a:solidFill>
                <a:cs typeface="B Titr" panose="00000700000000000000" pitchFamily="2" charset="-78"/>
              </a:rPr>
              <a:t>الگوهای حرکتی درافراد مختلف با هم متفاوت هستند؟</a:t>
            </a:r>
            <a:endParaRPr lang="en-US" sz="2800" dirty="0">
              <a:solidFill>
                <a:srgbClr val="92D050"/>
              </a:solidFill>
              <a:cs typeface="B Titr" panose="00000700000000000000" pitchFamily="2" charset="-78"/>
            </a:endParaRPr>
          </a:p>
          <a:p>
            <a:pPr marL="0" lvl="0" indent="0">
              <a:lnSpc>
                <a:spcPct val="100000"/>
              </a:lnSpc>
              <a:buNone/>
            </a:pPr>
            <a:endParaRPr lang="en-US" sz="2800" dirty="0" smtClean="0">
              <a:solidFill>
                <a:srgbClr val="92D050"/>
              </a:solidFill>
              <a:cs typeface="B Titr" panose="00000700000000000000" pitchFamily="2" charset="-78"/>
            </a:endParaRPr>
          </a:p>
          <a:p>
            <a:pPr lvl="0">
              <a:lnSpc>
                <a:spcPct val="100000"/>
              </a:lnSpc>
            </a:pPr>
            <a:r>
              <a:rPr lang="fa-IR" sz="2800" dirty="0" smtClean="0">
                <a:solidFill>
                  <a:srgbClr val="FFFF00"/>
                </a:solidFill>
                <a:latin typeface="Nazanin"/>
                <a:cs typeface="B Nazanin" panose="00000400000000000000" pitchFamily="2" charset="-78"/>
              </a:rPr>
              <a:t>به </a:t>
            </a:r>
            <a:r>
              <a:rPr lang="fa-IR" sz="2800" dirty="0">
                <a:solidFill>
                  <a:srgbClr val="FFFF00"/>
                </a:solidFill>
                <a:latin typeface="Nazanin"/>
                <a:cs typeface="B Nazanin" panose="00000400000000000000" pitchFamily="2" charset="-78"/>
              </a:rPr>
              <a:t>خود سازمانی بودن کنترل حرکات مربوط می شود.</a:t>
            </a:r>
            <a:endParaRPr lang="en-US" sz="2800" dirty="0">
              <a:solidFill>
                <a:srgbClr val="FFFF00"/>
              </a:solidFill>
              <a:latin typeface="Nazanin"/>
              <a:cs typeface="B Nazanin" panose="00000400000000000000" pitchFamily="2" charset="-78"/>
            </a:endParaRPr>
          </a:p>
          <a:p>
            <a:pPr lvl="0">
              <a:lnSpc>
                <a:spcPct val="100000"/>
              </a:lnSpc>
            </a:pPr>
            <a:r>
              <a:rPr lang="fa-IR" sz="2800" dirty="0">
                <a:solidFill>
                  <a:srgbClr val="FFFF00"/>
                </a:solidFill>
                <a:latin typeface="Nazanin"/>
                <a:cs typeface="B Nazanin" panose="00000400000000000000" pitchFamily="2" charset="-78"/>
              </a:rPr>
              <a:t>طرفداران روان شناسی بوم شناختی برای توصیف خود سازمانی،اغلب به این</a:t>
            </a:r>
            <a:endParaRPr lang="en-US" sz="2800" dirty="0">
              <a:solidFill>
                <a:srgbClr val="FFFF00"/>
              </a:solidFill>
              <a:latin typeface="Nazanin"/>
              <a:cs typeface="B Nazanin" panose="00000400000000000000" pitchFamily="2" charset="-78"/>
            </a:endParaRPr>
          </a:p>
          <a:p>
            <a:pPr lvl="0">
              <a:lnSpc>
                <a:spcPct val="100000"/>
              </a:lnSpc>
            </a:pPr>
            <a:r>
              <a:rPr lang="fa-IR" sz="2800" dirty="0">
                <a:solidFill>
                  <a:srgbClr val="FFFF00"/>
                </a:solidFill>
                <a:latin typeface="Nazanin"/>
                <a:cs typeface="B Nazanin" panose="00000400000000000000" pitchFamily="2" charset="-78"/>
              </a:rPr>
              <a:t>نکته اشاره می کند که چگونه اعضای متفاوت بدن با یکدیگر کارمی کنند.</a:t>
            </a:r>
            <a:endParaRPr lang="en-US" sz="2800" dirty="0">
              <a:solidFill>
                <a:srgbClr val="FFFF00"/>
              </a:solidFill>
              <a:latin typeface="Nazanin"/>
              <a:cs typeface="B Nazanin" panose="00000400000000000000" pitchFamily="2" charset="-78"/>
            </a:endParaRPr>
          </a:p>
          <a:p>
            <a:pPr lvl="0">
              <a:lnSpc>
                <a:spcPct val="100000"/>
              </a:lnSpc>
            </a:pPr>
            <a:r>
              <a:rPr lang="fa-IR" sz="2800" dirty="0">
                <a:solidFill>
                  <a:srgbClr val="FFFF00"/>
                </a:solidFill>
                <a:latin typeface="Nazanin"/>
                <a:cs typeface="B Nazanin" panose="00000400000000000000" pitchFamily="2" charset="-78"/>
              </a:rPr>
              <a:t>طرفداران روان شناسی بوم شناختی بیشترین به اصل کمترین تلاش اعتقاد دارند.</a:t>
            </a:r>
            <a:endParaRPr lang="en-US" sz="2800" dirty="0">
              <a:solidFill>
                <a:srgbClr val="FFFF00"/>
              </a:solidFill>
              <a:latin typeface="Nazanin"/>
              <a:cs typeface="B Nazanin" panose="00000400000000000000" pitchFamily="2" charset="-78"/>
            </a:endParaRP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617" y="3898319"/>
            <a:ext cx="9249929" cy="267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21936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45" y="1150214"/>
            <a:ext cx="11793682" cy="583247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a-IR" sz="2400" dirty="0" smtClean="0">
                <a:cs typeface="B Titr" panose="00000700000000000000" pitchFamily="2" charset="-78"/>
              </a:rPr>
              <a:t>برای </a:t>
            </a:r>
            <a:r>
              <a:rPr lang="fa-IR" sz="2400" dirty="0">
                <a:cs typeface="B Titr" panose="00000700000000000000" pitchFamily="2" charset="-78"/>
              </a:rPr>
              <a:t>اینکه چگونگی خود سازمانی عضلات ومفاصل در هنگام تعادل مشاهده </a:t>
            </a:r>
            <a:r>
              <a:rPr lang="fa-IR" sz="2400" dirty="0" smtClean="0">
                <a:cs typeface="B Titr" panose="00000700000000000000" pitchFamily="2" charset="-78"/>
              </a:rPr>
              <a:t>کنیم:</a:t>
            </a:r>
            <a:endParaRPr lang="en-US" sz="2400" dirty="0">
              <a:cs typeface="B Titr" panose="00000700000000000000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400" dirty="0">
                <a:solidFill>
                  <a:srgbClr val="FFFF00"/>
                </a:solidFill>
                <a:cs typeface="B Titr" panose="00000700000000000000" pitchFamily="2" charset="-78"/>
              </a:rPr>
              <a:t>بهترین ایستادن بر روی یک پا وخم شدن به سمت جلو می باشد.</a:t>
            </a:r>
            <a:endParaRPr lang="en-US" sz="24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400" dirty="0">
                <a:solidFill>
                  <a:srgbClr val="FFFF00"/>
                </a:solidFill>
                <a:cs typeface="B Titr" panose="00000700000000000000" pitchFamily="2" charset="-78"/>
              </a:rPr>
              <a:t>پای دیگر به طور خودکا به سمت عقب حرکت می کنند،تااز سقوط جلوگیری کنند.</a:t>
            </a:r>
            <a:endParaRPr lang="en-US" sz="24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400" dirty="0">
                <a:solidFill>
                  <a:srgbClr val="FFFF00"/>
                </a:solidFill>
                <a:cs typeface="B Titr" panose="00000700000000000000" pitchFamily="2" charset="-78"/>
              </a:rPr>
              <a:t>دست ها هم به طور خودکاربه سمت اطراف باز می شود ،تا تعادل برقرار شود.</a:t>
            </a:r>
            <a:endParaRPr lang="en-US" sz="24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endParaRPr lang="fa-I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195" y="3837905"/>
            <a:ext cx="7557938" cy="268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5111417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036" y="557933"/>
            <a:ext cx="11772900" cy="6113031"/>
          </a:xfrm>
        </p:spPr>
        <p:txBody>
          <a:bodyPr/>
          <a:lstStyle/>
          <a:p>
            <a:pPr marL="0" indent="0">
              <a:buNone/>
            </a:pPr>
            <a:r>
              <a:rPr lang="fa-IR" sz="2800" dirty="0" smtClean="0">
                <a:solidFill>
                  <a:srgbClr val="92D050"/>
                </a:solidFill>
                <a:cs typeface="B Titr" panose="00000700000000000000" pitchFamily="2" charset="-78"/>
              </a:rPr>
              <a:t>نظریه </a:t>
            </a:r>
            <a:r>
              <a:rPr lang="fa-IR" sz="2800" dirty="0">
                <a:solidFill>
                  <a:srgbClr val="92D050"/>
                </a:solidFill>
                <a:cs typeface="B Titr" panose="00000700000000000000" pitchFamily="2" charset="-78"/>
              </a:rPr>
              <a:t>روان شناسی بوم شناختی درمورد یک برنامه حرکتی</a:t>
            </a:r>
            <a:r>
              <a:rPr lang="fa-IR" sz="2800" dirty="0" smtClean="0">
                <a:solidFill>
                  <a:srgbClr val="92D050"/>
                </a:solidFill>
                <a:cs typeface="B Titr" panose="00000700000000000000" pitchFamily="2" charset="-78"/>
              </a:rPr>
              <a:t>:</a:t>
            </a:r>
          </a:p>
          <a:p>
            <a:pPr marL="0" indent="0">
              <a:buNone/>
            </a:pPr>
            <a:endParaRPr lang="en-US" sz="28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 lvl="0"/>
            <a:r>
              <a:rPr lang="fa-IR" sz="2800" dirty="0">
                <a:solidFill>
                  <a:srgbClr val="FFFF00"/>
                </a:solidFill>
                <a:cs typeface="B Titr" panose="00000700000000000000" pitchFamily="2" charset="-78"/>
              </a:rPr>
              <a:t>ایجاد یک برنامه حرکتی وحتی یک برنامه حرکتی تعمیم یافته ، فرد قادربه</a:t>
            </a:r>
            <a:endParaRPr lang="en-US" sz="28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 lvl="0"/>
            <a:r>
              <a:rPr lang="fa-IR" sz="2800" dirty="0">
                <a:solidFill>
                  <a:srgbClr val="FFFF00"/>
                </a:solidFill>
                <a:cs typeface="B Titr" panose="00000700000000000000" pitchFamily="2" charset="-78"/>
              </a:rPr>
              <a:t>توضیح چگونگی کنترل این همه عضله ومفصل وعصب نخواهد بود.</a:t>
            </a:r>
            <a:endParaRPr lang="en-US" sz="28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 lvl="0"/>
            <a:r>
              <a:rPr lang="fa-IR" sz="2800" dirty="0">
                <a:solidFill>
                  <a:srgbClr val="FFFF00"/>
                </a:solidFill>
                <a:cs typeface="B Titr" panose="00000700000000000000" pitchFamily="2" charset="-78"/>
              </a:rPr>
              <a:t>انها معتقدند که</a:t>
            </a:r>
            <a:r>
              <a:rPr lang="en-US" sz="2800" dirty="0">
                <a:solidFill>
                  <a:srgbClr val="FFFF00"/>
                </a:solidFill>
                <a:cs typeface="B Titr" panose="00000700000000000000" pitchFamily="2" charset="-78"/>
              </a:rPr>
              <a:t>CNS </a:t>
            </a:r>
            <a:r>
              <a:rPr lang="fa-IR" sz="2800" dirty="0">
                <a:solidFill>
                  <a:srgbClr val="FFFF00"/>
                </a:solidFill>
                <a:cs typeface="B Titr" panose="00000700000000000000" pitchFamily="2" charset="-78"/>
              </a:rPr>
              <a:t> نمی تواند این همه ساختار را کنترل نمایند.</a:t>
            </a:r>
            <a:endParaRPr lang="en-US" sz="28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 lvl="0"/>
            <a:r>
              <a:rPr lang="fa-IR" sz="2800" dirty="0">
                <a:solidFill>
                  <a:srgbClr val="FFFF00"/>
                </a:solidFill>
                <a:cs typeface="B Titr" panose="00000700000000000000" pitchFamily="2" charset="-78"/>
              </a:rPr>
              <a:t>بیشتر از قوانین فیزیک وزیست شناسی تبعیت می کنند.</a:t>
            </a:r>
            <a:endParaRPr lang="en-US" sz="28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 lvl="0"/>
            <a:r>
              <a:rPr lang="fa-IR" sz="2800" dirty="0">
                <a:solidFill>
                  <a:srgbClr val="FFFF00"/>
                </a:solidFill>
                <a:cs typeface="B Titr" panose="00000700000000000000" pitchFamily="2" charset="-78"/>
              </a:rPr>
              <a:t>انها پذیرفته اند که هم فعالی </a:t>
            </a:r>
            <a:r>
              <a:rPr lang="en-US" sz="2800" dirty="0">
                <a:solidFill>
                  <a:srgbClr val="FFFF00"/>
                </a:solidFill>
                <a:cs typeface="B Titr" panose="00000700000000000000" pitchFamily="2" charset="-78"/>
              </a:rPr>
              <a:t>a-y</a:t>
            </a:r>
            <a:r>
              <a:rPr lang="fa-IR" sz="2800" dirty="0">
                <a:solidFill>
                  <a:srgbClr val="FFFF00"/>
                </a:solidFill>
                <a:cs typeface="B Titr" panose="00000700000000000000" pitchFamily="2" charset="-78"/>
              </a:rPr>
              <a:t> وکنترل مخچه ای واقعیت دارد.</a:t>
            </a:r>
            <a:endParaRPr lang="en-US" sz="28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 lvl="0"/>
            <a:r>
              <a:rPr lang="fa-IR" sz="2800" dirty="0">
                <a:solidFill>
                  <a:srgbClr val="FFFF00"/>
                </a:solidFill>
                <a:cs typeface="B Titr" panose="00000700000000000000" pitchFamily="2" charset="-78"/>
              </a:rPr>
              <a:t>معتقدند که کنترل حرکتی به وسیله خود سازمانی عضلات ،مفاصل،واعصاب ،بهتر توصیه می گردد.</a:t>
            </a:r>
            <a:endParaRPr lang="en-US" sz="28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 lvl="0"/>
            <a:r>
              <a:rPr lang="fa-IR" sz="2400" dirty="0">
                <a:solidFill>
                  <a:srgbClr val="FFFF00"/>
                </a:solidFill>
                <a:cs typeface="B Titr" panose="00000700000000000000" pitchFamily="2" charset="-78"/>
              </a:rPr>
              <a:t>معتقدند که کنترل حرکتی به وسیله خود سازمانی عضلات ،مفاصل،واعصاب ،بهتر توصیه می گردد.</a:t>
            </a:r>
            <a:endParaRPr lang="en-US" sz="24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2675766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66" y="1179631"/>
            <a:ext cx="11575472" cy="5811693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fa-IR" sz="2800" smtClean="0">
                <a:solidFill>
                  <a:srgbClr val="92D050"/>
                </a:solidFill>
                <a:cs typeface="B Titr" panose="00000700000000000000" pitchFamily="2" charset="-78"/>
              </a:rPr>
              <a:t>راهنمایی </a:t>
            </a:r>
            <a:r>
              <a:rPr lang="fa-IR" sz="2800" dirty="0">
                <a:solidFill>
                  <a:srgbClr val="92D050"/>
                </a:solidFill>
                <a:cs typeface="B Titr" panose="00000700000000000000" pitchFamily="2" charset="-78"/>
              </a:rPr>
              <a:t>بینایی حرکت:</a:t>
            </a:r>
            <a:endParaRPr lang="en-US" sz="2800" dirty="0">
              <a:solidFill>
                <a:srgbClr val="92D050"/>
              </a:solidFill>
              <a:cs typeface="B Titr" panose="00000700000000000000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800" dirty="0">
                <a:solidFill>
                  <a:srgbClr val="FFFF00"/>
                </a:solidFill>
                <a:cs typeface="B Titr" panose="00000700000000000000" pitchFamily="2" charset="-78"/>
              </a:rPr>
              <a:t>طرفداران روان شناسی بوم شناختی وپردازش اطلاعات هر دو تا که بینایی </a:t>
            </a:r>
            <a:r>
              <a:rPr lang="fa-IR" sz="2800">
                <a:solidFill>
                  <a:srgbClr val="FFFF00"/>
                </a:solidFill>
                <a:cs typeface="B Titr" panose="00000700000000000000" pitchFamily="2" charset="-78"/>
              </a:rPr>
              <a:t>که </a:t>
            </a:r>
            <a:r>
              <a:rPr lang="fa-IR" sz="2800" smtClean="0">
                <a:solidFill>
                  <a:srgbClr val="FFFF00"/>
                </a:solidFill>
                <a:cs typeface="B Titr" panose="00000700000000000000" pitchFamily="2" charset="-78"/>
              </a:rPr>
              <a:t>مهمترین حس ،اعتقاد </a:t>
            </a:r>
            <a:r>
              <a:rPr lang="fa-IR" sz="2800" b="1" dirty="0">
                <a:solidFill>
                  <a:srgbClr val="FFFF00"/>
                </a:solidFill>
                <a:cs typeface="B Titr" panose="00000700000000000000" pitchFamily="2" charset="-78"/>
              </a:rPr>
              <a:t>دارند.</a:t>
            </a:r>
            <a:endParaRPr lang="en-US" sz="28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800" dirty="0">
                <a:solidFill>
                  <a:srgbClr val="FFFF00"/>
                </a:solidFill>
                <a:cs typeface="B Titr" panose="00000700000000000000" pitchFamily="2" charset="-78"/>
              </a:rPr>
              <a:t>روان شناسان بوم شناختی از واژه حس عمیق بینایی استفاده می کنند.</a:t>
            </a:r>
            <a:endParaRPr lang="en-US" sz="28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800" dirty="0">
                <a:solidFill>
                  <a:srgbClr val="FFFF00"/>
                </a:solidFill>
                <a:cs typeface="B Titr" panose="00000700000000000000" pitchFamily="2" charset="-78"/>
              </a:rPr>
              <a:t>روان شناسان بوم شناختی از نظریه سیستم های کنشی(برای توضیح بیشترنقش بینایی)برای کنترل حرکت مطرح نمودنند.</a:t>
            </a:r>
            <a:endParaRPr lang="en-US" sz="28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>
              <a:lnSpc>
                <a:spcPct val="150000"/>
              </a:lnSpc>
            </a:pPr>
            <a:endParaRPr lang="fa-I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72700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072" y="744969"/>
            <a:ext cx="11533908" cy="562465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a-IR" sz="2400" b="1" dirty="0" smtClean="0">
                <a:solidFill>
                  <a:srgbClr val="92D050"/>
                </a:solidFill>
                <a:cs typeface="B Titr" panose="00000700000000000000" pitchFamily="2" charset="-78"/>
              </a:rPr>
              <a:t>چگونه </a:t>
            </a:r>
            <a:r>
              <a:rPr lang="fa-IR" sz="2400" b="1" dirty="0">
                <a:solidFill>
                  <a:srgbClr val="92D050"/>
                </a:solidFill>
                <a:cs typeface="B Titr" panose="00000700000000000000" pitchFamily="2" charset="-78"/>
              </a:rPr>
              <a:t>حرکت یک شی ،اطلاعات لازم را در مورد گرفتن آن از طریق ضریب تاو برسی کنیم:</a:t>
            </a:r>
            <a:endParaRPr lang="en-US" sz="2400" b="1" dirty="0">
              <a:solidFill>
                <a:srgbClr val="92D050"/>
              </a:solidFill>
              <a:cs typeface="B Titr" panose="00000700000000000000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400" b="1" dirty="0">
                <a:solidFill>
                  <a:srgbClr val="FFFF00"/>
                </a:solidFill>
                <a:cs typeface="B Nazanin" panose="00000400000000000000" pitchFamily="2" charset="-78"/>
              </a:rPr>
              <a:t>کاربرد ضریب تاودرهنگام حرکت به سمت هدف ثابت ویا متحرک است.</a:t>
            </a:r>
            <a:endParaRPr lang="en-US" sz="2400" b="1" dirty="0">
              <a:solidFill>
                <a:srgbClr val="FFFF00"/>
              </a:solidFill>
              <a:cs typeface="B Nazanin" panose="00000400000000000000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400" b="1" dirty="0">
                <a:solidFill>
                  <a:srgbClr val="FFFF00"/>
                </a:solidFill>
                <a:cs typeface="B Nazanin" panose="00000400000000000000" pitchFamily="2" charset="-78"/>
              </a:rPr>
              <a:t>لی،لیشمان،توماس از حرکت پرش طول به عنوان یک مثال استفاده نمودند</a:t>
            </a:r>
            <a:endParaRPr lang="en-US" sz="2400" b="1" dirty="0">
              <a:solidFill>
                <a:srgbClr val="FFFF00"/>
              </a:solidFill>
              <a:cs typeface="B Nazanin" panose="00000400000000000000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400" b="1" dirty="0">
                <a:solidFill>
                  <a:srgbClr val="FFFF00"/>
                </a:solidFill>
                <a:cs typeface="B Nazanin" panose="00000400000000000000" pitchFamily="2" charset="-78"/>
              </a:rPr>
              <a:t>لی به این نتیجه رسیدکه دور خیز در مرحله آخر (که ورزشکاران سعی می کند برای زدن ضربه به تخته پرش اصلاحاتی را ایجاد نماید) بدون تغییر باقی می مانند.</a:t>
            </a:r>
            <a:endParaRPr lang="en-US" sz="2400" b="1" dirty="0">
              <a:solidFill>
                <a:srgbClr val="FFFF00"/>
              </a:solidFill>
              <a:cs typeface="B Nazanin" panose="00000400000000000000" pitchFamily="2" charset="-78"/>
            </a:endParaRPr>
          </a:p>
          <a:p>
            <a:endParaRPr lang="fa-I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673" y="4101737"/>
            <a:ext cx="5422568" cy="22678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3910766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57933"/>
            <a:ext cx="11658600" cy="61961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3000" dirty="0">
                <a:solidFill>
                  <a:srgbClr val="92D050"/>
                </a:solidFill>
                <a:cs typeface="B Titr" panose="00000700000000000000" pitchFamily="2" charset="-78"/>
              </a:rPr>
              <a:t>نقاط ضعف وقوت دونظریه پردازش اطلاعات وروانشناسی بوم شناختی</a:t>
            </a:r>
            <a:r>
              <a:rPr lang="fa-IR" sz="3000" dirty="0" smtClean="0">
                <a:solidFill>
                  <a:srgbClr val="92D050"/>
                </a:solidFill>
                <a:cs typeface="B Titr" panose="00000700000000000000" pitchFamily="2" charset="-78"/>
              </a:rPr>
              <a:t>:</a:t>
            </a:r>
            <a:endParaRPr lang="fa-IR" sz="2400" dirty="0" smtClean="0">
              <a:solidFill>
                <a:srgbClr val="92D050"/>
              </a:solidFill>
              <a:cs typeface="B Titr" panose="000007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rgbClr val="FFFF00"/>
                </a:solidFill>
                <a:cs typeface="B Titr" panose="00000700000000000000" pitchFamily="2" charset="-78"/>
              </a:rPr>
              <a:t>سازمانی </a:t>
            </a:r>
            <a:r>
              <a:rPr lang="fa-IR" sz="2400" dirty="0">
                <a:solidFill>
                  <a:srgbClr val="FFFF00"/>
                </a:solidFill>
                <a:cs typeface="B Titr" panose="00000700000000000000" pitchFamily="2" charset="-78"/>
              </a:rPr>
              <a:t>آوران در قشرحرکتی که مهمترین عامل در پردازش اطلاعات معتقدند آنچه سازماندهی می شوند دستور العمل مربوط به حرکت نه فرمان عضلانی خاص</a:t>
            </a:r>
            <a:endParaRPr lang="en-US" sz="24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FFFF00"/>
                </a:solidFill>
                <a:cs typeface="B Titr" panose="00000700000000000000" pitchFamily="2" charset="-78"/>
              </a:rPr>
              <a:t>یکی از بزرگترین انتقادات به نظریه پردازش اطلاعات ناتوانی در توضیح کافی در موردکنترل حرکات بسیارسریع</a:t>
            </a:r>
            <a:endParaRPr lang="en-US" sz="24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FFFF00"/>
                </a:solidFill>
                <a:cs typeface="B Titr" panose="00000700000000000000" pitchFamily="2" charset="-78"/>
              </a:rPr>
              <a:t>دومین انتقاد وارده به نظریه پردازش اطلاعات ،توضیح کنترل حرکتی بر اساس مشکل انباشتگی</a:t>
            </a:r>
            <a:endParaRPr lang="en-US" sz="24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FFFF00"/>
                </a:solidFill>
                <a:cs typeface="B Titr" panose="00000700000000000000" pitchFamily="2" charset="-78"/>
              </a:rPr>
              <a:t>یکی از بزرگترین انتقاداتی که به نظریه روان شناسی بوم شناختی ،شکست در توضیح این مسئله است چگونه مهارتها با تمرین کردن پیشرفت می کند</a:t>
            </a:r>
            <a:endParaRPr lang="en-US" sz="24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FFFF00"/>
                </a:solidFill>
                <a:cs typeface="B Titr" panose="00000700000000000000" pitchFamily="2" charset="-78"/>
              </a:rPr>
              <a:t>درپاسخ به این اعتقاد،این نکته عنوان کردند که در اثر تمرین ،فراهم سازها را هماهنگ کرده وخودسازمانی بهتر انجام شود.</a:t>
            </a:r>
            <a:endParaRPr lang="en-US" sz="2400" dirty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 marL="0" indent="0">
              <a:buNone/>
            </a:pPr>
            <a:endParaRPr lang="fa-IR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7022513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266</TotalTime>
  <Words>872</Words>
  <Application>Microsoft Office PowerPoint</Application>
  <PresentationFormat>Widescreen</PresentationFormat>
  <Paragraphs>86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0 Badr Bold</vt:lpstr>
      <vt:lpstr>Arial</vt:lpstr>
      <vt:lpstr>B Mehr</vt:lpstr>
      <vt:lpstr>B Nazanin</vt:lpstr>
      <vt:lpstr>B Titr</vt:lpstr>
      <vt:lpstr>Calibri</vt:lpstr>
      <vt:lpstr>Century Gothic</vt:lpstr>
      <vt:lpstr>Nazanin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SARZAMINRAYANEH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venous</dc:creator>
  <cp:lastModifiedBy>User</cp:lastModifiedBy>
  <cp:revision>31</cp:revision>
  <dcterms:created xsi:type="dcterms:W3CDTF">2020-04-08T08:16:56Z</dcterms:created>
  <dcterms:modified xsi:type="dcterms:W3CDTF">2020-04-09T18:56:45Z</dcterms:modified>
</cp:coreProperties>
</file>