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3" r:id="rId7"/>
    <p:sldId id="261" r:id="rId8"/>
    <p:sldId id="277" r:id="rId9"/>
    <p:sldId id="263" r:id="rId10"/>
    <p:sldId id="264" r:id="rId11"/>
    <p:sldId id="265" r:id="rId12"/>
    <p:sldId id="266" r:id="rId13"/>
    <p:sldId id="267" r:id="rId14"/>
    <p:sldId id="268" r:id="rId15"/>
    <p:sldId id="269" r:id="rId16"/>
    <p:sldId id="270" r:id="rId17"/>
    <p:sldId id="271" r:id="rId18"/>
    <p:sldId id="272"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1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t>   فصل هفتم:  کنترل حرکت</a:t>
            </a:r>
            <a:br>
              <a:rPr lang="fa-IR" dirty="0" smtClean="0"/>
            </a:br>
            <a:r>
              <a:rPr lang="fa-IR" dirty="0" smtClean="0"/>
              <a:t/>
            </a:r>
            <a:br>
              <a:rPr lang="fa-IR" dirty="0" smtClean="0"/>
            </a:br>
            <a:r>
              <a:rPr lang="fa-IR" sz="4000" b="1" dirty="0" smtClean="0"/>
              <a:t>اکتساب و اجرای مهارتهای ورزشی</a:t>
            </a:r>
            <a:endParaRPr lang="en-US" b="1" dirty="0"/>
          </a:p>
        </p:txBody>
      </p:sp>
      <p:sp>
        <p:nvSpPr>
          <p:cNvPr id="3" name="Subtitle 2"/>
          <p:cNvSpPr>
            <a:spLocks noGrp="1"/>
          </p:cNvSpPr>
          <p:nvPr>
            <p:ph type="subTitle" idx="1"/>
          </p:nvPr>
        </p:nvSpPr>
        <p:spPr>
          <a:xfrm>
            <a:off x="406400" y="3784600"/>
            <a:ext cx="11315700" cy="2374900"/>
          </a:xfrm>
        </p:spPr>
        <p:txBody>
          <a:bodyPr>
            <a:normAutofit lnSpcReduction="10000"/>
          </a:bodyPr>
          <a:lstStyle/>
          <a:p>
            <a:pPr algn="ctr" rtl="1"/>
            <a:r>
              <a:rPr lang="fa-IR" sz="4400" b="1" dirty="0" smtClean="0"/>
              <a:t>  گردآورنده: </a:t>
            </a:r>
            <a:r>
              <a:rPr lang="fa-IR" sz="4400" b="1" dirty="0"/>
              <a:t>نوبر وفائی منش </a:t>
            </a:r>
            <a:endParaRPr lang="fa-IR" sz="4400" b="1" dirty="0" smtClean="0"/>
          </a:p>
          <a:p>
            <a:pPr algn="ctr" rtl="1"/>
            <a:r>
              <a:rPr lang="fa-IR" sz="4400" b="1" dirty="0" smtClean="0"/>
              <a:t>استاد مربوطه: آقای دکتر عابدان زاده</a:t>
            </a:r>
          </a:p>
          <a:p>
            <a:pPr algn="ctr" rtl="1"/>
            <a:r>
              <a:rPr lang="fa-IR" sz="2200" b="1" dirty="0" smtClean="0"/>
              <a:t>فروردین ماه 1399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5815">
            <a:off x="679616" y="1416976"/>
            <a:ext cx="2185582" cy="281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4622">
            <a:off x="9581633" y="2965608"/>
            <a:ext cx="2070222" cy="2121720"/>
          </a:xfrm>
          <a:prstGeom prst="rect">
            <a:avLst/>
          </a:prstGeom>
        </p:spPr>
      </p:pic>
    </p:spTree>
    <p:extLst>
      <p:ext uri="{BB962C8B-B14F-4D97-AF65-F5344CB8AC3E}">
        <p14:creationId xmlns:p14="http://schemas.microsoft.com/office/powerpoint/2010/main" val="1387773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355749"/>
            <a:ext cx="11785600" cy="5262979"/>
          </a:xfrm>
          <a:prstGeom prst="rect">
            <a:avLst/>
          </a:prstGeom>
        </p:spPr>
        <p:txBody>
          <a:bodyPr wrap="square">
            <a:spAutoFit/>
          </a:bodyPr>
          <a:lstStyle/>
          <a:p>
            <a:pPr algn="r" rtl="1"/>
            <a:r>
              <a:rPr lang="fa-IR" sz="2400" b="1" dirty="0">
                <a:solidFill>
                  <a:srgbClr val="C00000"/>
                </a:solidFill>
              </a:rPr>
              <a:t>حس عمقی بینایی</a:t>
            </a:r>
            <a:r>
              <a:rPr lang="en-US" sz="2400" b="1" dirty="0">
                <a:solidFill>
                  <a:srgbClr val="C00000"/>
                </a:solidFill>
              </a:rPr>
              <a:t>visual  proprioception : </a:t>
            </a:r>
            <a:r>
              <a:rPr lang="fa-IR" sz="2400" b="1" dirty="0" smtClean="0">
                <a:solidFill>
                  <a:srgbClr val="C00000"/>
                </a:solidFill>
              </a:rPr>
              <a:t>   ((</a:t>
            </a:r>
            <a:r>
              <a:rPr lang="fa-IR" sz="2400" b="1" dirty="0" smtClean="0"/>
              <a:t>استفاده از بینایی برای کمک به ایجاد حرکت</a:t>
            </a:r>
            <a:r>
              <a:rPr lang="fa-IR" sz="2400" b="1" dirty="0" smtClean="0">
                <a:solidFill>
                  <a:srgbClr val="C00000"/>
                </a:solidFill>
              </a:rPr>
              <a:t>))</a:t>
            </a:r>
            <a:endParaRPr lang="en-US" sz="2400" b="1" dirty="0" smtClean="0">
              <a:solidFill>
                <a:srgbClr val="C00000"/>
              </a:solidFill>
            </a:endParaRPr>
          </a:p>
          <a:p>
            <a:pPr algn="r" rtl="1"/>
            <a:endParaRPr lang="en-US" sz="2400" b="1" dirty="0"/>
          </a:p>
          <a:p>
            <a:pPr algn="r" rtl="1"/>
            <a:r>
              <a:rPr lang="fa-IR" b="1" dirty="0">
                <a:solidFill>
                  <a:srgbClr val="FF0000"/>
                </a:solidFill>
              </a:rPr>
              <a:t>دونوع بینایی وجود دارد مرکزی و پیرامونی</a:t>
            </a:r>
            <a:r>
              <a:rPr lang="fa-IR" dirty="0"/>
              <a:t>. هردو نقش مهمی در حس عمقی دارند اما بینایی پیرامونی نقش مهمتری را دارد. نقش بینایی پیرامونی افقی در کمک به ایجاد تعادل از مدت ها پیش شناخته شده است. در هنگام ایجاد تعادل، بینایی های پیرامونی عمودی وافقی باتوجه به وضعیت ما نسبت به کف زمین، سقف آسمان، دیوارها، درختان و ساختمان های مجاور،  اطلاعات مناسبی را درمورد وضعیت قرارگیری بدنمان به ما می دهند.تمام این اطلاعات در درک وضعیت تعادل به ما کمک کرده و مفید هستند.</a:t>
            </a:r>
          </a:p>
          <a:p>
            <a:pPr algn="r" rtl="1"/>
            <a:r>
              <a:rPr lang="fa-IR" b="1" dirty="0">
                <a:solidFill>
                  <a:srgbClr val="002060"/>
                </a:solidFill>
              </a:rPr>
              <a:t>بینایی نقشی فراتر از تعادل ایفا می کند. بینایی به ما درمکان یابی اعضای بدنمان کمک می کند.</a:t>
            </a:r>
          </a:p>
          <a:p>
            <a:pPr algn="r" rtl="1"/>
            <a:r>
              <a:rPr lang="fa-IR" dirty="0"/>
              <a:t>چشم ها نه تنها اطلاعات خارج از بدن را فراهم می کنند بلکه در خصوص وضعیت سر اطلاعات بسیارخوبی را به ما می دهند.این توانایی از طریق </a:t>
            </a:r>
            <a:r>
              <a:rPr lang="fa-IR" dirty="0">
                <a:solidFill>
                  <a:srgbClr val="C00000"/>
                </a:solidFill>
              </a:rPr>
              <a:t>سیستم بینایی _ حرکتی </a:t>
            </a:r>
            <a:r>
              <a:rPr lang="en-US" dirty="0"/>
              <a:t>oculomotor  </a:t>
            </a:r>
            <a:r>
              <a:rPr lang="en-US" dirty="0" smtClean="0"/>
              <a:t>system</a:t>
            </a:r>
            <a:r>
              <a:rPr lang="fa-IR" dirty="0" smtClean="0"/>
              <a:t> و </a:t>
            </a:r>
            <a:r>
              <a:rPr lang="fa-IR" dirty="0"/>
              <a:t>به طور ویژه از طریق </a:t>
            </a:r>
            <a:r>
              <a:rPr lang="fa-IR" dirty="0">
                <a:solidFill>
                  <a:srgbClr val="C00000"/>
                </a:solidFill>
              </a:rPr>
              <a:t>تعامل با اندام دهلیزی </a:t>
            </a:r>
            <a:r>
              <a:rPr lang="en-US" dirty="0"/>
              <a:t>vestibular apparatus </a:t>
            </a:r>
            <a:r>
              <a:rPr lang="fa-IR" dirty="0"/>
              <a:t>به وجود می آید.و به عنوان </a:t>
            </a:r>
            <a:r>
              <a:rPr lang="fa-IR" b="1" dirty="0">
                <a:solidFill>
                  <a:srgbClr val="FF0000"/>
                </a:solidFill>
              </a:rPr>
              <a:t>رفلکس شنوایی-بینایی-حرکتی   </a:t>
            </a:r>
            <a:r>
              <a:rPr lang="en-US" dirty="0"/>
              <a:t>vestibule-oculomotor  reflex  </a:t>
            </a:r>
            <a:r>
              <a:rPr lang="fa-IR" dirty="0"/>
              <a:t>شناخته می شود. </a:t>
            </a:r>
            <a:r>
              <a:rPr lang="fa-IR" b="1" dirty="0">
                <a:solidFill>
                  <a:srgbClr val="7030A0"/>
                </a:solidFill>
              </a:rPr>
              <a:t>هدف اصلی این رفلکس، ثابت نمودن تصویر بر روی شبکیه چشم در هنگام حرکت می باشد.</a:t>
            </a:r>
          </a:p>
          <a:p>
            <a:pPr algn="r" rtl="1"/>
            <a:r>
              <a:rPr lang="fa-IR" dirty="0"/>
              <a:t>درهنگام حرکت ما تمایل داریم که تصویر را بر روی لکه زیر ثابت نگه داریم. این  توانایی به وسیله دنبال کردن آرام</a:t>
            </a:r>
            <a:r>
              <a:rPr lang="en-US" dirty="0"/>
              <a:t>smooth) pursuit) </a:t>
            </a:r>
            <a:r>
              <a:rPr lang="fa-IR" dirty="0"/>
              <a:t>درهنگام حرکات آهسته وجهشی (ساکاد) درهنگام حرکت سریع ایجاد می شود. از این طریق ما نه تنهامی توانیم از اطلاعات بینایی، بلکه از اطلاعات شنوایی نیز آگاه شویم. بنابراین می توانیم از وضعیت قرارگیری بدنمان درفضا آگاه گردیم.</a:t>
            </a:r>
          </a:p>
          <a:p>
            <a:pPr algn="r" rtl="1"/>
            <a:r>
              <a:rPr lang="fa-IR" b="1" dirty="0">
                <a:solidFill>
                  <a:srgbClr val="C00000"/>
                </a:solidFill>
              </a:rPr>
              <a:t>کنترل ساکارها به وسیله ی ناحیه چشمی پیش پیشانی  </a:t>
            </a:r>
            <a:r>
              <a:rPr lang="en-US" b="1" dirty="0">
                <a:solidFill>
                  <a:srgbClr val="C00000"/>
                </a:solidFill>
              </a:rPr>
              <a:t>prefrontal eye field</a:t>
            </a:r>
            <a:r>
              <a:rPr lang="fa-IR" b="1" dirty="0">
                <a:solidFill>
                  <a:srgbClr val="C00000"/>
                </a:solidFill>
              </a:rPr>
              <a:t>صورت می گیردکه این ناحیه جزء</a:t>
            </a:r>
            <a:r>
              <a:rPr lang="en-US" b="1" dirty="0">
                <a:solidFill>
                  <a:srgbClr val="C00000"/>
                </a:solidFill>
              </a:rPr>
              <a:t>CNS  </a:t>
            </a:r>
            <a:r>
              <a:rPr lang="fa-IR" b="1" dirty="0">
                <a:solidFill>
                  <a:srgbClr val="C00000"/>
                </a:solidFill>
              </a:rPr>
              <a:t>به حساب نمی آید، بلکه در کنار عصب بینایی قرار گرفته است.</a:t>
            </a:r>
          </a:p>
          <a:p>
            <a:pPr algn="r" rtl="1"/>
            <a:r>
              <a:rPr lang="fa-IR" dirty="0"/>
              <a:t>عصب بینایی بواسطه ی افزایش سرعتش در پاسخ به محرک بینایی است که در کنار</a:t>
            </a:r>
            <a:r>
              <a:rPr lang="en-US" dirty="0"/>
              <a:t>CNS </a:t>
            </a:r>
            <a:r>
              <a:rPr lang="fa-IR" dirty="0"/>
              <a:t>قرار گرفته است. سرعت اعصاب آوران چشم 2/5 برابر بیشتر از اعصاب آوران موجود در نخاع شوکی می باشد.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1947" cy="1117600"/>
          </a:xfrm>
          <a:prstGeom prst="rect">
            <a:avLst/>
          </a:prstGeom>
        </p:spPr>
      </p:pic>
    </p:spTree>
    <p:extLst>
      <p:ext uri="{BB962C8B-B14F-4D97-AF65-F5344CB8AC3E}">
        <p14:creationId xmlns:p14="http://schemas.microsoft.com/office/powerpoint/2010/main" val="3557178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42901"/>
            <a:ext cx="9603275" cy="1447799"/>
          </a:xfrm>
        </p:spPr>
        <p:txBody>
          <a:bodyPr>
            <a:normAutofit fontScale="90000"/>
          </a:bodyPr>
          <a:lstStyle/>
          <a:p>
            <a:pPr algn="ctr" rtl="1"/>
            <a:r>
              <a:rPr lang="fa-IR" sz="4900" b="1" dirty="0">
                <a:solidFill>
                  <a:srgbClr val="C00000"/>
                </a:solidFill>
              </a:rPr>
              <a:t>اندام دهلیزی</a:t>
            </a:r>
            <a:r>
              <a:rPr lang="fa-IR" sz="4900" b="1" dirty="0" smtClean="0">
                <a:solidFill>
                  <a:srgbClr val="C00000"/>
                </a:solidFill>
              </a:rPr>
              <a:t>:</a:t>
            </a:r>
            <a:br>
              <a:rPr lang="fa-IR" sz="4900" b="1" dirty="0" smtClean="0">
                <a:solidFill>
                  <a:srgbClr val="C00000"/>
                </a:solidFill>
              </a:rPr>
            </a:br>
            <a:r>
              <a:rPr lang="fa-IR" sz="2400" b="1" dirty="0" smtClean="0">
                <a:solidFill>
                  <a:srgbClr val="C00000"/>
                </a:solidFill>
              </a:rPr>
              <a:t/>
            </a:r>
            <a:br>
              <a:rPr lang="fa-IR" sz="2400" b="1" dirty="0" smtClean="0">
                <a:solidFill>
                  <a:srgbClr val="C00000"/>
                </a:solidFill>
              </a:rPr>
            </a:br>
            <a:r>
              <a:rPr lang="fa-IR" sz="3600" b="1" dirty="0" smtClean="0">
                <a:solidFill>
                  <a:srgbClr val="FF0000"/>
                </a:solidFill>
              </a:rPr>
              <a:t>تعادل</a:t>
            </a:r>
            <a:r>
              <a:rPr lang="fa-IR" sz="2400" b="1" dirty="0" smtClean="0">
                <a:solidFill>
                  <a:srgbClr val="FF0000"/>
                </a:solidFill>
              </a:rPr>
              <a:t>                    </a:t>
            </a:r>
            <a:r>
              <a:rPr lang="fa-IR" sz="3600" b="1" dirty="0" smtClean="0">
                <a:solidFill>
                  <a:srgbClr val="FF0000"/>
                </a:solidFill>
              </a:rPr>
              <a:t>جهت حرکت</a:t>
            </a:r>
            <a:r>
              <a:rPr lang="fa-IR" dirty="0"/>
              <a:t/>
            </a:r>
            <a:br>
              <a:rPr lang="fa-IR" dirty="0"/>
            </a:br>
            <a:endParaRPr lang="en-US" dirty="0"/>
          </a:p>
        </p:txBody>
      </p:sp>
      <p:sp>
        <p:nvSpPr>
          <p:cNvPr id="4" name="Rectangle 3"/>
          <p:cNvSpPr/>
          <p:nvPr/>
        </p:nvSpPr>
        <p:spPr>
          <a:xfrm>
            <a:off x="647700" y="2136339"/>
            <a:ext cx="10407154" cy="3539430"/>
          </a:xfrm>
          <a:prstGeom prst="rect">
            <a:avLst/>
          </a:prstGeom>
        </p:spPr>
        <p:txBody>
          <a:bodyPr wrap="square">
            <a:spAutoFit/>
          </a:bodyPr>
          <a:lstStyle/>
          <a:p>
            <a:pPr algn="r" rtl="1"/>
            <a:r>
              <a:rPr lang="fa-IR" sz="2800" b="1" dirty="0" smtClean="0"/>
              <a:t>اندام </a:t>
            </a:r>
            <a:r>
              <a:rPr lang="fa-IR" sz="2800" b="1" dirty="0"/>
              <a:t>دهلیزی </a:t>
            </a:r>
            <a:r>
              <a:rPr lang="fa-IR" sz="2800" b="1" dirty="0" smtClean="0"/>
              <a:t>درگوش</a:t>
            </a:r>
            <a:r>
              <a:rPr lang="en-US" sz="2800" b="1" dirty="0" smtClean="0"/>
              <a:t> </a:t>
            </a:r>
            <a:r>
              <a:rPr lang="fa-IR" sz="2800" b="1" dirty="0" smtClean="0"/>
              <a:t>داخلی جای دارد </a:t>
            </a:r>
            <a:r>
              <a:rPr lang="fa-IR" sz="2800" b="1" dirty="0"/>
              <a:t>و به طور کلی </a:t>
            </a:r>
            <a:r>
              <a:rPr lang="fa-IR" sz="2800" b="1" dirty="0" smtClean="0"/>
              <a:t>مسئول </a:t>
            </a:r>
            <a:r>
              <a:rPr lang="fa-IR" sz="2800" b="1" dirty="0" smtClean="0">
                <a:solidFill>
                  <a:srgbClr val="FF0000"/>
                </a:solidFill>
              </a:rPr>
              <a:t>حفظ </a:t>
            </a:r>
            <a:r>
              <a:rPr lang="fa-IR" sz="2800" b="1" dirty="0">
                <a:solidFill>
                  <a:srgbClr val="FF0000"/>
                </a:solidFill>
              </a:rPr>
              <a:t>تعادل </a:t>
            </a:r>
            <a:r>
              <a:rPr lang="fa-IR" sz="2800" b="1" dirty="0"/>
              <a:t>می باشد.</a:t>
            </a:r>
          </a:p>
          <a:p>
            <a:pPr algn="r" rtl="1"/>
            <a:r>
              <a:rPr lang="fa-IR" sz="2800" b="1" dirty="0"/>
              <a:t>ساختارهای اصلی تشکیل دهنده اندام دهیلیزی </a:t>
            </a:r>
            <a:r>
              <a:rPr lang="fa-IR" sz="2800" b="1" dirty="0">
                <a:solidFill>
                  <a:srgbClr val="7030A0"/>
                </a:solidFill>
              </a:rPr>
              <a:t>ساکول ها </a:t>
            </a:r>
            <a:r>
              <a:rPr lang="fa-IR" sz="2800" b="1" dirty="0" smtClean="0">
                <a:solidFill>
                  <a:srgbClr val="7030A0"/>
                </a:solidFill>
              </a:rPr>
              <a:t>،  </a:t>
            </a:r>
            <a:r>
              <a:rPr lang="fa-IR" sz="2800" b="1" dirty="0">
                <a:solidFill>
                  <a:srgbClr val="7030A0"/>
                </a:solidFill>
              </a:rPr>
              <a:t>اوتریکول ها و مجاری نیم دایره ای می باشند.</a:t>
            </a:r>
          </a:p>
          <a:p>
            <a:pPr algn="r" rtl="1"/>
            <a:r>
              <a:rPr lang="fa-IR" sz="2800" b="1" dirty="0"/>
              <a:t>ساکول ها و </a:t>
            </a:r>
            <a:r>
              <a:rPr lang="fa-IR" sz="2800" b="1" dirty="0" smtClean="0"/>
              <a:t>اتریکول </a:t>
            </a:r>
            <a:r>
              <a:rPr lang="fa-IR" sz="2800" b="1" dirty="0"/>
              <a:t>ها اطلاعات مربوط به وضعیت قرارگیری </a:t>
            </a:r>
            <a:r>
              <a:rPr lang="fa-IR" sz="2800" b="1" dirty="0" smtClean="0"/>
              <a:t>سر </a:t>
            </a:r>
            <a:r>
              <a:rPr lang="fa-IR" sz="2800" b="1" dirty="0"/>
              <a:t>را باتوجه به خط مرکز ثقل فراهم می کنند.</a:t>
            </a:r>
          </a:p>
          <a:p>
            <a:pPr algn="r" rtl="1"/>
            <a:r>
              <a:rPr lang="fa-IR" sz="2800" b="1" dirty="0"/>
              <a:t>مجاری نیم دایره ای اطلاعات مربوط به جهت حرکت وتغییرات شتاب حرکت  را فراهم می کنند.مجاری نیم دایره ای اهیمت فوق العاده ای در تعادل پویا که در ورزش های زیادی مثل اسکیت روی یخ مورد استفاده می باشد دارا است.</a:t>
            </a:r>
          </a:p>
        </p:txBody>
      </p:sp>
      <p:sp>
        <p:nvSpPr>
          <p:cNvPr id="7" name="Rectangle 6"/>
          <p:cNvSpPr/>
          <p:nvPr/>
        </p:nvSpPr>
        <p:spPr>
          <a:xfrm flipV="1">
            <a:off x="5054600" y="995681"/>
            <a:ext cx="25019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2"/>
          </p:cNvCxnSpPr>
          <p:nvPr/>
        </p:nvCxnSpPr>
        <p:spPr>
          <a:xfrm>
            <a:off x="6305550" y="995681"/>
            <a:ext cx="1073150" cy="4521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a:stCxn id="7" idx="0"/>
          </p:cNvCxnSpPr>
          <p:nvPr/>
        </p:nvCxnSpPr>
        <p:spPr>
          <a:xfrm flipH="1">
            <a:off x="5321300" y="1041400"/>
            <a:ext cx="984250" cy="34563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25" y="140384"/>
            <a:ext cx="2979242" cy="18528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645" y="140384"/>
            <a:ext cx="2983459" cy="1852831"/>
          </a:xfrm>
          <a:prstGeom prst="rect">
            <a:avLst/>
          </a:prstGeom>
        </p:spPr>
      </p:pic>
    </p:spTree>
    <p:extLst>
      <p:ext uri="{BB962C8B-B14F-4D97-AF65-F5344CB8AC3E}">
        <p14:creationId xmlns:p14="http://schemas.microsoft.com/office/powerpoint/2010/main" val="1853237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139343"/>
            <a:ext cx="11404600" cy="5755422"/>
          </a:xfrm>
          <a:prstGeom prst="rect">
            <a:avLst/>
          </a:prstGeom>
        </p:spPr>
        <p:txBody>
          <a:bodyPr wrap="square">
            <a:spAutoFit/>
          </a:bodyPr>
          <a:lstStyle/>
          <a:p>
            <a:pPr algn="r" rtl="1"/>
            <a:endParaRPr lang="fa-IR" sz="2400" dirty="0"/>
          </a:p>
          <a:p>
            <a:pPr algn="r" rtl="1"/>
            <a:r>
              <a:rPr lang="fa-IR" sz="3200" b="1" dirty="0">
                <a:solidFill>
                  <a:srgbClr val="002060"/>
                </a:solidFill>
              </a:rPr>
              <a:t>نخاع شوکی و کنترل حرکت</a:t>
            </a:r>
          </a:p>
          <a:p>
            <a:pPr algn="r" rtl="1"/>
            <a:r>
              <a:rPr lang="fa-IR" sz="2400" dirty="0"/>
              <a:t>نخاع شوکی درون ستون مهر ه ها قرار گرفته است وضع اصلی انتقال تحریکات عصبی مغز به اندام ها و از اندام ها به مغز می باشد.نخاع صرفا شامل نرون های حرکتی و نرون های حسی نمی </a:t>
            </a:r>
            <a:r>
              <a:rPr lang="fa-IR" sz="2400" dirty="0" smtClean="0"/>
              <a:t>باشد، بلکه </a:t>
            </a:r>
            <a:r>
              <a:rPr lang="fa-IR" sz="2400" dirty="0"/>
              <a:t>نرون </a:t>
            </a:r>
            <a:r>
              <a:rPr lang="fa-IR" sz="2400" dirty="0" smtClean="0"/>
              <a:t>های رابط </a:t>
            </a:r>
            <a:r>
              <a:rPr lang="fa-IR" sz="2400" dirty="0"/>
              <a:t>نیز که در </a:t>
            </a:r>
            <a:r>
              <a:rPr lang="fa-IR" sz="2400" dirty="0" smtClean="0"/>
              <a:t>مسئول </a:t>
            </a:r>
            <a:r>
              <a:rPr lang="fa-IR" sz="2400" dirty="0"/>
              <a:t>ایجاد </a:t>
            </a:r>
            <a:r>
              <a:rPr lang="fa-IR" sz="2400" dirty="0" smtClean="0"/>
              <a:t>اتصال </a:t>
            </a:r>
            <a:r>
              <a:rPr lang="fa-IR" sz="2400" dirty="0"/>
              <a:t>بین نرون های حسی و حرکتی می </a:t>
            </a:r>
            <a:r>
              <a:rPr lang="fa-IR" sz="2400" dirty="0" smtClean="0"/>
              <a:t>باشند، </a:t>
            </a:r>
            <a:r>
              <a:rPr lang="fa-IR" sz="2400" dirty="0"/>
              <a:t>در نخاع قرار دارند.</a:t>
            </a:r>
          </a:p>
          <a:p>
            <a:pPr algn="r" rtl="1"/>
            <a:r>
              <a:rPr lang="fa-IR" sz="2400" b="1" dirty="0">
                <a:solidFill>
                  <a:srgbClr val="C00000"/>
                </a:solidFill>
              </a:rPr>
              <a:t>نرون های حرکتی </a:t>
            </a:r>
            <a:r>
              <a:rPr lang="fa-IR" sz="2400" b="1" dirty="0" smtClean="0">
                <a:solidFill>
                  <a:srgbClr val="C00000"/>
                </a:solidFill>
              </a:rPr>
              <a:t>مسئول </a:t>
            </a:r>
            <a:r>
              <a:rPr lang="fa-IR" sz="2400" b="1" dirty="0">
                <a:solidFill>
                  <a:srgbClr val="C00000"/>
                </a:solidFill>
              </a:rPr>
              <a:t>تحریکات عضلات حرکتی</a:t>
            </a:r>
            <a:r>
              <a:rPr lang="el-GR" sz="2400" b="1" dirty="0">
                <a:solidFill>
                  <a:srgbClr val="C00000"/>
                </a:solidFill>
              </a:rPr>
              <a:t>α </a:t>
            </a:r>
            <a:r>
              <a:rPr lang="fa-IR" sz="2400" b="1" dirty="0" smtClean="0">
                <a:solidFill>
                  <a:srgbClr val="C00000"/>
                </a:solidFill>
              </a:rPr>
              <a:t> نام </a:t>
            </a:r>
            <a:r>
              <a:rPr lang="fa-IR" sz="2400" b="1" dirty="0">
                <a:solidFill>
                  <a:srgbClr val="C00000"/>
                </a:solidFill>
              </a:rPr>
              <a:t>دارد.</a:t>
            </a:r>
          </a:p>
          <a:p>
            <a:pPr algn="r" rtl="1"/>
            <a:r>
              <a:rPr lang="fa-IR" sz="2400" u="sng" dirty="0"/>
              <a:t>    </a:t>
            </a:r>
            <a:r>
              <a:rPr lang="en-US" sz="2400" u="sng" dirty="0"/>
              <a:t>CNS</a:t>
            </a:r>
            <a:r>
              <a:rPr lang="fa-IR" sz="2400" u="sng" dirty="0"/>
              <a:t>اطلاعات خود را از طریق نرون حرکتی</a:t>
            </a:r>
            <a:r>
              <a:rPr lang="el-GR" sz="2400" u="sng" dirty="0"/>
              <a:t>α </a:t>
            </a:r>
            <a:r>
              <a:rPr lang="fa-IR" sz="2400" u="sng" dirty="0" smtClean="0"/>
              <a:t> به </a:t>
            </a:r>
            <a:r>
              <a:rPr lang="fa-IR" sz="2400" u="sng" dirty="0"/>
              <a:t>عضلات می فرستد و از این طریق </a:t>
            </a:r>
            <a:r>
              <a:rPr lang="fa-IR" sz="2400" u="sng" dirty="0" smtClean="0"/>
              <a:t>به آنها </a:t>
            </a:r>
            <a:r>
              <a:rPr lang="fa-IR" sz="2400" u="sng" dirty="0"/>
              <a:t>می گوید که چکار کنند.</a:t>
            </a:r>
          </a:p>
          <a:p>
            <a:pPr algn="r" rtl="1"/>
            <a:r>
              <a:rPr lang="fa-IR" sz="2400" dirty="0" smtClean="0"/>
              <a:t>   </a:t>
            </a:r>
            <a:r>
              <a:rPr lang="en-US" sz="2400" dirty="0" smtClean="0"/>
              <a:t>CNS </a:t>
            </a:r>
            <a:r>
              <a:rPr lang="fa-IR" sz="2400" dirty="0"/>
              <a:t>همچنین دوک های </a:t>
            </a:r>
            <a:r>
              <a:rPr lang="fa-IR" sz="2400" dirty="0" smtClean="0"/>
              <a:t>عضلانی</a:t>
            </a:r>
            <a:r>
              <a:rPr lang="en-US" sz="2400" dirty="0" smtClean="0"/>
              <a:t>muscle spindles </a:t>
            </a:r>
            <a:r>
              <a:rPr lang="fa-IR" sz="2400" dirty="0" smtClean="0"/>
              <a:t> (اعصاب </a:t>
            </a:r>
            <a:r>
              <a:rPr lang="fa-IR" sz="2400" dirty="0"/>
              <a:t>حسی داخل عضلانی) را </a:t>
            </a:r>
            <a:r>
              <a:rPr lang="fa-IR" sz="2400" dirty="0" smtClean="0"/>
              <a:t>شکل می </a:t>
            </a:r>
            <a:r>
              <a:rPr lang="fa-IR" sz="2400" dirty="0"/>
              <a:t>دهد تا از طریق آن از تنش ایجاد شده از </a:t>
            </a:r>
            <a:r>
              <a:rPr lang="fa-IR" sz="2400" dirty="0" smtClean="0"/>
              <a:t>طریق </a:t>
            </a:r>
            <a:r>
              <a:rPr lang="fa-IR" sz="2400" dirty="0"/>
              <a:t>انقباض عضلات آگاه شود.</a:t>
            </a:r>
          </a:p>
          <a:p>
            <a:pPr algn="r" rtl="1"/>
            <a:r>
              <a:rPr lang="fa-IR" sz="2400" dirty="0"/>
              <a:t>این اطلاعات  از طریق نرون های حرکتی گاما </a:t>
            </a:r>
            <a:r>
              <a:rPr lang="el-GR" sz="2400" dirty="0"/>
              <a:t>γ </a:t>
            </a:r>
            <a:r>
              <a:rPr lang="fa-IR" sz="2400" dirty="0" smtClean="0"/>
              <a:t> به </a:t>
            </a:r>
            <a:r>
              <a:rPr lang="fa-IR" sz="2400" dirty="0"/>
              <a:t>عضله ارسال می </a:t>
            </a:r>
            <a:r>
              <a:rPr lang="fa-IR" sz="2400" dirty="0" smtClean="0"/>
              <a:t>شوند.</a:t>
            </a:r>
            <a:endParaRPr lang="fa-IR" sz="2400" dirty="0"/>
          </a:p>
          <a:p>
            <a:pPr algn="r" rtl="1"/>
            <a:r>
              <a:rPr lang="fa-IR" sz="2400" b="1" dirty="0">
                <a:solidFill>
                  <a:srgbClr val="002060"/>
                </a:solidFill>
              </a:rPr>
              <a:t>اگر دوک های عضلانی تنش نامناسب وغلطی را احساس نمودند آن را به نخاع شوکی </a:t>
            </a:r>
            <a:endParaRPr lang="fa-IR" sz="2400" b="1" dirty="0" smtClean="0">
              <a:solidFill>
                <a:srgbClr val="002060"/>
              </a:solidFill>
            </a:endParaRPr>
          </a:p>
          <a:p>
            <a:pPr algn="r" rtl="1"/>
            <a:r>
              <a:rPr lang="fa-IR" sz="2400" b="1" dirty="0" smtClean="0">
                <a:solidFill>
                  <a:srgbClr val="002060"/>
                </a:solidFill>
              </a:rPr>
              <a:t>مخابره </a:t>
            </a:r>
            <a:r>
              <a:rPr lang="fa-IR" sz="2400" b="1" dirty="0">
                <a:solidFill>
                  <a:srgbClr val="002060"/>
                </a:solidFill>
              </a:rPr>
              <a:t>می کنند این اطلاعات در نخاع ارزیابی شده و نرون حرکتی  </a:t>
            </a:r>
            <a:r>
              <a:rPr lang="el-GR" sz="2400" b="1" dirty="0">
                <a:solidFill>
                  <a:srgbClr val="002060"/>
                </a:solidFill>
              </a:rPr>
              <a:t>α </a:t>
            </a:r>
            <a:r>
              <a:rPr lang="fa-IR" sz="2400" b="1" dirty="0" smtClean="0">
                <a:solidFill>
                  <a:srgbClr val="002060"/>
                </a:solidFill>
              </a:rPr>
              <a:t> دستور جدیدی</a:t>
            </a:r>
          </a:p>
          <a:p>
            <a:pPr algn="r" rtl="1"/>
            <a:r>
              <a:rPr lang="fa-IR" sz="2400" b="1" dirty="0" smtClean="0">
                <a:solidFill>
                  <a:srgbClr val="002060"/>
                </a:solidFill>
              </a:rPr>
              <a:t> </a:t>
            </a:r>
            <a:r>
              <a:rPr lang="fa-IR" sz="2400" b="1" dirty="0">
                <a:solidFill>
                  <a:srgbClr val="002060"/>
                </a:solidFill>
              </a:rPr>
              <a:t>را به عضله ارسال می کند تا اینکه حرکت مناسب انجام گیرد</a:t>
            </a:r>
            <a:r>
              <a:rPr lang="fa-IR" sz="2400" b="1" dirty="0" smtClean="0">
                <a:solidFill>
                  <a:srgbClr val="002060"/>
                </a:solidFill>
              </a:rPr>
              <a:t>.</a:t>
            </a:r>
          </a:p>
          <a:p>
            <a:pPr algn="r" rtl="1"/>
            <a:r>
              <a:rPr lang="fa-IR" sz="2400" b="1" dirty="0" smtClean="0">
                <a:solidFill>
                  <a:srgbClr val="002060"/>
                </a:solidFill>
              </a:rPr>
              <a:t>این </a:t>
            </a:r>
            <a:r>
              <a:rPr lang="fa-IR" sz="2400" b="1" dirty="0">
                <a:solidFill>
                  <a:srgbClr val="002060"/>
                </a:solidFill>
              </a:rPr>
              <a:t>فرایند </a:t>
            </a:r>
            <a:r>
              <a:rPr lang="fa-IR" sz="2400" b="1" u="sng" dirty="0">
                <a:solidFill>
                  <a:srgbClr val="FF0000"/>
                </a:solidFill>
              </a:rPr>
              <a:t>هم فعالی </a:t>
            </a:r>
            <a:r>
              <a:rPr lang="el-GR" sz="2400" b="1" u="sng" dirty="0">
                <a:solidFill>
                  <a:srgbClr val="FF0000"/>
                </a:solidFill>
              </a:rPr>
              <a:t>γ_ α  </a:t>
            </a:r>
            <a:r>
              <a:rPr lang="fa-IR" sz="2400" b="1" u="sng" dirty="0" smtClean="0">
                <a:solidFill>
                  <a:srgbClr val="FF0000"/>
                </a:solidFill>
              </a:rPr>
              <a:t> </a:t>
            </a:r>
            <a:r>
              <a:rPr lang="fa-IR" sz="2400" b="1" dirty="0" smtClean="0">
                <a:solidFill>
                  <a:srgbClr val="002060"/>
                </a:solidFill>
              </a:rPr>
              <a:t>نام </a:t>
            </a:r>
            <a:r>
              <a:rPr lang="fa-IR" sz="2400" b="1" dirty="0">
                <a:solidFill>
                  <a:srgbClr val="002060"/>
                </a:solidFill>
              </a:rPr>
              <a:t>دارد.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3657888"/>
            <a:ext cx="2527300" cy="2463512"/>
          </a:xfrm>
          <a:prstGeom prst="rect">
            <a:avLst/>
          </a:prstGeom>
        </p:spPr>
      </p:pic>
    </p:spTree>
    <p:extLst>
      <p:ext uri="{BB962C8B-B14F-4D97-AF65-F5344CB8AC3E}">
        <p14:creationId xmlns:p14="http://schemas.microsoft.com/office/powerpoint/2010/main" val="3259924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914400"/>
            <a:ext cx="11277600" cy="5194300"/>
          </a:xfrm>
        </p:spPr>
        <p:txBody>
          <a:bodyPr>
            <a:normAutofit fontScale="90000"/>
          </a:bodyPr>
          <a:lstStyle/>
          <a:p>
            <a:pPr algn="r" rtl="1">
              <a:lnSpc>
                <a:spcPct val="150000"/>
              </a:lnSpc>
            </a:pPr>
            <a:r>
              <a:rPr lang="fa-IR" sz="4000" b="1" dirty="0">
                <a:solidFill>
                  <a:srgbClr val="FF0000"/>
                </a:solidFill>
              </a:rPr>
              <a:t>زمانی که </a:t>
            </a:r>
            <a:r>
              <a:rPr lang="fa-IR" sz="4000" b="1" dirty="0" smtClean="0">
                <a:solidFill>
                  <a:srgbClr val="FF0000"/>
                </a:solidFill>
              </a:rPr>
              <a:t>مچ </a:t>
            </a:r>
            <a:r>
              <a:rPr lang="fa-IR" sz="4000" b="1" dirty="0">
                <a:solidFill>
                  <a:srgbClr val="FF0000"/>
                </a:solidFill>
              </a:rPr>
              <a:t>پاهایتان پیچ می خورد چه اتفاقی می افتد</a:t>
            </a:r>
            <a:r>
              <a:rPr lang="fa-IR" sz="4000" b="1" dirty="0" smtClean="0">
                <a:solidFill>
                  <a:srgbClr val="FF0000"/>
                </a:solidFill>
              </a:rPr>
              <a:t>؟؟؟؟؟؟</a:t>
            </a:r>
            <a:r>
              <a:rPr lang="fa-IR" dirty="0"/>
              <a:t/>
            </a:r>
            <a:br>
              <a:rPr lang="fa-IR" dirty="0"/>
            </a:br>
            <a:r>
              <a:rPr lang="fa-IR" sz="3600" dirty="0"/>
              <a:t>ابتدا اطلاعات از طریق </a:t>
            </a:r>
            <a:r>
              <a:rPr lang="fa-IR" sz="3600" dirty="0" smtClean="0"/>
              <a:t>نرون</a:t>
            </a:r>
            <a:r>
              <a:rPr lang="el-GR" sz="3600" b="1" cap="none" dirty="0" smtClean="0">
                <a:solidFill>
                  <a:srgbClr val="FF0000"/>
                </a:solidFill>
              </a:rPr>
              <a:t>α</a:t>
            </a:r>
            <a:r>
              <a:rPr lang="el-GR" sz="3600" b="1" dirty="0" smtClean="0">
                <a:solidFill>
                  <a:srgbClr val="FF0000"/>
                </a:solidFill>
              </a:rPr>
              <a:t> </a:t>
            </a:r>
            <a:r>
              <a:rPr lang="fa-IR" sz="3600" b="1" dirty="0" smtClean="0">
                <a:solidFill>
                  <a:srgbClr val="FF0000"/>
                </a:solidFill>
              </a:rPr>
              <a:t> </a:t>
            </a:r>
            <a:r>
              <a:rPr lang="fa-IR" sz="3600" dirty="0" smtClean="0"/>
              <a:t>به </a:t>
            </a:r>
            <a:r>
              <a:rPr lang="fa-IR" sz="3600" dirty="0"/>
              <a:t>عضله ارسال می شود تا حرکت ایجاد </a:t>
            </a:r>
            <a:r>
              <a:rPr lang="fa-IR" sz="3600" dirty="0" smtClean="0"/>
              <a:t>گردد. </a:t>
            </a:r>
            <a:r>
              <a:rPr lang="fa-IR" sz="3600" dirty="0"/>
              <a:t>براثر برخی دلایل مثل ناهمسان بودن سطح زمین حرکت به طور نامناسب انجام شده و مچ  پاهایتان  شروع به خم شدن می کند</a:t>
            </a:r>
            <a:r>
              <a:rPr lang="fa-IR" sz="3600" dirty="0" smtClean="0"/>
              <a:t>. اگر </a:t>
            </a:r>
            <a:r>
              <a:rPr lang="fa-IR" sz="3600" dirty="0"/>
              <a:t>این اطلاعات مجبور </a:t>
            </a:r>
            <a:r>
              <a:rPr lang="fa-IR" sz="3600" dirty="0" smtClean="0"/>
              <a:t>بودند </a:t>
            </a:r>
            <a:r>
              <a:rPr lang="fa-IR" sz="3600" dirty="0"/>
              <a:t>تا </a:t>
            </a:r>
            <a:r>
              <a:rPr lang="en-US" sz="3600" dirty="0" smtClean="0"/>
              <a:t>CNS</a:t>
            </a:r>
            <a:r>
              <a:rPr lang="fa-IR" sz="3600" dirty="0" smtClean="0"/>
              <a:t> بالا بروند، </a:t>
            </a:r>
            <a:r>
              <a:rPr lang="fa-IR" sz="3600" dirty="0"/>
              <a:t>احتمالا مچ پای شما می شکست اما بعلت وجود </a:t>
            </a:r>
            <a:r>
              <a:rPr lang="fa-IR" sz="3600" b="1" dirty="0">
                <a:solidFill>
                  <a:srgbClr val="FF0000"/>
                </a:solidFill>
              </a:rPr>
              <a:t>هم فعالی </a:t>
            </a:r>
            <a:r>
              <a:rPr lang="el-GR" sz="3600" b="1" cap="none" dirty="0" smtClean="0">
                <a:solidFill>
                  <a:srgbClr val="FF0000"/>
                </a:solidFill>
              </a:rPr>
              <a:t>γ</a:t>
            </a:r>
            <a:r>
              <a:rPr lang="fa-IR" sz="3600" b="1" cap="none" dirty="0" smtClean="0">
                <a:solidFill>
                  <a:srgbClr val="FF0000"/>
                </a:solidFill>
              </a:rPr>
              <a:t> -</a:t>
            </a:r>
            <a:r>
              <a:rPr lang="el-GR" sz="3600" b="1" cap="none" dirty="0" smtClean="0">
                <a:solidFill>
                  <a:srgbClr val="FF0000"/>
                </a:solidFill>
              </a:rPr>
              <a:t>α</a:t>
            </a:r>
            <a:r>
              <a:rPr lang="el-GR" sz="3600" dirty="0" smtClean="0"/>
              <a:t> </a:t>
            </a:r>
            <a:r>
              <a:rPr lang="fa-IR" sz="3600" dirty="0" smtClean="0"/>
              <a:t> ،این </a:t>
            </a:r>
            <a:r>
              <a:rPr lang="fa-IR" sz="3600" dirty="0"/>
              <a:t>مشکل در سطح نخاعی حل شده و در زمان بسیار کوتاهی تعدیل حرکت مچ پا صورت می گیرد.</a:t>
            </a:r>
            <a:br>
              <a:rPr lang="fa-IR" sz="3600" dirty="0"/>
            </a:br>
            <a:endParaRPr lang="en-US" sz="3600" dirty="0"/>
          </a:p>
        </p:txBody>
      </p:sp>
    </p:spTree>
    <p:extLst>
      <p:ext uri="{BB962C8B-B14F-4D97-AF65-F5344CB8AC3E}">
        <p14:creationId xmlns:p14="http://schemas.microsoft.com/office/powerpoint/2010/main" val="4042936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58845"/>
            <a:ext cx="11087100" cy="5632311"/>
          </a:xfrm>
          <a:prstGeom prst="rect">
            <a:avLst/>
          </a:prstGeom>
        </p:spPr>
        <p:txBody>
          <a:bodyPr wrap="square">
            <a:spAutoFit/>
          </a:bodyPr>
          <a:lstStyle/>
          <a:p>
            <a:pPr algn="r" rtl="1"/>
            <a:r>
              <a:rPr lang="fa-IR" sz="2400" dirty="0"/>
              <a:t>اندام های </a:t>
            </a:r>
            <a:r>
              <a:rPr lang="fa-IR" sz="2400" b="1" dirty="0">
                <a:solidFill>
                  <a:srgbClr val="FF0000"/>
                </a:solidFill>
              </a:rPr>
              <a:t>وتری گلژی </a:t>
            </a:r>
            <a:r>
              <a:rPr lang="fa-IR" sz="2400" dirty="0"/>
              <a:t>بین عضلات و تاندون ها قراردارند. و اطلاعات را در مورد مقدار کشش مخابره می کنند.آنها همچنین عملکرد محافظتی برای اطمینان از این دارند که مقدار نیروی ایجاد شده در عضله باعث پارگی تاندون ها نمی گردد.</a:t>
            </a:r>
          </a:p>
          <a:p>
            <a:pPr algn="r" rtl="1"/>
            <a:r>
              <a:rPr lang="fa-IR" sz="2400" dirty="0"/>
              <a:t>گروه دیگر اعصاب حسی اطلاعات با ارزشی را در مورد گیرنده های مفصلی فراهم می کنند.</a:t>
            </a:r>
          </a:p>
          <a:p>
            <a:pPr algn="r" rtl="1"/>
            <a:r>
              <a:rPr lang="fa-IR" sz="2400" dirty="0"/>
              <a:t>این اندام در کپسول مفصلی اندام های متعدد یافت می شوند.</a:t>
            </a:r>
            <a:r>
              <a:rPr lang="fa-IR" sz="2400" b="1" dirty="0">
                <a:solidFill>
                  <a:srgbClr val="002060"/>
                </a:solidFill>
              </a:rPr>
              <a:t>دونوع اصلی از گیرنده ها وجود دارد:</a:t>
            </a:r>
          </a:p>
          <a:p>
            <a:pPr algn="r" rtl="1"/>
            <a:r>
              <a:rPr lang="fa-IR" sz="2400" b="1" dirty="0">
                <a:solidFill>
                  <a:srgbClr val="FF0000"/>
                </a:solidFill>
              </a:rPr>
              <a:t>ارگان های انتهایی رافینی </a:t>
            </a:r>
            <a:r>
              <a:rPr lang="en-US" sz="2400" dirty="0" err="1"/>
              <a:t>ruffiniend</a:t>
            </a:r>
            <a:r>
              <a:rPr lang="en-US" sz="2400" dirty="0"/>
              <a:t>  organs </a:t>
            </a:r>
          </a:p>
          <a:p>
            <a:pPr algn="r" rtl="1"/>
            <a:r>
              <a:rPr lang="fa-IR" sz="2400" b="1" dirty="0">
                <a:solidFill>
                  <a:srgbClr val="FF0000"/>
                </a:solidFill>
              </a:rPr>
              <a:t>کپسول های پاسینی</a:t>
            </a:r>
            <a:r>
              <a:rPr lang="fa-IR" sz="2400" dirty="0">
                <a:solidFill>
                  <a:srgbClr val="FF0000"/>
                </a:solidFill>
              </a:rPr>
              <a:t> </a:t>
            </a:r>
            <a:r>
              <a:rPr lang="en-US" sz="2400" dirty="0"/>
              <a:t>Pacinian  </a:t>
            </a:r>
            <a:r>
              <a:rPr lang="en-US" sz="2400" dirty="0" err="1"/>
              <a:t>corouscles</a:t>
            </a:r>
            <a:endParaRPr lang="en-US" sz="2400" dirty="0"/>
          </a:p>
          <a:p>
            <a:pPr algn="r" rtl="1"/>
            <a:r>
              <a:rPr lang="fa-IR" sz="2400" dirty="0"/>
              <a:t>بیشتر نویسندگان براین عقیده اند که این اندام ها اطلاعات مفیدی را در مورد وضعیت مفاصل و حرکت آنها فراهم می کنند.</a:t>
            </a:r>
          </a:p>
          <a:p>
            <a:pPr algn="r" rtl="1"/>
            <a:r>
              <a:rPr lang="fa-IR" sz="2400" b="1" dirty="0">
                <a:solidFill>
                  <a:srgbClr val="C00000"/>
                </a:solidFill>
              </a:rPr>
              <a:t>نظریه پردازان پردلزش اطلاعات بر این عقیده اند که حرکات به وسیله تعامل </a:t>
            </a:r>
            <a:r>
              <a:rPr lang="fa-IR" sz="2400" b="1" dirty="0" smtClean="0">
                <a:solidFill>
                  <a:srgbClr val="C00000"/>
                </a:solidFill>
              </a:rPr>
              <a:t>بین</a:t>
            </a:r>
            <a:r>
              <a:rPr lang="en-US" sz="2400" b="1" dirty="0" smtClean="0">
                <a:solidFill>
                  <a:srgbClr val="C00000"/>
                </a:solidFill>
              </a:rPr>
              <a:t>CNS  </a:t>
            </a:r>
            <a:r>
              <a:rPr lang="en-US" sz="2400" b="1" dirty="0">
                <a:solidFill>
                  <a:srgbClr val="C00000"/>
                </a:solidFill>
              </a:rPr>
              <a:t>PNS</a:t>
            </a:r>
            <a:r>
              <a:rPr lang="fa-IR" sz="2400" b="1" dirty="0">
                <a:solidFill>
                  <a:srgbClr val="C00000"/>
                </a:solidFill>
              </a:rPr>
              <a:t>کنترل می شوند.</a:t>
            </a:r>
          </a:p>
          <a:p>
            <a:pPr algn="r" rtl="1"/>
            <a:r>
              <a:rPr lang="fa-IR" sz="2400" dirty="0"/>
              <a:t>نخاع صرفا مکانی نیست که اعصاب وابران ازآن خارج شده و اعصاب آوران به آن داخل شوند. بلکه در تنظیم و تعدیل حرکات نیز نقش دارد.</a:t>
            </a:r>
          </a:p>
          <a:p>
            <a:pPr algn="r" rtl="1"/>
            <a:r>
              <a:rPr lang="fa-IR" sz="2400" dirty="0"/>
              <a:t>طرفداران نظریه شناختی بر این عقیده اند که این نقش نخاع یکی از وظایف متعدد آن می باشد.</a:t>
            </a:r>
          </a:p>
          <a:p>
            <a:pPr algn="r" rtl="1"/>
            <a:r>
              <a:rPr lang="en-US" sz="2400" dirty="0"/>
              <a:t>PNS  </a:t>
            </a:r>
            <a:r>
              <a:rPr lang="fa-IR" sz="2400" dirty="0"/>
              <a:t>می تواند ما را از اینکه دستورات مرکزی به طور موثر اجرا شده اند </a:t>
            </a:r>
            <a:r>
              <a:rPr lang="fa-IR" sz="2400" dirty="0" smtClean="0"/>
              <a:t>یا نه </a:t>
            </a:r>
            <a:r>
              <a:rPr lang="fa-IR" sz="2400" dirty="0"/>
              <a:t>مطمئن سازد.</a:t>
            </a:r>
          </a:p>
        </p:txBody>
      </p:sp>
    </p:spTree>
    <p:extLst>
      <p:ext uri="{BB962C8B-B14F-4D97-AF65-F5344CB8AC3E}">
        <p14:creationId xmlns:p14="http://schemas.microsoft.com/office/powerpoint/2010/main" val="188811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72051"/>
            <a:ext cx="11201400" cy="5324535"/>
          </a:xfrm>
          <a:prstGeom prst="rect">
            <a:avLst/>
          </a:prstGeom>
        </p:spPr>
        <p:txBody>
          <a:bodyPr wrap="square">
            <a:spAutoFit/>
          </a:bodyPr>
          <a:lstStyle/>
          <a:p>
            <a:pPr algn="r" rtl="1"/>
            <a:r>
              <a:rPr lang="fa-IR" sz="2800" b="1" dirty="0">
                <a:solidFill>
                  <a:srgbClr val="C00000"/>
                </a:solidFill>
              </a:rPr>
              <a:t>سازمان </a:t>
            </a:r>
            <a:r>
              <a:rPr lang="fa-IR" sz="2800" b="1" dirty="0" smtClean="0">
                <a:solidFill>
                  <a:srgbClr val="C00000"/>
                </a:solidFill>
              </a:rPr>
              <a:t>دهی وابران:</a:t>
            </a:r>
          </a:p>
          <a:p>
            <a:pPr algn="r" rtl="1"/>
            <a:endParaRPr lang="fa-IR" sz="2800" b="1" dirty="0">
              <a:solidFill>
                <a:srgbClr val="C00000"/>
              </a:solidFill>
            </a:endParaRPr>
          </a:p>
          <a:p>
            <a:pPr algn="r" rtl="1"/>
            <a:r>
              <a:rPr lang="fa-IR" sz="2000" b="1" dirty="0" smtClean="0"/>
              <a:t>طرفداران </a:t>
            </a:r>
            <a:r>
              <a:rPr lang="fa-IR" sz="2000" b="1" dirty="0"/>
              <a:t>نظریه پرداتزش اطلاعات نظریه ای را در مورد سازماندهی وابران یا روشی که از طریق آن </a:t>
            </a:r>
            <a:r>
              <a:rPr lang="en-US" sz="2000" b="1" dirty="0"/>
              <a:t>CNS  </a:t>
            </a:r>
            <a:r>
              <a:rPr lang="fa-IR" sz="2000" b="1" dirty="0"/>
              <a:t>حرکات را کنترل می کند ارائه دادند.که تحت عنوان </a:t>
            </a:r>
            <a:r>
              <a:rPr lang="fa-IR" sz="2000" b="1" dirty="0">
                <a:solidFill>
                  <a:srgbClr val="FF0000"/>
                </a:solidFill>
              </a:rPr>
              <a:t>کنترل حلقه باز</a:t>
            </a:r>
            <a:r>
              <a:rPr lang="en-US" sz="2000" b="1" dirty="0"/>
              <a:t>open-loop control </a:t>
            </a:r>
            <a:r>
              <a:rPr lang="fa-IR" sz="2000" b="1" dirty="0"/>
              <a:t>معروف است.آنها معتقدند که همه ی حرکات توسط  </a:t>
            </a:r>
            <a:r>
              <a:rPr lang="en-US" sz="2000" b="1" dirty="0"/>
              <a:t>CNS </a:t>
            </a:r>
            <a:r>
              <a:rPr lang="fa-IR" sz="2000" b="1" dirty="0"/>
              <a:t>کنترل می شوند.</a:t>
            </a:r>
          </a:p>
          <a:p>
            <a:pPr algn="r" rtl="1"/>
            <a:r>
              <a:rPr lang="fa-IR" sz="2000" b="1" dirty="0"/>
              <a:t>عمل مورد نظر از طریق فرایند تصمیم گیری انتخاب شده وپس از آن سازماندهی وابران مسئول کنترل عضلات ومفاصل می باشد.</a:t>
            </a:r>
          </a:p>
          <a:p>
            <a:pPr algn="r" rtl="1"/>
            <a:endParaRPr lang="fa-IR" sz="2000" b="1" dirty="0"/>
          </a:p>
          <a:p>
            <a:pPr algn="r" rtl="1"/>
            <a:r>
              <a:rPr lang="fa-IR" sz="2000" b="1" dirty="0"/>
              <a:t>	</a:t>
            </a:r>
            <a:endParaRPr lang="fa-IR" sz="2400" b="1" dirty="0">
              <a:solidFill>
                <a:srgbClr val="C00000"/>
              </a:solidFill>
            </a:endParaRPr>
          </a:p>
          <a:p>
            <a:pPr algn="r" rtl="1"/>
            <a:r>
              <a:rPr lang="fa-IR" sz="2400" b="1" dirty="0">
                <a:solidFill>
                  <a:srgbClr val="C00000"/>
                </a:solidFill>
              </a:rPr>
              <a:t>بامشاهده اجرای مهارت توسط افراد می توان به این نتیجه رسید </a:t>
            </a:r>
            <a:r>
              <a:rPr lang="fa-IR" sz="2000" b="1" dirty="0"/>
              <a:t>که حرکاتی که زمان طولانی تری دارند به کرات در حین اجرا تغییرمی کنند.وبه نظر می رسد که حرکات توسط   </a:t>
            </a:r>
            <a:r>
              <a:rPr lang="en-US" sz="2000" b="1" dirty="0"/>
              <a:t>CNS</a:t>
            </a:r>
            <a:r>
              <a:rPr lang="fa-IR" sz="2000" b="1" dirty="0" smtClean="0"/>
              <a:t> </a:t>
            </a:r>
            <a:r>
              <a:rPr lang="fa-IR" sz="2000" b="1" dirty="0"/>
              <a:t>سازماندهی می شوند.دستورالعمل از طریق نورون های حرکتی به اندام ارسال شده سپس اطلاعات حسی توسط نورون های حسی به</a:t>
            </a:r>
            <a:r>
              <a:rPr lang="en-US" sz="2000" b="1" dirty="0"/>
              <a:t>CNS </a:t>
            </a:r>
            <a:r>
              <a:rPr lang="fa-IR" sz="2000" b="1" dirty="0"/>
              <a:t>برگشته تا تغییراتی در حرکت جدید نسبت به حرکت قبلی ایجاد شود.این فرایند کنترل </a:t>
            </a:r>
            <a:r>
              <a:rPr lang="fa-IR" sz="2000" b="1" dirty="0">
                <a:solidFill>
                  <a:srgbClr val="FF0000"/>
                </a:solidFill>
              </a:rPr>
              <a:t>حلقه بسته </a:t>
            </a:r>
            <a:r>
              <a:rPr lang="fa-IR" sz="2000" b="1" dirty="0"/>
              <a:t>نام دارد</a:t>
            </a:r>
            <a:r>
              <a:rPr lang="fa-IR" sz="2000" b="1" dirty="0" smtClean="0"/>
              <a:t>.</a:t>
            </a:r>
          </a:p>
          <a:p>
            <a:pPr algn="r" rtl="1"/>
            <a:endParaRPr lang="fa-IR" sz="2000" b="1" dirty="0"/>
          </a:p>
          <a:p>
            <a:pPr algn="r" rtl="1"/>
            <a:r>
              <a:rPr lang="fa-IR" sz="2000" b="1" dirty="0">
                <a:solidFill>
                  <a:schemeClr val="accent1">
                    <a:lumMod val="50000"/>
                  </a:schemeClr>
                </a:solidFill>
              </a:rPr>
              <a:t>حرکات طولانی تر از یک زمان عکس العمل ساده اگر خوب آموخته شده و به طور خودکار در آینده می توانند تحت کنترل حلقه باز درآیند.هنگامی که عملی با این الگو اجرا گردد می توان گفت که توسط برنامه حرکتی کنترل می شود.</a:t>
            </a:r>
          </a:p>
          <a:p>
            <a:pPr algn="r" rtl="1"/>
            <a:r>
              <a:rPr lang="fa-IR" sz="2000" b="1" dirty="0">
                <a:solidFill>
                  <a:srgbClr val="002060"/>
                </a:solidFill>
              </a:rPr>
              <a:t>برخی حرکات تحت کنترل هر دو سیستم حلقه ی باز و بسته قرار دارند.</a:t>
            </a:r>
          </a:p>
        </p:txBody>
      </p:sp>
    </p:spTree>
    <p:extLst>
      <p:ext uri="{BB962C8B-B14F-4D97-AF65-F5344CB8AC3E}">
        <p14:creationId xmlns:p14="http://schemas.microsoft.com/office/powerpoint/2010/main" val="1181682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418743"/>
            <a:ext cx="11163300" cy="4955203"/>
          </a:xfrm>
          <a:prstGeom prst="rect">
            <a:avLst/>
          </a:prstGeom>
        </p:spPr>
        <p:txBody>
          <a:bodyPr wrap="square">
            <a:spAutoFit/>
          </a:bodyPr>
          <a:lstStyle/>
          <a:p>
            <a:pPr algn="r" rtl="1"/>
            <a:r>
              <a:rPr lang="fa-IR" sz="2800" b="1" dirty="0">
                <a:solidFill>
                  <a:srgbClr val="0070C0"/>
                </a:solidFill>
              </a:rPr>
              <a:t>برنامه های حرکتی:</a:t>
            </a:r>
          </a:p>
          <a:p>
            <a:pPr algn="r" rtl="1"/>
            <a:r>
              <a:rPr lang="fa-IR" sz="2400" dirty="0"/>
              <a:t>کتل (1968) برنامه ی حرکتی را اینگونه تعریف نمود: </a:t>
            </a:r>
            <a:r>
              <a:rPr lang="fa-IR" sz="2400" b="1" dirty="0">
                <a:solidFill>
                  <a:srgbClr val="FF0000"/>
                </a:solidFill>
              </a:rPr>
              <a:t>دسته ای از فرمان های عضلانی که این اجازه را می دهندتا حرکت بدون هیچگونه بازخورد محیطی اجرا گردد.</a:t>
            </a:r>
          </a:p>
          <a:p>
            <a:pPr algn="r" rtl="1"/>
            <a:r>
              <a:rPr lang="fa-IR" sz="2400" dirty="0"/>
              <a:t>طبق نظریه ی کیل، فرد حرکت را می بیند ،سپس یک الگو یا مدل از این تکلیف یا حرکت را در </a:t>
            </a:r>
            <a:r>
              <a:rPr lang="en-US" sz="2400" dirty="0"/>
              <a:t>LTM </a:t>
            </a:r>
            <a:r>
              <a:rPr lang="fa-IR" sz="2400" dirty="0"/>
              <a:t>خود ذخیره می کند.هنگام تمرین این مهارت، فرد حرکت ایجاد شده ی خود را با الگوی ذخیره شده در حافظه اش مقایسه می کند. بنابراین این مرحله می تواند هم حلقه ی باز باشد و هم حلقه ی بسته.برای اینکه عمل انجام شده با الگوی ایجاد شده شبیه گردد، در طول تمرین، اصلاحاتی را در آن ایجاد می کند و در اینجاست که برنامه ی حرکتی ایجاد می شود.</a:t>
            </a:r>
          </a:p>
          <a:p>
            <a:pPr algn="r" rtl="1"/>
            <a:r>
              <a:rPr lang="fa-IR" sz="2400" b="1" dirty="0">
                <a:solidFill>
                  <a:srgbClr val="002060"/>
                </a:solidFill>
              </a:rPr>
              <a:t>کیل معتقد است که این فرایند صرفا در قشر حرکتی، عقده های قاعده ای و مخچه رخ می دهد.</a:t>
            </a:r>
          </a:p>
          <a:p>
            <a:pPr algn="r" rtl="1"/>
            <a:r>
              <a:rPr lang="fa-IR" sz="2400" dirty="0"/>
              <a:t>بعدها این عقیده بوجود آمد که چندین برنامه ی حرکتی با هم ترکیب می شوند تا یک برنامه ی حرکتی اجرایی به وجود آید.</a:t>
            </a:r>
          </a:p>
          <a:p>
            <a:pPr algn="r" rtl="1"/>
            <a:r>
              <a:rPr lang="fa-IR" sz="2400" dirty="0"/>
              <a:t>برنامه ی حرکتی</a:t>
            </a:r>
            <a:r>
              <a:rPr lang="fa-IR" sz="2400" b="1" dirty="0">
                <a:solidFill>
                  <a:srgbClr val="FF0000"/>
                </a:solidFill>
              </a:rPr>
              <a:t>____</a:t>
            </a:r>
            <a:r>
              <a:rPr lang="fa-IR" sz="2400" b="1" dirty="0">
                <a:solidFill>
                  <a:schemeClr val="accent1">
                    <a:lumMod val="75000"/>
                  </a:schemeClr>
                </a:solidFill>
              </a:rPr>
              <a:t>ضربه زدن به توپ بیسبال یا حتی راه رفتن و دویدن</a:t>
            </a:r>
          </a:p>
          <a:p>
            <a:pPr algn="r" rtl="1"/>
            <a:r>
              <a:rPr lang="fa-IR" sz="2400" dirty="0"/>
              <a:t>برنامه ی حرکتی اجرایی</a:t>
            </a:r>
            <a:r>
              <a:rPr lang="fa-IR" sz="2400" b="1" dirty="0">
                <a:solidFill>
                  <a:srgbClr val="FF0000"/>
                </a:solidFill>
              </a:rPr>
              <a:t>____</a:t>
            </a:r>
            <a:r>
              <a:rPr lang="fa-IR" sz="2400" b="1" dirty="0">
                <a:solidFill>
                  <a:schemeClr val="accent1">
                    <a:lumMod val="75000"/>
                  </a:schemeClr>
                </a:solidFill>
              </a:rPr>
              <a:t>پرش سه گام که در آن چهار نوع حرکت متفاوت با هم ترکیب می شوند.</a:t>
            </a:r>
          </a:p>
        </p:txBody>
      </p:sp>
    </p:spTree>
    <p:extLst>
      <p:ext uri="{BB962C8B-B14F-4D97-AF65-F5344CB8AC3E}">
        <p14:creationId xmlns:p14="http://schemas.microsoft.com/office/powerpoint/2010/main" val="2027166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340"/>
            <a:ext cx="11328400" cy="5262979"/>
          </a:xfrm>
          <a:prstGeom prst="rect">
            <a:avLst/>
          </a:prstGeom>
        </p:spPr>
        <p:txBody>
          <a:bodyPr wrap="square">
            <a:spAutoFit/>
          </a:bodyPr>
          <a:lstStyle/>
          <a:p>
            <a:pPr algn="r" rtl="1">
              <a:lnSpc>
                <a:spcPct val="150000"/>
              </a:lnSpc>
            </a:pPr>
            <a:r>
              <a:rPr lang="fa-IR" sz="2400" b="1" dirty="0">
                <a:solidFill>
                  <a:srgbClr val="C00000"/>
                </a:solidFill>
              </a:rPr>
              <a:t>دلیل اصلی حمایت نظریه پردازان پردازش اطلاعات از برنامه ی حرکتی این است </a:t>
            </a:r>
            <a:r>
              <a:rPr lang="fa-IR" sz="2400" dirty="0"/>
              <a:t>که ما قادریم بسیاری از حرکات را بدون تفکر در مورد اینکه چه حرکتی را انجام دهیم، اجرا کنیم و این مهارت ها بسیار نرم و همسان انجام شده و </a:t>
            </a:r>
            <a:r>
              <a:rPr lang="en-US" sz="2400" dirty="0"/>
              <a:t>CNS </a:t>
            </a:r>
            <a:r>
              <a:rPr lang="fa-IR" sz="2400" dirty="0"/>
              <a:t>را بسیار کم درگیر می کنند.</a:t>
            </a:r>
          </a:p>
          <a:p>
            <a:pPr algn="r">
              <a:lnSpc>
                <a:spcPct val="150000"/>
              </a:lnSpc>
            </a:pPr>
            <a:r>
              <a:rPr lang="fa-IR" sz="2400" b="1" dirty="0">
                <a:solidFill>
                  <a:srgbClr val="002060"/>
                </a:solidFill>
              </a:rPr>
              <a:t>نظریه ی برنامه ی حرکتی کلاسیک عنوان می کند: </a:t>
            </a:r>
            <a:r>
              <a:rPr lang="fa-IR" sz="2400" dirty="0"/>
              <a:t>هنگامی که یک برنامه ی حرکتی ایجاد شد، فرد توالی، زمانبندی و دامنه ی حرکت را به حافظه می سپارد. به هر حال تماشای افراد در هنگام اجرای مهارت نشان داده است که برنامه های حرکتی همیشه با یک سرعت یکسان اجرا نمی شوند</a:t>
            </a:r>
            <a:r>
              <a:rPr lang="fa-IR" sz="2400" dirty="0" smtClean="0"/>
              <a:t>.</a:t>
            </a:r>
            <a:endParaRPr lang="fa-IR" sz="2400" dirty="0"/>
          </a:p>
          <a:p>
            <a:pPr algn="r">
              <a:lnSpc>
                <a:spcPct val="150000"/>
              </a:lnSpc>
            </a:pPr>
            <a:r>
              <a:rPr lang="fa-IR" sz="2400" b="1" dirty="0">
                <a:solidFill>
                  <a:srgbClr val="7030A0"/>
                </a:solidFill>
              </a:rPr>
              <a:t>طرفداران نظریه ی پردازش اطلاعات این مشکل را با گفتن اینکه </a:t>
            </a:r>
            <a:r>
              <a:rPr lang="fa-IR" sz="2400" b="1" dirty="0" smtClean="0">
                <a:solidFill>
                  <a:srgbClr val="7030A0"/>
                </a:solidFill>
              </a:rPr>
              <a:t>:</a:t>
            </a:r>
          </a:p>
          <a:p>
            <a:pPr algn="r">
              <a:lnSpc>
                <a:spcPct val="150000"/>
              </a:lnSpc>
            </a:pPr>
            <a:r>
              <a:rPr lang="fa-IR" sz="2800" b="1" dirty="0" smtClean="0">
                <a:solidFill>
                  <a:srgbClr val="C00000"/>
                </a:solidFill>
              </a:rPr>
              <a:t>«</a:t>
            </a:r>
            <a:r>
              <a:rPr lang="fa-IR" sz="2800" b="1" dirty="0">
                <a:solidFill>
                  <a:srgbClr val="C00000"/>
                </a:solidFill>
              </a:rPr>
              <a:t>زمان کلی حرکت متفاوت است اما زمانبندی نسبی حرکت در اندام های متفاوت در همه ی حرکات(چه کند و چه تند) با هم یکسان است» </a:t>
            </a:r>
            <a:r>
              <a:rPr lang="fa-IR" sz="2400" dirty="0"/>
              <a:t>، حل نمودند.</a:t>
            </a:r>
          </a:p>
        </p:txBody>
      </p:sp>
    </p:spTree>
    <p:extLst>
      <p:ext uri="{BB962C8B-B14F-4D97-AF65-F5344CB8AC3E}">
        <p14:creationId xmlns:p14="http://schemas.microsoft.com/office/powerpoint/2010/main" val="1262327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516741"/>
            <a:ext cx="11379200" cy="5262979"/>
          </a:xfrm>
          <a:prstGeom prst="rect">
            <a:avLst/>
          </a:prstGeom>
        </p:spPr>
        <p:txBody>
          <a:bodyPr wrap="square">
            <a:spAutoFit/>
          </a:bodyPr>
          <a:lstStyle/>
          <a:p>
            <a:pPr algn="r" rtl="1"/>
            <a:r>
              <a:rPr lang="fa-IR" sz="2800" b="1" dirty="0">
                <a:solidFill>
                  <a:srgbClr val="C00000"/>
                </a:solidFill>
              </a:rPr>
              <a:t>مک نیلیچ در اوایل سال 1970 به این نکته اشاره نمود: </a:t>
            </a:r>
            <a:r>
              <a:rPr lang="fa-IR" sz="2800" dirty="0"/>
              <a:t>هنگامی که ما دامنه ی وسیعی از برنامه ها ی حرکتی داشته باشیم (</a:t>
            </a:r>
            <a:r>
              <a:rPr lang="fa-IR" sz="2800" b="1" dirty="0"/>
              <a:t>برای هر حرکت یک برنامه ی حرکتی</a:t>
            </a:r>
            <a:r>
              <a:rPr lang="fa-IR" sz="2800" dirty="0"/>
              <a:t>)، </a:t>
            </a:r>
            <a:r>
              <a:rPr lang="en-US" sz="2800" dirty="0"/>
              <a:t>CNS </a:t>
            </a:r>
            <a:r>
              <a:rPr lang="fa-IR" sz="2800" dirty="0"/>
              <a:t>ما ظرفیت ذخیره ی همه ی این برنامه ها را ندارد و ما کل این حرکات را ذخیره نمی کنیم بلکه نکات کلیدی حرکات (اهداف) را ذخیره می کنیم.</a:t>
            </a:r>
          </a:p>
          <a:p>
            <a:pPr algn="r" rtl="1"/>
            <a:r>
              <a:rPr lang="fa-IR" sz="2800" dirty="0"/>
              <a:t>مشکل اصلی نظریه پردازان پردازش اطلاعات این بود که: </a:t>
            </a:r>
            <a:r>
              <a:rPr lang="fa-IR" sz="2800" b="1" dirty="0">
                <a:solidFill>
                  <a:srgbClr val="002060"/>
                </a:solidFill>
              </a:rPr>
              <a:t>جای شدن این همه برنامه ی حرکتی در حافظه برای آنها کمی سخت بود. </a:t>
            </a:r>
            <a:r>
              <a:rPr lang="fa-IR" sz="2800" dirty="0"/>
              <a:t>و مسئله ی دیگر در مورد </a:t>
            </a:r>
            <a:r>
              <a:rPr lang="fa-IR" sz="2800" b="1" dirty="0">
                <a:solidFill>
                  <a:schemeClr val="accent1">
                    <a:lumMod val="75000"/>
                  </a:schemeClr>
                </a:solidFill>
              </a:rPr>
              <a:t>ویژه بودن برنامه ی حرکتی بود که هر یک از برنامه های حرکتی مخصوص یک حرکت هستند</a:t>
            </a:r>
            <a:r>
              <a:rPr lang="fa-IR" sz="2800" b="1" dirty="0" smtClean="0">
                <a:solidFill>
                  <a:schemeClr val="accent1">
                    <a:lumMod val="75000"/>
                  </a:schemeClr>
                </a:solidFill>
              </a:rPr>
              <a:t>.</a:t>
            </a:r>
          </a:p>
          <a:p>
            <a:pPr algn="r" rtl="1"/>
            <a:endParaRPr lang="fa-IR" sz="2800" b="1" dirty="0">
              <a:solidFill>
                <a:schemeClr val="accent1">
                  <a:lumMod val="75000"/>
                </a:schemeClr>
              </a:solidFill>
            </a:endParaRPr>
          </a:p>
          <a:p>
            <a:pPr algn="r" rtl="1"/>
            <a:r>
              <a:rPr lang="fa-IR" sz="2800" dirty="0"/>
              <a:t>ریچارد اشمیت(1975) </a:t>
            </a:r>
            <a:r>
              <a:rPr lang="fa-IR" sz="2800" b="1" dirty="0">
                <a:solidFill>
                  <a:srgbClr val="FF0000"/>
                </a:solidFill>
              </a:rPr>
              <a:t>نظریه ی طرحواره </a:t>
            </a:r>
            <a:r>
              <a:rPr lang="fa-IR" sz="2800" dirty="0"/>
              <a:t>را در مورد اینکه ما چگونه می توانیم این همه برنامه ی حرکتی را ایجاد کنیم مطرح نمود. او به این نتیجه رسید آنچه ما می آموزیم یک برنامه ی حرکتی خاص نیست، بلکه </a:t>
            </a:r>
            <a:r>
              <a:rPr lang="fa-IR" sz="2800" b="1" dirty="0">
                <a:solidFill>
                  <a:srgbClr val="FF0000"/>
                </a:solidFill>
              </a:rPr>
              <a:t>قانون های تعمیم یافته </a:t>
            </a:r>
            <a:r>
              <a:rPr lang="en-US" sz="2800" dirty="0"/>
              <a:t>generalized  rules  </a:t>
            </a:r>
            <a:r>
              <a:rPr lang="fa-IR" sz="2800" dirty="0"/>
              <a:t>یا طرحواره می باشد. این موضوع به ما کمک می کند تا یک مهارت را در شرایط و موقعیت های متنوعی انجام دهیم.    </a:t>
            </a:r>
          </a:p>
        </p:txBody>
      </p:sp>
    </p:spTree>
    <p:extLst>
      <p:ext uri="{BB962C8B-B14F-4D97-AF65-F5344CB8AC3E}">
        <p14:creationId xmlns:p14="http://schemas.microsoft.com/office/powerpoint/2010/main" val="2023316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700" y="381000"/>
            <a:ext cx="10464800" cy="3150204"/>
          </a:xfrm>
        </p:spPr>
        <p:txBody>
          <a:bodyPr>
            <a:normAutofit/>
          </a:bodyPr>
          <a:lstStyle/>
          <a:p>
            <a:pPr algn="r" rtl="1"/>
            <a:r>
              <a:rPr lang="fa-IR" sz="2400" b="1" dirty="0" smtClean="0"/>
              <a:t>طبق نظریه قدیمی برنامه ی حرکتی، ما قادر نیستیم مهارتهای بدیعی را ایجاد کنیم، بلکه ما تنها می توانیم مهارتهای یاد گرفته شده را تکرار نمائیم.</a:t>
            </a:r>
            <a:br>
              <a:rPr lang="fa-IR" sz="2400" b="1" dirty="0" smtClean="0"/>
            </a:br>
            <a:r>
              <a:rPr lang="fa-IR" sz="2400" b="1" dirty="0"/>
              <a:t/>
            </a:r>
            <a:br>
              <a:rPr lang="fa-IR" sz="2400" b="1" dirty="0"/>
            </a:br>
            <a:r>
              <a:rPr lang="fa-IR" sz="2400" b="1" dirty="0" smtClean="0">
                <a:solidFill>
                  <a:srgbClr val="FF0000"/>
                </a:solidFill>
              </a:rPr>
              <a:t>بر اساس نظریه برنامه حرکتی تعمیم یافته برای گروهی از اعمال که دارای وجوه جوهری مشترکی هستند، یک برنامه ی تعمیم یافته در حافظه وجود دارد که هنگام اجرا فراخوانی شده و با توجه به شرایط محیطی، پارامترهای ویژه ی حرکت به برنامه ی فراخوانده شده، افزوده شده و شکل نهایی حرکت تعیین می گردد.</a:t>
            </a:r>
            <a:r>
              <a:rPr lang="fa-IR" sz="2400" b="1" dirty="0" smtClean="0"/>
              <a:t/>
            </a:r>
            <a:br>
              <a:rPr lang="fa-IR" sz="2400" b="1" dirty="0" smtClean="0"/>
            </a:br>
            <a:endParaRPr lang="en-US" sz="2400" b="1" dirty="0"/>
          </a:p>
        </p:txBody>
      </p:sp>
      <p:sp>
        <p:nvSpPr>
          <p:cNvPr id="3" name="Subtitle 2"/>
          <p:cNvSpPr>
            <a:spLocks noGrp="1"/>
          </p:cNvSpPr>
          <p:nvPr>
            <p:ph type="subTitle" idx="1"/>
          </p:nvPr>
        </p:nvSpPr>
        <p:spPr>
          <a:xfrm>
            <a:off x="1155700" y="3771900"/>
            <a:ext cx="10464800" cy="1536700"/>
          </a:xfrm>
        </p:spPr>
        <p:txBody>
          <a:bodyPr>
            <a:normAutofit/>
          </a:bodyPr>
          <a:lstStyle/>
          <a:p>
            <a:pPr algn="r" rtl="1"/>
            <a:r>
              <a:rPr lang="fa-IR" sz="2800" b="1" dirty="0"/>
              <a:t>نظریه برنامه حرکتی تعمیم یافته می گوید یک بازیکن برای هر دسته از شرایط خاص، یک برنامه ی حرکتی را به کار می برد.</a:t>
            </a:r>
            <a:endParaRPr lang="en-US" sz="2800" b="1" dirty="0"/>
          </a:p>
        </p:txBody>
      </p:sp>
    </p:spTree>
    <p:extLst>
      <p:ext uri="{BB962C8B-B14F-4D97-AF65-F5344CB8AC3E}">
        <p14:creationId xmlns:p14="http://schemas.microsoft.com/office/powerpoint/2010/main" val="1406827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483" y="349624"/>
            <a:ext cx="10288370" cy="3576917"/>
          </a:xfrm>
        </p:spPr>
        <p:txBody>
          <a:bodyPr>
            <a:normAutofit/>
          </a:bodyPr>
          <a:lstStyle/>
          <a:p>
            <a:pPr algn="r" rtl="1">
              <a:lnSpc>
                <a:spcPct val="100000"/>
              </a:lnSpc>
            </a:pPr>
            <a:r>
              <a:rPr lang="fa-IR" sz="3100" dirty="0"/>
              <a:t>در این فصل انتقادات وارده بر ادعای طرفداران نظریه پردازش اطلاعات ( که معتقد بر وجود کنترل حرکتی هستند) مورد بررسی قرار می گیرد.</a:t>
            </a:r>
            <a:br>
              <a:rPr lang="fa-IR" sz="3100" dirty="0"/>
            </a:br>
            <a:r>
              <a:rPr lang="fa-IR" sz="3100" dirty="0"/>
              <a:t>هردو نظریه ی پردازش اطلاعات وروان شناسی بوم شناختی </a:t>
            </a:r>
            <a:r>
              <a:rPr lang="fa-IR" sz="3100" dirty="0" smtClean="0"/>
              <a:t>نقش </a:t>
            </a:r>
            <a:r>
              <a:rPr lang="en-US" sz="3100" dirty="0"/>
              <a:t>PNS </a:t>
            </a:r>
            <a:r>
              <a:rPr lang="en-US" sz="3100" dirty="0" smtClean="0"/>
              <a:t> </a:t>
            </a:r>
            <a:r>
              <a:rPr lang="fa-IR" sz="3100" dirty="0" smtClean="0"/>
              <a:t>  و </a:t>
            </a:r>
            <a:r>
              <a:rPr lang="en-US" sz="3100" dirty="0" smtClean="0"/>
              <a:t>CNS </a:t>
            </a:r>
            <a:r>
              <a:rPr lang="fa-IR" sz="3100" dirty="0" smtClean="0"/>
              <a:t> را </a:t>
            </a:r>
            <a:r>
              <a:rPr lang="fa-IR" sz="3100" dirty="0"/>
              <a:t>در کنترل حرکتی پذیرفته اند اما در مورد اهمیت نسبی آنها واینکه این دو سیستم چه کارهایی انجام می دهند هنوز در شک و تردید قرار دارند.</a:t>
            </a:r>
            <a:r>
              <a:rPr lang="fa-IR" dirty="0"/>
              <a:t/>
            </a:r>
            <a:br>
              <a:rPr lang="fa-IR" dirty="0"/>
            </a:br>
            <a:r>
              <a:rPr lang="en-US" sz="3100" b="1" dirty="0" smtClean="0"/>
              <a:t/>
            </a:r>
            <a:br>
              <a:rPr lang="en-US" sz="3100" b="1" dirty="0" smtClean="0"/>
            </a:br>
            <a:endParaRPr lang="en-US" sz="3100" b="1" dirty="0"/>
          </a:p>
        </p:txBody>
      </p:sp>
      <p:sp>
        <p:nvSpPr>
          <p:cNvPr id="3" name="Subtitle 2"/>
          <p:cNvSpPr>
            <a:spLocks noGrp="1"/>
          </p:cNvSpPr>
          <p:nvPr>
            <p:ph type="subTitle" idx="1"/>
          </p:nvPr>
        </p:nvSpPr>
        <p:spPr>
          <a:xfrm>
            <a:off x="2417779" y="3926541"/>
            <a:ext cx="8637073" cy="1855694"/>
          </a:xfrm>
          <a:solidFill>
            <a:schemeClr val="accent3"/>
          </a:solidFill>
        </p:spPr>
        <p:txBody>
          <a:bodyPr>
            <a:normAutofit/>
          </a:bodyPr>
          <a:lstStyle/>
          <a:p>
            <a:pPr algn="ctr" rtl="1"/>
            <a:r>
              <a:rPr lang="en-US" sz="4000" b="1" dirty="0" smtClean="0"/>
              <a:t> CNS</a:t>
            </a:r>
            <a:r>
              <a:rPr lang="fa-IR" sz="4000" b="1" dirty="0"/>
              <a:t>سیستم عصبی مرکزی </a:t>
            </a:r>
          </a:p>
        </p:txBody>
      </p:sp>
      <p:pic>
        <p:nvPicPr>
          <p:cNvPr id="4" name="Picture 3"/>
          <p:cNvPicPr>
            <a:picLocks noChangeAspect="1"/>
          </p:cNvPicPr>
          <p:nvPr/>
        </p:nvPicPr>
        <p:blipFill>
          <a:blip r:embed="rId2"/>
          <a:stretch>
            <a:fillRect/>
          </a:stretch>
        </p:blipFill>
        <p:spPr>
          <a:xfrm>
            <a:off x="3886201" y="4578723"/>
            <a:ext cx="5667274" cy="1203512"/>
          </a:xfrm>
          <a:prstGeom prst="rect">
            <a:avLst/>
          </a:prstGeom>
        </p:spPr>
      </p:pic>
      <p:sp>
        <p:nvSpPr>
          <p:cNvPr id="5" name="Right Brace 4"/>
          <p:cNvSpPr/>
          <p:nvPr/>
        </p:nvSpPr>
        <p:spPr>
          <a:xfrm>
            <a:off x="11054852" y="728382"/>
            <a:ext cx="647700" cy="2349500"/>
          </a:xfrm>
          <a:prstGeom prst="rightBrace">
            <a:avLst>
              <a:gd name="adj1" fmla="val 0"/>
              <a:gd name="adj2" fmla="val 51111"/>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0551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800" y="4064000"/>
            <a:ext cx="4527054" cy="1079500"/>
          </a:xfrm>
        </p:spPr>
        <p:txBody>
          <a:bodyPr>
            <a:normAutofit/>
          </a:bodyPr>
          <a:lstStyle/>
          <a:p>
            <a:pPr algn="r" rtl="1"/>
            <a:r>
              <a:rPr lang="fa-IR" sz="4400" b="1" dirty="0" smtClean="0">
                <a:solidFill>
                  <a:srgbClr val="002060"/>
                </a:solidFill>
              </a:rPr>
              <a:t>پیروز و سربلند باشید</a:t>
            </a:r>
            <a:endParaRPr lang="en-US" sz="4400" b="1" dirty="0">
              <a:solidFill>
                <a:srgbClr val="00206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395" y="1803400"/>
            <a:ext cx="5177821" cy="4318000"/>
          </a:xfrm>
        </p:spPr>
      </p:pic>
    </p:spTree>
    <p:extLst>
      <p:ext uri="{BB962C8B-B14F-4D97-AF65-F5344CB8AC3E}">
        <p14:creationId xmlns:p14="http://schemas.microsoft.com/office/powerpoint/2010/main" val="2900143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77900"/>
            <a:ext cx="10553699" cy="5346700"/>
          </a:xfrm>
        </p:spPr>
        <p:txBody>
          <a:bodyPr/>
          <a:lstStyle/>
          <a:p>
            <a:pPr algn="r" rtl="1"/>
            <a:r>
              <a:rPr lang="fa-IR" sz="3600" b="1" dirty="0">
                <a:solidFill>
                  <a:srgbClr val="FF0000"/>
                </a:solidFill>
              </a:rPr>
              <a:t>منظور از کنترل حرکتی چیست</a:t>
            </a:r>
            <a:r>
              <a:rPr lang="fa-IR" sz="3600" b="1" dirty="0" smtClean="0">
                <a:solidFill>
                  <a:srgbClr val="FF0000"/>
                </a:solidFill>
              </a:rPr>
              <a:t>؟</a:t>
            </a:r>
            <a:r>
              <a:rPr lang="fa-IR" sz="3600" b="1" dirty="0" smtClean="0"/>
              <a:t/>
            </a:r>
            <a:br>
              <a:rPr lang="fa-IR" sz="3600" b="1" dirty="0" smtClean="0"/>
            </a:br>
            <a:r>
              <a:rPr lang="fa-IR" sz="3600" b="1" dirty="0"/>
              <a:t/>
            </a:r>
            <a:br>
              <a:rPr lang="fa-IR" sz="3600" b="1" dirty="0"/>
            </a:br>
            <a:r>
              <a:rPr lang="fa-IR" dirty="0"/>
              <a:t/>
            </a:r>
            <a:br>
              <a:rPr lang="fa-IR" dirty="0"/>
            </a:br>
            <a:r>
              <a:rPr lang="fa-IR" b="1" dirty="0">
                <a:solidFill>
                  <a:srgbClr val="002060"/>
                </a:solidFill>
              </a:rPr>
              <a:t>اینکه ما چگونه قادر خواهیم بود به طور مکرر مهارتهای ساده و پیچیده را با هم انجام دهیم.</a:t>
            </a:r>
            <a:br>
              <a:rPr lang="fa-IR" b="1" dirty="0">
                <a:solidFill>
                  <a:srgbClr val="002060"/>
                </a:solidFill>
              </a:rPr>
            </a:br>
            <a:r>
              <a:rPr lang="fa-IR" b="1" dirty="0"/>
              <a:t>برخی مهارتهای به ظاهر ساده نیاز به هماهنگی کل اعضای بدن، تعادل بدن، ادراک بینایی و هماهنگی قدرت و حرکت بازوها دارد.</a:t>
            </a:r>
            <a:br>
              <a:rPr lang="fa-IR" b="1" dirty="0"/>
            </a:br>
            <a:r>
              <a:rPr lang="fa-IR" b="1" dirty="0"/>
              <a:t>برای یک اسکیت باز حرفه ای، چرخش سه دور کار زیاد سختی نیست، اما برای من که آن را بلد نیستم، کاری بسیار دشوار و غیرممکن به نظر می رسد.</a:t>
            </a:r>
            <a:br>
              <a:rPr lang="fa-IR" b="1" dirty="0"/>
            </a:br>
            <a:endParaRPr lang="en-US" b="1" dirty="0"/>
          </a:p>
        </p:txBody>
      </p:sp>
    </p:spTree>
    <p:extLst>
      <p:ext uri="{BB962C8B-B14F-4D97-AF65-F5344CB8AC3E}">
        <p14:creationId xmlns:p14="http://schemas.microsoft.com/office/powerpoint/2010/main" val="2759232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228600"/>
            <a:ext cx="10680700" cy="5778499"/>
          </a:xfrm>
        </p:spPr>
        <p:txBody>
          <a:bodyPr>
            <a:normAutofit fontScale="90000"/>
          </a:bodyPr>
          <a:lstStyle/>
          <a:p>
            <a:pPr algn="r" rtl="1"/>
            <a:r>
              <a:rPr lang="fa-IR" b="1" dirty="0"/>
              <a:t>نظریه ی پردازش اطلاعات و کنترل </a:t>
            </a:r>
            <a:r>
              <a:rPr lang="fa-IR" b="1" dirty="0" smtClean="0"/>
              <a:t>حرکتی</a:t>
            </a:r>
            <a:r>
              <a:rPr lang="fa-IR" dirty="0" smtClean="0"/>
              <a:t/>
            </a:r>
            <a:br>
              <a:rPr lang="fa-IR" dirty="0" smtClean="0"/>
            </a:br>
            <a:r>
              <a:rPr lang="fa-IR" dirty="0" smtClean="0"/>
              <a:t/>
            </a:r>
            <a:br>
              <a:rPr lang="fa-IR" dirty="0" smtClean="0"/>
            </a:br>
            <a:r>
              <a:rPr lang="fa-IR" dirty="0" smtClean="0">
                <a:solidFill>
                  <a:srgbClr val="FF0000"/>
                </a:solidFill>
              </a:rPr>
              <a:t> </a:t>
            </a:r>
            <a:r>
              <a:rPr lang="fa-IR" b="1" dirty="0" smtClean="0">
                <a:solidFill>
                  <a:srgbClr val="FF0000"/>
                </a:solidFill>
              </a:rPr>
              <a:t>تعامل</a:t>
            </a:r>
            <a:r>
              <a:rPr lang="fa-IR" dirty="0" smtClean="0">
                <a:solidFill>
                  <a:srgbClr val="FF0000"/>
                </a:solidFill>
              </a:rPr>
              <a:t>  </a:t>
            </a:r>
            <a:r>
              <a:rPr lang="en-US" b="1" dirty="0">
                <a:solidFill>
                  <a:srgbClr val="FF0000"/>
                </a:solidFill>
              </a:rPr>
              <a:t>PNS   </a:t>
            </a:r>
            <a:r>
              <a:rPr lang="fa-IR" b="1" dirty="0">
                <a:solidFill>
                  <a:srgbClr val="FF0000"/>
                </a:solidFill>
              </a:rPr>
              <a:t>و </a:t>
            </a:r>
            <a:r>
              <a:rPr lang="en-US" b="1" dirty="0" smtClean="0">
                <a:solidFill>
                  <a:srgbClr val="FF0000"/>
                </a:solidFill>
              </a:rPr>
              <a:t>CNS</a:t>
            </a:r>
            <a:r>
              <a:rPr lang="fa-IR" b="1" dirty="0" smtClean="0"/>
              <a:t/>
            </a:r>
            <a:br>
              <a:rPr lang="fa-IR" b="1" dirty="0" smtClean="0"/>
            </a:br>
            <a:r>
              <a:rPr lang="fa-IR" b="1" dirty="0" smtClean="0"/>
              <a:t/>
            </a:r>
            <a:br>
              <a:rPr lang="fa-IR" b="1" dirty="0" smtClean="0"/>
            </a:br>
            <a:r>
              <a:rPr lang="fa-IR" b="1" dirty="0"/>
              <a:t/>
            </a:r>
            <a:br>
              <a:rPr lang="fa-IR" b="1" dirty="0"/>
            </a:br>
            <a:r>
              <a:rPr lang="fa-IR" b="1" dirty="0"/>
              <a:t>شواهد تکنیکی در این مورد عبارتند از: </a:t>
            </a:r>
            <a:br>
              <a:rPr lang="fa-IR" b="1" dirty="0"/>
            </a:br>
            <a:r>
              <a:rPr lang="fa-IR" b="1" dirty="0" smtClean="0">
                <a:solidFill>
                  <a:srgbClr val="002060"/>
                </a:solidFill>
              </a:rPr>
              <a:t>الکترومیوگرافی</a:t>
            </a:r>
            <a:r>
              <a:rPr lang="en-US" b="1" dirty="0" smtClean="0">
                <a:solidFill>
                  <a:srgbClr val="FF0000"/>
                </a:solidFill>
              </a:rPr>
              <a:t>EMG</a:t>
            </a:r>
            <a:r>
              <a:rPr lang="en-US" b="1" dirty="0" smtClean="0"/>
              <a:t> )</a:t>
            </a:r>
            <a:r>
              <a:rPr lang="fa-IR" b="1" dirty="0" smtClean="0"/>
              <a:t>)</a:t>
            </a:r>
            <a:r>
              <a:rPr lang="en-US" b="1" dirty="0"/>
              <a:t/>
            </a:r>
            <a:br>
              <a:rPr lang="en-US" b="1" dirty="0"/>
            </a:br>
            <a:r>
              <a:rPr lang="fa-IR" b="1" dirty="0" smtClean="0">
                <a:solidFill>
                  <a:srgbClr val="E01042"/>
                </a:solidFill>
              </a:rPr>
              <a:t>الکتروانسفالوگرافی</a:t>
            </a:r>
            <a:r>
              <a:rPr lang="en-US" b="1" dirty="0" smtClean="0">
                <a:solidFill>
                  <a:srgbClr val="FF0000"/>
                </a:solidFill>
              </a:rPr>
              <a:t>EEG</a:t>
            </a:r>
            <a:r>
              <a:rPr lang="en-US" b="1" dirty="0" smtClean="0"/>
              <a:t>)</a:t>
            </a:r>
            <a:r>
              <a:rPr lang="fa-IR" b="1" dirty="0" smtClean="0"/>
              <a:t>)</a:t>
            </a:r>
            <a:r>
              <a:rPr lang="en-US" b="1" dirty="0"/>
              <a:t/>
            </a:r>
            <a:br>
              <a:rPr lang="en-US" b="1" dirty="0"/>
            </a:br>
            <a:r>
              <a:rPr lang="fa-IR" b="1" dirty="0">
                <a:solidFill>
                  <a:schemeClr val="accent2">
                    <a:lumMod val="75000"/>
                  </a:schemeClr>
                </a:solidFill>
              </a:rPr>
              <a:t>تصویر برداری به وسیله ی رزونانس مغناطیسی(</a:t>
            </a:r>
            <a:r>
              <a:rPr lang="en-US" b="1" dirty="0">
                <a:solidFill>
                  <a:srgbClr val="FF0000"/>
                </a:solidFill>
              </a:rPr>
              <a:t>MRI</a:t>
            </a:r>
            <a:r>
              <a:rPr lang="en-US" b="1" dirty="0"/>
              <a:t> </a:t>
            </a:r>
            <a:r>
              <a:rPr lang="fa-IR" b="1" dirty="0" smtClean="0"/>
              <a:t>)</a:t>
            </a:r>
            <a:r>
              <a:rPr lang="en-US" b="1" dirty="0"/>
              <a:t/>
            </a:r>
            <a:br>
              <a:rPr lang="en-US" b="1" dirty="0"/>
            </a:br>
            <a:r>
              <a:rPr lang="fa-IR" b="1" dirty="0"/>
              <a:t/>
            </a:r>
            <a:br>
              <a:rPr lang="fa-IR" b="1" dirty="0"/>
            </a:br>
            <a:r>
              <a:rPr lang="fa-IR" b="1" dirty="0"/>
              <a:t> با این تکنیکها می شود فعالیت را در هنگام فعالیت بدنی بررسی کرد. اگرچه اطلاعات </a:t>
            </a:r>
            <a:r>
              <a:rPr lang="fa-IR" b="1" dirty="0" smtClean="0"/>
              <a:t>حاصله بسیار ناقص هستند اما این تکنیکها ثابت کرده اند که حرکات ارادی به وسیله ی </a:t>
            </a:r>
            <a:r>
              <a:rPr lang="fa-IR" b="1" u="sng" dirty="0" smtClean="0"/>
              <a:t>قشرپیش حرکتی  </a:t>
            </a:r>
            <a:r>
              <a:rPr lang="fa-IR" b="1" dirty="0" smtClean="0"/>
              <a:t>شروع </a:t>
            </a:r>
            <a:r>
              <a:rPr lang="fa-IR" b="1" dirty="0"/>
              <a:t>می شوند. سپس اطلاعات به </a:t>
            </a:r>
            <a:r>
              <a:rPr lang="fa-IR" b="1" u="sng" dirty="0"/>
              <a:t>قشرحرکتی </a:t>
            </a:r>
            <a:r>
              <a:rPr lang="fa-IR" b="1" dirty="0"/>
              <a:t>اولیه  ، عقده </a:t>
            </a:r>
            <a:r>
              <a:rPr lang="fa-IR" b="1" u="sng" dirty="0"/>
              <a:t>های قاعده ای  و </a:t>
            </a:r>
            <a:r>
              <a:rPr lang="fa-IR" b="1" u="sng" dirty="0" smtClean="0"/>
              <a:t>مخچه </a:t>
            </a:r>
            <a:r>
              <a:rPr lang="fa-IR" b="1" dirty="0"/>
              <a:t>می رسند.</a:t>
            </a:r>
            <a:endParaRPr lang="en-US" b="1" dirty="0"/>
          </a:p>
        </p:txBody>
      </p:sp>
      <p:pic>
        <p:nvPicPr>
          <p:cNvPr id="3" name="Picture 2"/>
          <p:cNvPicPr>
            <a:picLocks noChangeAspect="1"/>
          </p:cNvPicPr>
          <p:nvPr/>
        </p:nvPicPr>
        <p:blipFill>
          <a:blip r:embed="rId2"/>
          <a:stretch>
            <a:fillRect/>
          </a:stretch>
        </p:blipFill>
        <p:spPr>
          <a:xfrm>
            <a:off x="177800" y="228600"/>
            <a:ext cx="3302000" cy="3136900"/>
          </a:xfrm>
          <a:prstGeom prst="rect">
            <a:avLst/>
          </a:prstGeom>
        </p:spPr>
      </p:pic>
    </p:spTree>
    <p:extLst>
      <p:ext uri="{BB962C8B-B14F-4D97-AF65-F5344CB8AC3E}">
        <p14:creationId xmlns:p14="http://schemas.microsoft.com/office/powerpoint/2010/main" val="3730313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1599"/>
            <a:ext cx="9603275" cy="152399"/>
          </a:xfrm>
        </p:spPr>
        <p:txBody>
          <a:bodyPr>
            <a:normAutofit fontScale="90000"/>
          </a:bodyPr>
          <a:lstStyle/>
          <a:p>
            <a:pPr algn="r" rtl="1"/>
            <a:endParaRPr lang="en-US" dirty="0"/>
          </a:p>
        </p:txBody>
      </p:sp>
      <p:sp>
        <p:nvSpPr>
          <p:cNvPr id="3" name="Content Placeholder 2"/>
          <p:cNvSpPr>
            <a:spLocks noGrp="1"/>
          </p:cNvSpPr>
          <p:nvPr>
            <p:ph idx="1"/>
          </p:nvPr>
        </p:nvSpPr>
        <p:spPr>
          <a:xfrm>
            <a:off x="368300" y="800100"/>
            <a:ext cx="11391899" cy="5016500"/>
          </a:xfrm>
        </p:spPr>
        <p:txBody>
          <a:bodyPr>
            <a:normAutofit fontScale="77500" lnSpcReduction="20000"/>
          </a:bodyPr>
          <a:lstStyle/>
          <a:p>
            <a:pPr algn="r" rtl="1"/>
            <a:r>
              <a:rPr lang="fa-IR" sz="2300" b="1" dirty="0"/>
              <a:t> </a:t>
            </a:r>
            <a:r>
              <a:rPr lang="fa-IR" sz="3600" b="1" dirty="0">
                <a:solidFill>
                  <a:srgbClr val="C00000"/>
                </a:solidFill>
              </a:rPr>
              <a:t>شرینگتون در حدود 100سال پیش ابهامات مربوط به کار قشرحرکتی اولیه ،عقده های قاعده ای و مخچه را مطرح نمود</a:t>
            </a:r>
            <a:r>
              <a:rPr lang="fa-IR" sz="3600" b="1" dirty="0" smtClean="0">
                <a:solidFill>
                  <a:srgbClr val="C00000"/>
                </a:solidFill>
              </a:rPr>
              <a:t>.</a:t>
            </a:r>
          </a:p>
          <a:p>
            <a:pPr algn="r" rtl="1"/>
            <a:endParaRPr lang="fa-IR" sz="2800" b="1" dirty="0"/>
          </a:p>
          <a:p>
            <a:pPr algn="r" rtl="1"/>
            <a:r>
              <a:rPr lang="fa-IR" sz="2800" b="1" dirty="0"/>
              <a:t>قشرپیش حرکتی، اطلاعات را به عقده های قاعده ای، مخچه و در نهایت قشرحرکتی اولیه می فرستد. این بخش ها نیز اطلاعات را ابتدا به ساقه ی مغز و سپس به نخاع شوکی منتقل می کند.</a:t>
            </a:r>
          </a:p>
          <a:p>
            <a:pPr algn="r" rtl="1"/>
            <a:r>
              <a:rPr lang="fa-IR" sz="2800" b="1" u="sng" dirty="0">
                <a:solidFill>
                  <a:srgbClr val="002060"/>
                </a:solidFill>
              </a:rPr>
              <a:t>به نظر می رسد که عقده های قاعده ای مسؤل تنظیم حرکاتی هستند که زمان بسیار کوتاهی طول می کشند. </a:t>
            </a:r>
            <a:r>
              <a:rPr lang="fa-IR" sz="2800" b="1" dirty="0">
                <a:solidFill>
                  <a:schemeClr val="accent1">
                    <a:lumMod val="75000"/>
                  </a:schemeClr>
                </a:solidFill>
              </a:rPr>
              <a:t>پس این بخش بازخوردی </a:t>
            </a:r>
            <a:r>
              <a:rPr lang="fa-IR" sz="2800" b="1" dirty="0" smtClean="0">
                <a:solidFill>
                  <a:schemeClr val="accent1">
                    <a:lumMod val="75000"/>
                  </a:schemeClr>
                </a:solidFill>
              </a:rPr>
              <a:t>از</a:t>
            </a:r>
            <a:r>
              <a:rPr lang="en-US" sz="2800" b="1" dirty="0" smtClean="0">
                <a:solidFill>
                  <a:schemeClr val="accent1">
                    <a:lumMod val="75000"/>
                  </a:schemeClr>
                </a:solidFill>
              </a:rPr>
              <a:t>PNS</a:t>
            </a:r>
            <a:r>
              <a:rPr lang="fa-IR" sz="2800" b="1" dirty="0" smtClean="0">
                <a:solidFill>
                  <a:schemeClr val="accent1">
                    <a:lumMod val="75000"/>
                  </a:schemeClr>
                </a:solidFill>
              </a:rPr>
              <a:t> دریافت </a:t>
            </a:r>
            <a:r>
              <a:rPr lang="fa-IR" sz="2800" b="1" dirty="0">
                <a:solidFill>
                  <a:schemeClr val="accent1">
                    <a:lumMod val="75000"/>
                  </a:schemeClr>
                </a:solidFill>
              </a:rPr>
              <a:t>نمی کند و به همین خاطر قادر به اصلاح حرکات در حال اجرا نمی باشد.</a:t>
            </a:r>
          </a:p>
          <a:p>
            <a:pPr algn="r" rtl="1"/>
            <a:r>
              <a:rPr lang="fa-IR" sz="2800" b="1" u="sng" dirty="0"/>
              <a:t>مخچه </a:t>
            </a:r>
            <a:r>
              <a:rPr lang="fa-IR" sz="2800" b="1" u="sng" dirty="0" smtClean="0"/>
              <a:t>مسئول </a:t>
            </a:r>
            <a:r>
              <a:rPr lang="fa-IR" sz="2800" b="1" u="sng" dirty="0"/>
              <a:t>اصلی کنترل حرکات طولانی مدت می باشد. و اطلاعات را به طور مستقیم از</a:t>
            </a:r>
            <a:r>
              <a:rPr lang="en-US" sz="2800" b="1" u="sng" dirty="0"/>
              <a:t>PNS</a:t>
            </a:r>
            <a:r>
              <a:rPr lang="fa-IR" sz="2800" b="1" u="sng" dirty="0"/>
              <a:t>دریافت می کند. </a:t>
            </a:r>
          </a:p>
          <a:p>
            <a:pPr algn="r" rtl="1"/>
            <a:r>
              <a:rPr lang="fa-IR" sz="2800" b="1" dirty="0"/>
              <a:t>احتمالا مخچه نقش کمی هم در تنظیم حرکات کوتاه مدت دارد، زیرا اطلاعاتی را نیز از</a:t>
            </a:r>
            <a:r>
              <a:rPr lang="en-US" sz="2800" b="1" dirty="0" smtClean="0"/>
              <a:t>CNS</a:t>
            </a:r>
            <a:endParaRPr lang="fa-IR" sz="2800" b="1" dirty="0" smtClean="0"/>
          </a:p>
          <a:p>
            <a:pPr algn="r" rtl="1"/>
            <a:r>
              <a:rPr lang="fa-IR" sz="2800" b="1" dirty="0" smtClean="0"/>
              <a:t>(</a:t>
            </a:r>
            <a:r>
              <a:rPr lang="fa-IR" sz="2800" b="1" dirty="0" smtClean="0"/>
              <a:t>درست </a:t>
            </a:r>
            <a:r>
              <a:rPr lang="fa-IR" sz="2800" b="1" dirty="0"/>
              <a:t>مثل عقده های قاعده ای) دریافت می کند.</a:t>
            </a:r>
          </a:p>
          <a:p>
            <a:pPr algn="r" rtl="1"/>
            <a:endParaRPr lang="en-US" dirty="0"/>
          </a:p>
        </p:txBody>
      </p:sp>
      <p:pic>
        <p:nvPicPr>
          <p:cNvPr id="4" name="Picture 3"/>
          <p:cNvPicPr>
            <a:picLocks noChangeAspect="1"/>
          </p:cNvPicPr>
          <p:nvPr/>
        </p:nvPicPr>
        <p:blipFill>
          <a:blip r:embed="rId2"/>
          <a:stretch>
            <a:fillRect/>
          </a:stretch>
        </p:blipFill>
        <p:spPr>
          <a:xfrm>
            <a:off x="368300" y="4322884"/>
            <a:ext cx="2145906" cy="2426024"/>
          </a:xfrm>
          <a:prstGeom prst="rect">
            <a:avLst/>
          </a:prstGeom>
        </p:spPr>
      </p:pic>
    </p:spTree>
    <p:extLst>
      <p:ext uri="{BB962C8B-B14F-4D97-AF65-F5344CB8AC3E}">
        <p14:creationId xmlns:p14="http://schemas.microsoft.com/office/powerpoint/2010/main" val="287769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33926"/>
            <a:ext cx="11239499" cy="1238102"/>
          </a:xfrm>
        </p:spPr>
        <p:txBody>
          <a:bodyPr>
            <a:normAutofit fontScale="90000"/>
          </a:bodyPr>
          <a:lstStyle/>
          <a:p>
            <a:pPr algn="r" rtl="1">
              <a:lnSpc>
                <a:spcPct val="200000"/>
              </a:lnSpc>
            </a:pPr>
            <a:r>
              <a:rPr lang="fa-IR" sz="2200" b="1" dirty="0">
                <a:solidFill>
                  <a:srgbClr val="FF0000"/>
                </a:solidFill>
              </a:rPr>
              <a:t>حرکات کوتاه مدت </a:t>
            </a:r>
            <a:r>
              <a:rPr lang="fa-IR" sz="2200" b="1" dirty="0"/>
              <a:t>-----» عقده های قاعده ای مسئول تنظیم حرکات است و بازخوردی از </a:t>
            </a:r>
            <a:r>
              <a:rPr lang="en-US" sz="2200" b="1" dirty="0"/>
              <a:t>PNS </a:t>
            </a:r>
            <a:r>
              <a:rPr lang="fa-IR" sz="2200" b="1" dirty="0"/>
              <a:t>دریافت نمی کند</a:t>
            </a:r>
            <a:r>
              <a:rPr lang="fa-IR" sz="2200" b="1" dirty="0" smtClean="0"/>
              <a:t>.</a:t>
            </a:r>
            <a:r>
              <a:rPr lang="fa-IR" sz="3600" dirty="0"/>
              <a:t/>
            </a:r>
            <a:br>
              <a:rPr lang="fa-IR" sz="3600" dirty="0"/>
            </a:br>
            <a:r>
              <a:rPr lang="fa-IR" sz="2200" b="1" dirty="0">
                <a:solidFill>
                  <a:srgbClr val="0070C0"/>
                </a:solidFill>
              </a:rPr>
              <a:t>حرکات بلند مدت  </a:t>
            </a:r>
            <a:r>
              <a:rPr lang="fa-IR" sz="2200" b="1" dirty="0"/>
              <a:t>-----»  مخچه مسئول تنظیم حرکات است و اطلاعات را مستقیم از</a:t>
            </a:r>
            <a:r>
              <a:rPr lang="en-US" sz="2200" b="1" dirty="0"/>
              <a:t>PNS</a:t>
            </a:r>
            <a:r>
              <a:rPr lang="fa-IR" sz="2200" b="1" dirty="0"/>
              <a:t>دریافت می کند.</a:t>
            </a:r>
            <a:r>
              <a:rPr lang="fa-IR" dirty="0"/>
              <a:t/>
            </a:r>
            <a:br>
              <a:rPr lang="fa-IR" dirty="0"/>
            </a:br>
            <a:endParaRPr lang="en-US" dirty="0"/>
          </a:p>
        </p:txBody>
      </p:sp>
      <p:sp>
        <p:nvSpPr>
          <p:cNvPr id="7" name="Rectangle 6"/>
          <p:cNvSpPr/>
          <p:nvPr/>
        </p:nvSpPr>
        <p:spPr>
          <a:xfrm>
            <a:off x="4345602" y="2209800"/>
            <a:ext cx="1056046" cy="44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t>قشر پیش حرکتی</a:t>
            </a:r>
            <a:endParaRPr lang="en-US" dirty="0"/>
          </a:p>
        </p:txBody>
      </p:sp>
      <p:cxnSp>
        <p:nvCxnSpPr>
          <p:cNvPr id="21" name="Straight Arrow Connector 20"/>
          <p:cNvCxnSpPr>
            <a:stCxn id="7" idx="2"/>
          </p:cNvCxnSpPr>
          <p:nvPr/>
        </p:nvCxnSpPr>
        <p:spPr>
          <a:xfrm>
            <a:off x="4873625" y="2654700"/>
            <a:ext cx="43349" cy="926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900126" y="4056928"/>
            <a:ext cx="16848" cy="312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00126" y="4844774"/>
            <a:ext cx="16848" cy="312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7" idx="3"/>
          </p:cNvCxnSpPr>
          <p:nvPr/>
        </p:nvCxnSpPr>
        <p:spPr>
          <a:xfrm flipH="1" flipV="1">
            <a:off x="5401648" y="2432250"/>
            <a:ext cx="592754" cy="15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172200" y="2641600"/>
            <a:ext cx="0" cy="302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295900" y="3419907"/>
            <a:ext cx="0" cy="161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5401648" y="2685328"/>
            <a:ext cx="1077426" cy="27095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 idx="1"/>
          </p:cNvCxnSpPr>
          <p:nvPr/>
        </p:nvCxnSpPr>
        <p:spPr>
          <a:xfrm flipH="1" flipV="1">
            <a:off x="3848230" y="2426100"/>
            <a:ext cx="497372" cy="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848229" y="2414048"/>
            <a:ext cx="12700" cy="540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848229" y="3430047"/>
            <a:ext cx="0" cy="38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860800" y="3809998"/>
            <a:ext cx="571500" cy="9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848100" y="5394855"/>
            <a:ext cx="5842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848100" y="4648200"/>
            <a:ext cx="12700" cy="746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860800" y="4648200"/>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01648" y="5237838"/>
            <a:ext cx="285878" cy="1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687526" y="3419907"/>
            <a:ext cx="0" cy="183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388947" y="2567009"/>
            <a:ext cx="298579" cy="18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687526" y="2567009"/>
            <a:ext cx="0" cy="377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975481" y="2197500"/>
            <a:ext cx="108818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قشر حرکتی</a:t>
            </a:r>
            <a:endParaRPr lang="en-US" dirty="0"/>
          </a:p>
        </p:txBody>
      </p:sp>
      <p:sp>
        <p:nvSpPr>
          <p:cNvPr id="123" name="Content Placeholder 122"/>
          <p:cNvSpPr>
            <a:spLocks noGrp="1"/>
          </p:cNvSpPr>
          <p:nvPr>
            <p:ph idx="1"/>
          </p:nvPr>
        </p:nvSpPr>
        <p:spPr>
          <a:xfrm>
            <a:off x="1451579" y="1828800"/>
            <a:ext cx="9603275" cy="4356100"/>
          </a:xfrm>
        </p:spPr>
        <p:txBody>
          <a:bodyPr>
            <a:normAutofit fontScale="25000" lnSpcReduction="20000"/>
          </a:bodyPr>
          <a:lstStyle/>
          <a:p>
            <a:endParaRPr lang="fa-IR" dirty="0" smtClean="0"/>
          </a:p>
          <a:p>
            <a:pPr>
              <a:lnSpc>
                <a:spcPct val="100000"/>
              </a:lnSpc>
            </a:pPr>
            <a:endParaRPr lang="fa-IR" dirty="0"/>
          </a:p>
          <a:p>
            <a:pPr marL="1828800" lvl="4" indent="0">
              <a:lnSpc>
                <a:spcPct val="100000"/>
              </a:lnSpc>
              <a:buNone/>
            </a:pPr>
            <a:endParaRPr lang="fa-IR" dirty="0" smtClean="0">
              <a:solidFill>
                <a:schemeClr val="bg1"/>
              </a:solidFill>
            </a:endParaRPr>
          </a:p>
          <a:p>
            <a:pPr marL="1828800" lvl="4" indent="0">
              <a:buNone/>
            </a:pPr>
            <a:r>
              <a:rPr lang="fa-IR" dirty="0" smtClean="0">
                <a:solidFill>
                  <a:schemeClr val="bg1"/>
                </a:solidFill>
              </a:rPr>
              <a:t> </a:t>
            </a:r>
          </a:p>
          <a:p>
            <a:pPr marL="1828800" lvl="4" indent="0">
              <a:buNone/>
            </a:pPr>
            <a:endParaRPr lang="fa-IR" dirty="0">
              <a:solidFill>
                <a:schemeClr val="bg1"/>
              </a:solidFill>
            </a:endParaRPr>
          </a:p>
          <a:p>
            <a:pPr marL="1828800" lvl="4" indent="0">
              <a:buNone/>
            </a:pPr>
            <a:endParaRPr lang="fa-IR" dirty="0" smtClean="0">
              <a:solidFill>
                <a:schemeClr val="bg1"/>
              </a:solidFill>
            </a:endParaRPr>
          </a:p>
          <a:p>
            <a:pPr marL="1828800" lvl="4" indent="0">
              <a:buNone/>
            </a:pPr>
            <a:endParaRPr lang="fa-IR" dirty="0" smtClean="0">
              <a:solidFill>
                <a:schemeClr val="bg1"/>
              </a:solidFill>
            </a:endParaRPr>
          </a:p>
          <a:p>
            <a:pPr marL="1828800" lvl="4" indent="0">
              <a:buNone/>
            </a:pPr>
            <a:endParaRPr lang="fa-IR" dirty="0">
              <a:solidFill>
                <a:schemeClr val="bg1"/>
              </a:solidFill>
            </a:endParaRPr>
          </a:p>
          <a:p>
            <a:pPr marL="1828800" lvl="4" indent="0">
              <a:buNone/>
            </a:pPr>
            <a:endParaRPr lang="fa-IR" dirty="0" smtClean="0">
              <a:solidFill>
                <a:schemeClr val="bg1"/>
              </a:solidFill>
            </a:endParaRPr>
          </a:p>
          <a:p>
            <a:pPr marL="1828800" lvl="4" indent="0">
              <a:buNone/>
            </a:pPr>
            <a:endParaRPr lang="fa-IR" dirty="0">
              <a:solidFill>
                <a:schemeClr val="bg1"/>
              </a:solidFill>
            </a:endParaRPr>
          </a:p>
          <a:p>
            <a:pPr marL="1828800" lvl="4" indent="0">
              <a:buNone/>
            </a:pPr>
            <a:endParaRPr lang="fa-IR" dirty="0" smtClean="0">
              <a:solidFill>
                <a:schemeClr val="bg1"/>
              </a:solidFill>
            </a:endParaRPr>
          </a:p>
          <a:p>
            <a:pPr marL="1828800" lvl="4" indent="0">
              <a:buNone/>
            </a:pPr>
            <a:endParaRPr lang="fa-IR" dirty="0">
              <a:solidFill>
                <a:schemeClr val="bg1"/>
              </a:solidFill>
            </a:endParaRPr>
          </a:p>
          <a:p>
            <a:pPr marL="1828800" lvl="4" indent="0">
              <a:buNone/>
            </a:pPr>
            <a:endParaRPr lang="fa-IR" dirty="0" smtClean="0">
              <a:solidFill>
                <a:schemeClr val="bg1"/>
              </a:solidFill>
            </a:endParaRPr>
          </a:p>
          <a:p>
            <a:pPr marL="1828800" lvl="4" indent="0">
              <a:buNone/>
            </a:pPr>
            <a:endParaRPr lang="fa-IR" dirty="0">
              <a:solidFill>
                <a:schemeClr val="bg1"/>
              </a:solidFill>
            </a:endParaRPr>
          </a:p>
          <a:p>
            <a:pPr marL="1828800" lvl="4" indent="0">
              <a:buNone/>
            </a:pPr>
            <a:endParaRPr lang="fa-IR" dirty="0" smtClean="0">
              <a:solidFill>
                <a:schemeClr val="bg1"/>
              </a:solidFill>
            </a:endParaRPr>
          </a:p>
          <a:p>
            <a:pPr marL="1828800" lvl="4" indent="0">
              <a:buNone/>
            </a:pPr>
            <a:endParaRPr lang="fa-IR" dirty="0">
              <a:solidFill>
                <a:schemeClr val="bg1"/>
              </a:solidFill>
            </a:endParaRPr>
          </a:p>
          <a:p>
            <a:pPr marL="1828800" lvl="4" indent="0">
              <a:buNone/>
            </a:pPr>
            <a:endParaRPr lang="fa-IR" dirty="0" smtClean="0">
              <a:solidFill>
                <a:schemeClr val="bg1"/>
              </a:solidFill>
            </a:endParaRPr>
          </a:p>
          <a:p>
            <a:pPr marL="1828800" lvl="4" indent="0">
              <a:buNone/>
            </a:pPr>
            <a:endParaRPr lang="fa-IR" dirty="0">
              <a:solidFill>
                <a:schemeClr val="bg1"/>
              </a:solidFill>
            </a:endParaRPr>
          </a:p>
          <a:p>
            <a:pPr marL="1828800" lvl="4" indent="0">
              <a:buNone/>
            </a:pPr>
            <a:r>
              <a:rPr lang="fa-IR" sz="3300" dirty="0" smtClean="0">
                <a:solidFill>
                  <a:schemeClr val="bg1"/>
                </a:solidFill>
              </a:rPr>
              <a:t>  </a:t>
            </a:r>
            <a:r>
              <a:rPr lang="fa-IR" sz="7200" b="1" dirty="0" smtClean="0"/>
              <a:t>حلقه بلند                             </a:t>
            </a:r>
            <a:r>
              <a:rPr lang="fa-IR" sz="3300" b="1" dirty="0" smtClean="0"/>
              <a:t> </a:t>
            </a:r>
            <a:r>
              <a:rPr lang="fa-IR" sz="1600" b="1" dirty="0" smtClean="0"/>
              <a:t>           </a:t>
            </a:r>
          </a:p>
          <a:p>
            <a:pPr marL="1828800" lvl="4" indent="0">
              <a:buNone/>
            </a:pPr>
            <a:r>
              <a:rPr lang="fa-IR" sz="1600" b="1" dirty="0"/>
              <a:t> </a:t>
            </a:r>
            <a:r>
              <a:rPr lang="fa-IR" sz="1600" b="1" dirty="0" smtClean="0"/>
              <a:t>                                                                                                           </a:t>
            </a:r>
            <a:endParaRPr lang="fa-IR" sz="1600" dirty="0" smtClean="0">
              <a:solidFill>
                <a:schemeClr val="bg1"/>
              </a:solidFill>
            </a:endParaRPr>
          </a:p>
          <a:p>
            <a:pPr marL="1828800" lvl="4" indent="0">
              <a:buNone/>
            </a:pPr>
            <a:endParaRPr lang="fa-IR" dirty="0">
              <a:solidFill>
                <a:schemeClr val="bg1"/>
              </a:solidFill>
            </a:endParaRPr>
          </a:p>
          <a:p>
            <a:pPr marL="1828800" lvl="4" indent="0">
              <a:buNone/>
            </a:pPr>
            <a:r>
              <a:rPr lang="fa-IR" dirty="0" smtClean="0">
                <a:solidFill>
                  <a:schemeClr val="bg1"/>
                </a:solidFill>
              </a:rPr>
              <a:t>   </a:t>
            </a:r>
            <a:endParaRPr lang="fa-IR" dirty="0">
              <a:solidFill>
                <a:schemeClr val="bg1"/>
              </a:solidFill>
            </a:endParaRPr>
          </a:p>
          <a:p>
            <a:pPr marL="1828800" lvl="4" indent="0">
              <a:buNone/>
            </a:pPr>
            <a:endParaRPr lang="fa-IR" dirty="0" smtClean="0">
              <a:solidFill>
                <a:schemeClr val="bg1"/>
              </a:solidFill>
            </a:endParaRPr>
          </a:p>
          <a:p>
            <a:pPr marL="1828800" lvl="4" indent="0">
              <a:buNone/>
            </a:pPr>
            <a:endParaRPr lang="fa-IR" dirty="0">
              <a:solidFill>
                <a:schemeClr val="bg1"/>
              </a:solidFill>
            </a:endParaRPr>
          </a:p>
          <a:p>
            <a:pPr marL="1828800" lvl="4" indent="0">
              <a:lnSpc>
                <a:spcPct val="170000"/>
              </a:lnSpc>
              <a:buNone/>
            </a:pPr>
            <a:r>
              <a:rPr lang="fa-IR" dirty="0" smtClean="0">
                <a:solidFill>
                  <a:schemeClr val="bg1"/>
                </a:solidFill>
              </a:rPr>
              <a:t> </a:t>
            </a:r>
            <a:r>
              <a:rPr lang="fa-IR" sz="7200" b="1" dirty="0" smtClean="0"/>
              <a:t>حلقه کوتاه </a:t>
            </a:r>
          </a:p>
          <a:p>
            <a:pPr marL="1828800" lvl="4" indent="0">
              <a:buNone/>
            </a:pPr>
            <a:endParaRPr lang="fa-IR" sz="1600" b="1" dirty="0"/>
          </a:p>
          <a:p>
            <a:pPr marL="1828800" lvl="4" indent="0">
              <a:buNone/>
            </a:pPr>
            <a:endParaRPr lang="fa-IR" sz="1600" b="1" dirty="0"/>
          </a:p>
          <a:p>
            <a:pPr marL="1828800" lvl="4" indent="0" algn="r" rtl="1">
              <a:buNone/>
            </a:pPr>
            <a:r>
              <a:rPr lang="fa-IR" sz="2000" b="1" dirty="0" smtClean="0"/>
              <a:t>     </a:t>
            </a:r>
          </a:p>
          <a:p>
            <a:pPr marL="1828800" lvl="4" indent="0" algn="r" rtl="1">
              <a:buNone/>
            </a:pPr>
            <a:r>
              <a:rPr lang="fa-IR" sz="8000" b="1" dirty="0" smtClean="0"/>
              <a:t>                               تعامل بین </a:t>
            </a:r>
            <a:r>
              <a:rPr lang="en-US" sz="8000" b="1" dirty="0" smtClean="0"/>
              <a:t>CNS </a:t>
            </a:r>
            <a:r>
              <a:rPr lang="fa-IR" sz="8000" b="1" dirty="0" smtClean="0"/>
              <a:t> و </a:t>
            </a:r>
            <a:r>
              <a:rPr lang="en-US" sz="8000" b="1" dirty="0" smtClean="0"/>
              <a:t>PNS</a:t>
            </a:r>
            <a:r>
              <a:rPr lang="fa-IR" sz="7200" b="1" dirty="0" smtClean="0"/>
              <a:t>  </a:t>
            </a:r>
            <a:r>
              <a:rPr lang="fa-IR" sz="8000" b="1" dirty="0" smtClean="0"/>
              <a:t>در هنگام کنترل حرکت</a:t>
            </a:r>
            <a:endParaRPr lang="fa-IR" sz="7200" dirty="0">
              <a:solidFill>
                <a:schemeClr val="bg1"/>
              </a:solidFill>
            </a:endParaRPr>
          </a:p>
        </p:txBody>
      </p:sp>
      <p:sp>
        <p:nvSpPr>
          <p:cNvPr id="124" name="Rectangle 123"/>
          <p:cNvSpPr/>
          <p:nvPr/>
        </p:nvSpPr>
        <p:spPr>
          <a:xfrm>
            <a:off x="5207000" y="2946672"/>
            <a:ext cx="1037879" cy="427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مخچه</a:t>
            </a:r>
            <a:endParaRPr lang="en-US" dirty="0"/>
          </a:p>
        </p:txBody>
      </p:sp>
      <p:sp>
        <p:nvSpPr>
          <p:cNvPr id="130" name="Rectangle 129"/>
          <p:cNvSpPr/>
          <p:nvPr/>
        </p:nvSpPr>
        <p:spPr>
          <a:xfrm>
            <a:off x="4432300" y="3581398"/>
            <a:ext cx="914400" cy="455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ساقه مغز</a:t>
            </a:r>
            <a:endParaRPr lang="en-US" dirty="0"/>
          </a:p>
        </p:txBody>
      </p:sp>
      <p:sp>
        <p:nvSpPr>
          <p:cNvPr id="131" name="Rectangle 130"/>
          <p:cNvSpPr/>
          <p:nvPr/>
        </p:nvSpPr>
        <p:spPr>
          <a:xfrm>
            <a:off x="4416424" y="4369246"/>
            <a:ext cx="930275" cy="49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نخاع شوکی</a:t>
            </a:r>
            <a:endParaRPr lang="en-US" dirty="0"/>
          </a:p>
        </p:txBody>
      </p:sp>
      <p:sp>
        <p:nvSpPr>
          <p:cNvPr id="132" name="Rectangle 131"/>
          <p:cNvSpPr/>
          <p:nvPr/>
        </p:nvSpPr>
        <p:spPr>
          <a:xfrm>
            <a:off x="4432299" y="5157279"/>
            <a:ext cx="956647" cy="475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عضلات</a:t>
            </a:r>
            <a:endParaRPr lang="en-US" dirty="0"/>
          </a:p>
        </p:txBody>
      </p:sp>
      <p:sp>
        <p:nvSpPr>
          <p:cNvPr id="133" name="Rectangle 132"/>
          <p:cNvSpPr/>
          <p:nvPr/>
        </p:nvSpPr>
        <p:spPr>
          <a:xfrm>
            <a:off x="3263900" y="2972844"/>
            <a:ext cx="1041400" cy="49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عقده های قاعده ای</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7042" y="2414048"/>
            <a:ext cx="2771881" cy="3123152"/>
          </a:xfrm>
          <a:prstGeom prst="rect">
            <a:avLst/>
          </a:prstGeom>
        </p:spPr>
      </p:pic>
    </p:spTree>
    <p:extLst>
      <p:ext uri="{BB962C8B-B14F-4D97-AF65-F5344CB8AC3E}">
        <p14:creationId xmlns:p14="http://schemas.microsoft.com/office/powerpoint/2010/main" val="89257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792540"/>
            <a:ext cx="11353800" cy="5109091"/>
          </a:xfrm>
          <a:prstGeom prst="rect">
            <a:avLst/>
          </a:prstGeom>
          <a:solidFill>
            <a:schemeClr val="accent1">
              <a:lumMod val="20000"/>
              <a:lumOff val="80000"/>
            </a:schemeClr>
          </a:solidFill>
        </p:spPr>
        <p:txBody>
          <a:bodyPr wrap="square">
            <a:spAutoFit/>
          </a:bodyPr>
          <a:lstStyle/>
          <a:p>
            <a:pPr algn="r" rtl="1"/>
            <a:r>
              <a:rPr lang="fa-IR" sz="2800" b="1" dirty="0">
                <a:solidFill>
                  <a:srgbClr val="FF0000"/>
                </a:solidFill>
              </a:rPr>
              <a:t>به نظر می رسد</a:t>
            </a:r>
            <a:r>
              <a:rPr lang="fa-IR" sz="2800" b="1" dirty="0" smtClean="0">
                <a:solidFill>
                  <a:srgbClr val="FF0000"/>
                </a:solidFill>
              </a:rPr>
              <a:t>:</a:t>
            </a:r>
            <a:endParaRPr lang="en-US" sz="2800" b="1" dirty="0" smtClean="0">
              <a:solidFill>
                <a:srgbClr val="FF0000"/>
              </a:solidFill>
            </a:endParaRPr>
          </a:p>
          <a:p>
            <a:pPr algn="r" rtl="1"/>
            <a:endParaRPr lang="fa-IR" sz="2800" b="1" dirty="0"/>
          </a:p>
          <a:p>
            <a:pPr algn="r" rtl="1"/>
            <a:r>
              <a:rPr lang="fa-IR" sz="2800" dirty="0"/>
              <a:t>اطلاعات وارده به </a:t>
            </a:r>
            <a:r>
              <a:rPr lang="fa-IR" sz="2800" b="1" dirty="0">
                <a:solidFill>
                  <a:srgbClr val="FF0000"/>
                </a:solidFill>
              </a:rPr>
              <a:t>مخچه </a:t>
            </a:r>
            <a:r>
              <a:rPr lang="fa-IR" sz="2800" b="1" dirty="0"/>
              <a:t>و</a:t>
            </a:r>
            <a:r>
              <a:rPr lang="fa-IR" sz="2800" b="1" dirty="0">
                <a:solidFill>
                  <a:srgbClr val="FF0000"/>
                </a:solidFill>
              </a:rPr>
              <a:t> عقده های قاعده ای </a:t>
            </a:r>
            <a:r>
              <a:rPr lang="fa-IR" sz="2800" dirty="0"/>
              <a:t>که از قشر پیش حرکتی می آیند </a:t>
            </a:r>
            <a:endParaRPr lang="fa-IR" sz="2800" dirty="0" smtClean="0"/>
          </a:p>
          <a:p>
            <a:pPr algn="r" rtl="1"/>
            <a:r>
              <a:rPr lang="fa-IR" sz="2800" dirty="0" smtClean="0"/>
              <a:t>مسئول </a:t>
            </a:r>
            <a:r>
              <a:rPr lang="fa-IR" sz="2800" dirty="0"/>
              <a:t>حرکات ارادی هستند.</a:t>
            </a:r>
          </a:p>
          <a:p>
            <a:pPr algn="r" rtl="1"/>
            <a:r>
              <a:rPr lang="fa-IR" sz="2800" b="1" dirty="0">
                <a:solidFill>
                  <a:srgbClr val="002060"/>
                </a:solidFill>
              </a:rPr>
              <a:t>تعامل بین قشر حرکتی واین بخش های مغز شاید به این دلیل باشد </a:t>
            </a:r>
            <a:r>
              <a:rPr lang="fa-IR" sz="2800" dirty="0"/>
              <a:t>که </a:t>
            </a:r>
            <a:r>
              <a:rPr lang="en-US" sz="2800" dirty="0"/>
              <a:t>CNS </a:t>
            </a:r>
            <a:r>
              <a:rPr lang="fa-IR" sz="2800" dirty="0"/>
              <a:t>می خواهد مطمئن گردد که پیام های عصبی رسیده به ساقه ی مغز،همان پیام هایی هستند که قصد انجام آنها را دارد(حرکات ارادی).این پیام ها تحت عنوان </a:t>
            </a:r>
            <a:r>
              <a:rPr lang="fa-IR" sz="2800" b="1" u="sng" dirty="0"/>
              <a:t>پیش خوراند </a:t>
            </a:r>
            <a:r>
              <a:rPr lang="en-US" sz="2800" b="1" u="sng" dirty="0"/>
              <a:t>feed forward  </a:t>
            </a:r>
            <a:r>
              <a:rPr lang="fa-IR" sz="2800" dirty="0"/>
              <a:t>شناخته می شوند</a:t>
            </a:r>
            <a:r>
              <a:rPr lang="fa-IR" sz="2800" dirty="0" smtClean="0"/>
              <a:t>.</a:t>
            </a:r>
          </a:p>
          <a:p>
            <a:pPr algn="r" rtl="1"/>
            <a:endParaRPr lang="fa-IR" sz="2800" dirty="0"/>
          </a:p>
          <a:p>
            <a:pPr algn="r" rtl="1"/>
            <a:r>
              <a:rPr lang="fa-IR" sz="2800" b="1" dirty="0">
                <a:solidFill>
                  <a:srgbClr val="C00000"/>
                </a:solidFill>
              </a:rPr>
              <a:t>مخچه نیز بازخوردهای حاصله از</a:t>
            </a:r>
            <a:r>
              <a:rPr lang="en-US" sz="2800" b="1" dirty="0">
                <a:solidFill>
                  <a:srgbClr val="C00000"/>
                </a:solidFill>
              </a:rPr>
              <a:t>PNS </a:t>
            </a:r>
            <a:r>
              <a:rPr lang="fa-IR" sz="2800" b="1" dirty="0">
                <a:solidFill>
                  <a:srgbClr val="C00000"/>
                </a:solidFill>
              </a:rPr>
              <a:t>را دریافت کرده </a:t>
            </a:r>
            <a:r>
              <a:rPr lang="fa-IR" sz="2800" dirty="0"/>
              <a:t>تا بتواند حرکت در حال اجرا را تنظیم نموده و تغییرات مورد نیاز در حرکت را اجرا نمایند تا درنهایت یک حرکت ارادی به وقوع بپیوندد.</a:t>
            </a:r>
          </a:p>
          <a:p>
            <a:pPr algn="r" rtl="1"/>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0173">
            <a:off x="173746" y="360739"/>
            <a:ext cx="2044700" cy="1778000"/>
          </a:xfrm>
          <a:prstGeom prst="rect">
            <a:avLst/>
          </a:prstGeom>
        </p:spPr>
      </p:pic>
    </p:spTree>
    <p:extLst>
      <p:ext uri="{BB962C8B-B14F-4D97-AF65-F5344CB8AC3E}">
        <p14:creationId xmlns:p14="http://schemas.microsoft.com/office/powerpoint/2010/main" val="308496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3200" y="130771"/>
            <a:ext cx="3175000" cy="2396732"/>
          </a:xfrm>
          <a:prstGeom prst="rect">
            <a:avLst/>
          </a:prstGeom>
        </p:spPr>
      </p:pic>
      <p:sp>
        <p:nvSpPr>
          <p:cNvPr id="2" name="Title 1"/>
          <p:cNvSpPr>
            <a:spLocks noGrp="1"/>
          </p:cNvSpPr>
          <p:nvPr>
            <p:ph type="title"/>
          </p:nvPr>
        </p:nvSpPr>
        <p:spPr>
          <a:xfrm>
            <a:off x="1451579" y="804519"/>
            <a:ext cx="8924321" cy="1049235"/>
          </a:xfrm>
        </p:spPr>
        <p:txBody>
          <a:bodyPr>
            <a:normAutofit/>
          </a:bodyPr>
          <a:lstStyle/>
          <a:p>
            <a:pPr algn="r" rtl="1"/>
            <a:r>
              <a:rPr lang="fa-IR" sz="4400" b="1" dirty="0">
                <a:solidFill>
                  <a:srgbClr val="FF0000"/>
                </a:solidFill>
              </a:rPr>
              <a:t>حس عمقی:</a:t>
            </a:r>
            <a:endParaRPr lang="en-US" sz="4400" b="1" dirty="0">
              <a:solidFill>
                <a:srgbClr val="FF0000"/>
              </a:solidFill>
            </a:endParaRPr>
          </a:p>
        </p:txBody>
      </p:sp>
      <p:sp>
        <p:nvSpPr>
          <p:cNvPr id="3" name="Content Placeholder 2"/>
          <p:cNvSpPr>
            <a:spLocks noGrp="1"/>
          </p:cNvSpPr>
          <p:nvPr>
            <p:ph idx="1"/>
          </p:nvPr>
        </p:nvSpPr>
        <p:spPr>
          <a:xfrm>
            <a:off x="203200" y="1853754"/>
            <a:ext cx="11671300" cy="4559746"/>
          </a:xfrm>
        </p:spPr>
        <p:txBody>
          <a:bodyPr>
            <a:normAutofit/>
          </a:bodyPr>
          <a:lstStyle/>
          <a:p>
            <a:pPr algn="r" rtl="1"/>
            <a:r>
              <a:rPr lang="fa-IR" dirty="0"/>
              <a:t/>
            </a:r>
            <a:br>
              <a:rPr lang="fa-IR" dirty="0"/>
            </a:br>
            <a:r>
              <a:rPr lang="fa-IR" dirty="0"/>
              <a:t/>
            </a:r>
            <a:br>
              <a:rPr lang="fa-IR" dirty="0"/>
            </a:br>
            <a:r>
              <a:rPr lang="fa-IR" sz="2400" b="1" dirty="0"/>
              <a:t>اطلاعات رسیده از مراکز  بالایی مغز توسط اعصاب وابران</a:t>
            </a:r>
            <a:r>
              <a:rPr lang="en-US" sz="2400" b="1" dirty="0" err="1"/>
              <a:t>effereat</a:t>
            </a:r>
            <a:r>
              <a:rPr lang="en-US" sz="2400" b="1" dirty="0"/>
              <a:t> nerves  </a:t>
            </a:r>
            <a:r>
              <a:rPr lang="fa-IR" sz="2400" b="1" dirty="0"/>
              <a:t>یا نرون های حرکتی</a:t>
            </a:r>
            <a:r>
              <a:rPr lang="en-US" sz="2400" b="1" dirty="0" err="1"/>
              <a:t>motoneurons</a:t>
            </a:r>
            <a:r>
              <a:rPr lang="en-US" sz="2400" b="1" dirty="0"/>
              <a:t>   </a:t>
            </a:r>
            <a:r>
              <a:rPr lang="fa-IR" sz="2400" b="1" dirty="0"/>
              <a:t>داخل نخاع شوکی به عضلات فرستاده می شوند.واز طریق اعصاب آوران </a:t>
            </a:r>
            <a:r>
              <a:rPr lang="en-US" sz="2400" b="1" dirty="0"/>
              <a:t>afferent  nerves </a:t>
            </a:r>
            <a:r>
              <a:rPr lang="fa-IR" sz="2400" b="1" dirty="0"/>
              <a:t>یا نرون های حسی</a:t>
            </a:r>
            <a:r>
              <a:rPr lang="en-US" sz="2400" b="1" dirty="0"/>
              <a:t>sensory neurons </a:t>
            </a:r>
            <a:r>
              <a:rPr lang="fa-IR" sz="2400" b="1" dirty="0"/>
              <a:t>که آنها نیز داخل نخاع قرار دارند به  </a:t>
            </a:r>
            <a:r>
              <a:rPr lang="en-US" sz="2400" b="1" dirty="0"/>
              <a:t>CNS</a:t>
            </a:r>
            <a:r>
              <a:rPr lang="fa-IR" sz="2400" b="1" dirty="0"/>
              <a:t>برمی گردند.این اطلاعات حسی </a:t>
            </a:r>
            <a:r>
              <a:rPr lang="fa-IR" sz="2400" b="1" dirty="0">
                <a:solidFill>
                  <a:srgbClr val="FF0000"/>
                </a:solidFill>
              </a:rPr>
              <a:t>حس عمقی</a:t>
            </a:r>
            <a:r>
              <a:rPr lang="en-US" sz="2400" b="1" dirty="0"/>
              <a:t>proprioception </a:t>
            </a:r>
            <a:r>
              <a:rPr lang="fa-IR" sz="2400" b="1" dirty="0"/>
              <a:t>نام دارند.</a:t>
            </a:r>
            <a:br>
              <a:rPr lang="fa-IR" sz="2400" b="1" dirty="0"/>
            </a:br>
            <a:r>
              <a:rPr lang="fa-IR" sz="2400" b="1" dirty="0"/>
              <a:t/>
            </a:r>
            <a:br>
              <a:rPr lang="fa-IR" sz="2400" b="1" dirty="0"/>
            </a:br>
            <a:r>
              <a:rPr lang="fa-IR" sz="2400" b="1" dirty="0"/>
              <a:t> </a:t>
            </a:r>
            <a:r>
              <a:rPr lang="fa-IR" sz="2400" b="1" dirty="0">
                <a:solidFill>
                  <a:srgbClr val="0070C0"/>
                </a:solidFill>
              </a:rPr>
              <a:t>حس عمقی نوعی ادراک است اماخیلی فراتر از ادراک کار می کند. </a:t>
            </a:r>
            <a:r>
              <a:rPr lang="fa-IR" sz="2400" b="1" dirty="0"/>
              <a:t>وهر دو نظریه معتقدند که این اندام ها نه تنها حرکات را شناسایی می کنند بلکه به کنترل حرکات نیز کمک می کنند.</a:t>
            </a:r>
            <a:endParaRPr lang="en-US" sz="2400" b="1" dirty="0"/>
          </a:p>
        </p:txBody>
      </p:sp>
      <p:pic>
        <p:nvPicPr>
          <p:cNvPr id="6" name="Picture 5"/>
          <p:cNvPicPr>
            <a:picLocks noChangeAspect="1"/>
          </p:cNvPicPr>
          <p:nvPr/>
        </p:nvPicPr>
        <p:blipFill>
          <a:blip r:embed="rId3"/>
          <a:stretch>
            <a:fillRect/>
          </a:stretch>
        </p:blipFill>
        <p:spPr>
          <a:xfrm>
            <a:off x="3249914" y="130770"/>
            <a:ext cx="3003550" cy="2396733"/>
          </a:xfrm>
          <a:prstGeom prst="rect">
            <a:avLst/>
          </a:prstGeom>
        </p:spPr>
      </p:pic>
    </p:spTree>
    <p:extLst>
      <p:ext uri="{BB962C8B-B14F-4D97-AF65-F5344CB8AC3E}">
        <p14:creationId xmlns:p14="http://schemas.microsoft.com/office/powerpoint/2010/main" val="1327042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627440"/>
            <a:ext cx="11557000" cy="5016758"/>
          </a:xfrm>
          <a:prstGeom prst="rect">
            <a:avLst/>
          </a:prstGeom>
        </p:spPr>
        <p:txBody>
          <a:bodyPr wrap="square">
            <a:spAutoFit/>
          </a:bodyPr>
          <a:lstStyle/>
          <a:p>
            <a:pPr algn="r" rtl="1"/>
            <a:r>
              <a:rPr lang="fa-IR" sz="2800" b="1" dirty="0"/>
              <a:t>شرینگتون (1906)اظهار می کند که حس عمقی موقعیت بدن را در فضا درک می کند. </a:t>
            </a:r>
            <a:endParaRPr lang="en-US" sz="2800" b="1" dirty="0" smtClean="0"/>
          </a:p>
          <a:p>
            <a:pPr algn="r" rtl="1"/>
            <a:endParaRPr lang="en-US" sz="2800" b="1" dirty="0">
              <a:solidFill>
                <a:srgbClr val="FF0000"/>
              </a:solidFill>
            </a:endParaRPr>
          </a:p>
          <a:p>
            <a:pPr algn="r" rtl="1"/>
            <a:r>
              <a:rPr lang="fa-IR" sz="2800" b="1" dirty="0" smtClean="0">
                <a:solidFill>
                  <a:srgbClr val="FF0000"/>
                </a:solidFill>
              </a:rPr>
              <a:t>واژه </a:t>
            </a:r>
            <a:r>
              <a:rPr lang="fa-IR" sz="2800" b="1" dirty="0">
                <a:solidFill>
                  <a:srgbClr val="FF0000"/>
                </a:solidFill>
              </a:rPr>
              <a:t>ی کینستزی</a:t>
            </a:r>
            <a:r>
              <a:rPr lang="en-US" sz="2800" b="1" dirty="0" err="1"/>
              <a:t>kinaesthesis</a:t>
            </a:r>
            <a:r>
              <a:rPr lang="en-US" sz="2800" b="1" dirty="0"/>
              <a:t>  : </a:t>
            </a:r>
            <a:r>
              <a:rPr lang="fa-IR" sz="2800" b="1" dirty="0">
                <a:solidFill>
                  <a:srgbClr val="002060"/>
                </a:solidFill>
              </a:rPr>
              <a:t>برای توصیف ادراک شخصی از حرکت کل بدن یا اعضای جداگانه  بدنش مورد استفاده قرار گرفته است.</a:t>
            </a:r>
          </a:p>
          <a:p>
            <a:pPr algn="r" rtl="1"/>
            <a:r>
              <a:rPr lang="fa-IR" sz="2800" b="1" dirty="0"/>
              <a:t>تعارف حس عمقی و کینستزی بسیار شبیه به هم است و تعریف کلی این دو به این شرح است:</a:t>
            </a:r>
          </a:p>
          <a:p>
            <a:pPr algn="r" rtl="1"/>
            <a:endParaRPr lang="en-US" sz="3200" b="1" dirty="0" smtClean="0">
              <a:solidFill>
                <a:srgbClr val="FF0000"/>
              </a:solidFill>
            </a:endParaRPr>
          </a:p>
          <a:p>
            <a:pPr algn="ctr" rtl="1"/>
            <a:r>
              <a:rPr lang="fa-IR" sz="3200" b="1" dirty="0" smtClean="0">
                <a:solidFill>
                  <a:srgbClr val="FF0000"/>
                </a:solidFill>
              </a:rPr>
              <a:t>**توانایی </a:t>
            </a:r>
            <a:r>
              <a:rPr lang="fa-IR" sz="3200" b="1" dirty="0">
                <a:solidFill>
                  <a:srgbClr val="FF0000"/>
                </a:solidFill>
              </a:rPr>
              <a:t>شخص در دانستن اینکه بدنش در کجای فضا قرار گرفته و اطلاع از قرارگیری اعضای مختلف </a:t>
            </a:r>
            <a:r>
              <a:rPr lang="fa-IR" sz="3200" b="1" dirty="0" smtClean="0">
                <a:solidFill>
                  <a:srgbClr val="FF0000"/>
                </a:solidFill>
              </a:rPr>
              <a:t>بدن**</a:t>
            </a:r>
            <a:endParaRPr lang="fa-IR" sz="3200" b="1" dirty="0">
              <a:solidFill>
                <a:srgbClr val="FF0000"/>
              </a:solidFill>
            </a:endParaRPr>
          </a:p>
          <a:p>
            <a:pPr algn="r" rtl="1"/>
            <a:r>
              <a:rPr lang="fa-IR" sz="2800" b="1" dirty="0"/>
              <a:t>در تعریف حس عمقی هم به آگاه شدن شخص از وقایع داخل بدنش یعنی آگاهی از وضعیت قرارگیری اندام ها وهم آگاه شدن ار وقایع خارج بدن توجه شده است.</a:t>
            </a:r>
          </a:p>
          <a:p>
            <a:pPr algn="r" rtl="1"/>
            <a:endParaRPr lang="fa-IR"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7750"/>
            <a:ext cx="3378200" cy="2000250"/>
          </a:xfrm>
          <a:prstGeom prst="rect">
            <a:avLst/>
          </a:prstGeom>
        </p:spPr>
      </p:pic>
    </p:spTree>
    <p:extLst>
      <p:ext uri="{BB962C8B-B14F-4D97-AF65-F5344CB8AC3E}">
        <p14:creationId xmlns:p14="http://schemas.microsoft.com/office/powerpoint/2010/main" val="3519882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374</TotalTime>
  <Words>2065</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Gill Sans MT</vt:lpstr>
      <vt:lpstr>Times New Roman</vt:lpstr>
      <vt:lpstr>Gallery</vt:lpstr>
      <vt:lpstr>   فصل هفتم:  کنترل حرکت  اکتساب و اجرای مهارتهای ورزشی</vt:lpstr>
      <vt:lpstr>در این فصل انتقادات وارده بر ادعای طرفداران نظریه پردازش اطلاعات ( که معتقد بر وجود کنترل حرکتی هستند) مورد بررسی قرار می گیرد. هردو نظریه ی پردازش اطلاعات وروان شناسی بوم شناختی نقش PNS    و CNS  را در کنترل حرکتی پذیرفته اند اما در مورد اهمیت نسبی آنها واینکه این دو سیستم چه کارهایی انجام می دهند هنوز در شک و تردید قرار دارند.  </vt:lpstr>
      <vt:lpstr>منظور از کنترل حرکتی چیست؟   اینکه ما چگونه قادر خواهیم بود به طور مکرر مهارتهای ساده و پیچیده را با هم انجام دهیم. برخی مهارتهای به ظاهر ساده نیاز به هماهنگی کل اعضای بدن، تعادل بدن، ادراک بینایی و هماهنگی قدرت و حرکت بازوها دارد. برای یک اسکیت باز حرفه ای، چرخش سه دور کار زیاد سختی نیست، اما برای من که آن را بلد نیستم، کاری بسیار دشوار و غیرممکن به نظر می رسد. </vt:lpstr>
      <vt:lpstr>نظریه ی پردازش اطلاعات و کنترل حرکتی   تعامل  PNS   و CNS   شواهد تکنیکی در این مورد عبارتند از:  الکترومیوگرافیEMG )) الکتروانسفالوگرافیEEG)) تصویر برداری به وسیله ی رزونانس مغناطیسی(MRI )   با این تکنیکها می شود فعالیت را در هنگام فعالیت بدنی بررسی کرد. اگرچه اطلاعات حاصله بسیار ناقص هستند اما این تکنیکها ثابت کرده اند که حرکات ارادی به وسیله ی قشرپیش حرکتی  شروع می شوند. سپس اطلاعات به قشرحرکتی اولیه  ، عقده های قاعده ای  و مخچه می رسند.</vt:lpstr>
      <vt:lpstr>PowerPoint Presentation</vt:lpstr>
      <vt:lpstr>حرکات کوتاه مدت -----» عقده های قاعده ای مسئول تنظیم حرکات است و بازخوردی از PNS دریافت نمی کند. حرکات بلند مدت  -----»  مخچه مسئول تنظیم حرکات است و اطلاعات را مستقیم ازPNSدریافت می کند. </vt:lpstr>
      <vt:lpstr>PowerPoint Presentation</vt:lpstr>
      <vt:lpstr>حس عمقی:</vt:lpstr>
      <vt:lpstr>PowerPoint Presentation</vt:lpstr>
      <vt:lpstr>PowerPoint Presentation</vt:lpstr>
      <vt:lpstr>اندام دهلیزی:  تعادل                    جهت حرکت </vt:lpstr>
      <vt:lpstr>PowerPoint Presentation</vt:lpstr>
      <vt:lpstr>زمانی که مچ پاهایتان پیچ می خورد چه اتفاقی می افتد؟؟؟؟؟؟ ابتدا اطلاعات از طریق نرونα  به عضله ارسال می شود تا حرکت ایجاد گردد. براثر برخی دلایل مثل ناهمسان بودن سطح زمین حرکت به طور نامناسب انجام شده و مچ  پاهایتان  شروع به خم شدن می کند. اگر این اطلاعات مجبور بودند تا CNS بالا بروند، احتمالا مچ پای شما می شکست اما بعلت وجود هم فعالی γ -α  ،این مشکل در سطح نخاعی حل شده و در زمان بسیار کوتاهی تعدیل حرکت مچ پا صورت می گیرد. </vt:lpstr>
      <vt:lpstr>PowerPoint Presentation</vt:lpstr>
      <vt:lpstr>PowerPoint Presentation</vt:lpstr>
      <vt:lpstr>PowerPoint Presentation</vt:lpstr>
      <vt:lpstr>PowerPoint Presentation</vt:lpstr>
      <vt:lpstr>PowerPoint Presentation</vt:lpstr>
      <vt:lpstr>طبق نظریه قدیمی برنامه ی حرکتی، ما قادر نیستیم مهارتهای بدیعی را ایجاد کنیم، بلکه ما تنها می توانیم مهارتهای یاد گرفته شده را تکرار نمائیم.  بر اساس نظریه برنامه حرکتی تعمیم یافته برای گروهی از اعمال که دارای وجوه جوهری مشترکی هستند، یک برنامه ی تعمیم یافته در حافظه وجود دارد که هنگام اجرا فراخوانی شده و با توجه به شرایط محیطی، پارامترهای ویژه ی حرکت به برنامه ی فراخوانده شده، افزوده شده و شکل نهایی حرکت تعیین می گردد. </vt:lpstr>
      <vt:lpstr>پیروز و سربلند باشید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هفتم:  کنترل حرکت  اکتساب و اجرای مهارتهای ورزشی</dc:title>
  <dc:creator>Windows User</dc:creator>
  <cp:lastModifiedBy>Windows User</cp:lastModifiedBy>
  <cp:revision>82</cp:revision>
  <dcterms:created xsi:type="dcterms:W3CDTF">2020-04-09T03:15:36Z</dcterms:created>
  <dcterms:modified xsi:type="dcterms:W3CDTF">2020-04-10T14:38:01Z</dcterms:modified>
</cp:coreProperties>
</file>