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73" r:id="rId8"/>
    <p:sldId id="262" r:id="rId9"/>
    <p:sldId id="263" r:id="rId10"/>
    <p:sldId id="274" r:id="rId11"/>
    <p:sldId id="264" r:id="rId12"/>
    <p:sldId id="265" r:id="rId13"/>
    <p:sldId id="266" r:id="rId14"/>
    <p:sldId id="267" r:id="rId15"/>
    <p:sldId id="275" r:id="rId16"/>
    <p:sldId id="268" r:id="rId17"/>
    <p:sldId id="269" r:id="rId18"/>
    <p:sldId id="270"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DD4D0A-37F4-4746-9FBA-C31ECD97C525}" type="datetimeFigureOut">
              <a:rPr lang="en-US" smtClean="0"/>
              <a:t>4/5/2020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0774F58-0B88-406C-A495-DD37651A1DA7}" type="slidenum">
              <a:rPr lang="en-US" smtClean="0"/>
              <a:t>‹#›</a:t>
            </a:fld>
            <a:endParaRPr lang="en-US"/>
          </a:p>
        </p:txBody>
      </p:sp>
    </p:spTree>
    <p:extLst>
      <p:ext uri="{BB962C8B-B14F-4D97-AF65-F5344CB8AC3E}">
        <p14:creationId xmlns:p14="http://schemas.microsoft.com/office/powerpoint/2010/main" val="215660575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561DEC-F5EA-4C0D-90FA-E62BA4F90846}" type="datetimeFigureOut">
              <a:rPr lang="en-US" smtClean="0"/>
              <a:t>4/5/2020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8C0333-0375-4E22-8176-260F0B63129A}" type="slidenum">
              <a:rPr lang="en-US" smtClean="0"/>
              <a:t>‹#›</a:t>
            </a:fld>
            <a:endParaRPr lang="en-US"/>
          </a:p>
        </p:txBody>
      </p:sp>
    </p:spTree>
    <p:extLst>
      <p:ext uri="{BB962C8B-B14F-4D97-AF65-F5344CB8AC3E}">
        <p14:creationId xmlns:p14="http://schemas.microsoft.com/office/powerpoint/2010/main" val="254512403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19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8C0333-0375-4E22-8176-260F0B63129A}" type="slidenum">
              <a:rPr lang="en-US" smtClean="0"/>
              <a:t>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1504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52F36E-FFCC-4A63-AC70-16D742A96DB2}"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48DF9-A50D-4E59-B73C-A443B8D2D61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85B11-09BE-41A0-8B41-785E35758EA1}"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48DF9-A50D-4E59-B73C-A443B8D2D6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878FB45-3F9A-418B-A134-F05A7515A365}"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48DF9-A50D-4E59-B73C-A443B8D2D617}"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5180D0-BC3E-4F37-825D-2133CD029570}"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48DF9-A50D-4E59-B73C-A443B8D2D61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72FA36-AF8C-4893-91DB-B1143B0B5281}"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48DF9-A50D-4E59-B73C-A443B8D2D61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F28F982-4AC9-4D4D-A422-AB88F6430DB5}" type="datetime1">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A48DF9-A50D-4E59-B73C-A443B8D2D617}"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903A34-FEC8-4914-8492-B8A316F1ADE6}" type="datetime1">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A48DF9-A50D-4E59-B73C-A443B8D2D61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93DC47-B0ED-4582-998E-95BB0F694AAD}" type="datetime1">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A48DF9-A50D-4E59-B73C-A443B8D2D61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80070BA-AF53-42CF-96FB-71D97870DD60}" type="datetime1">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A48DF9-A50D-4E59-B73C-A443B8D2D6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D6C4921-15A3-4F44-92BF-7E945530E7EF}" type="datetime1">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A48DF9-A50D-4E59-B73C-A443B8D2D617}"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5BC6D1-C289-43EC-9DA8-CE5F9F27C162}" type="datetime1">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A48DF9-A50D-4E59-B73C-A443B8D2D617}"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9630C72-A69D-478F-9BB6-B8FB7584D899}" type="datetime1">
              <a:rPr lang="en-US" smtClean="0"/>
              <a:t>4/5/2020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AA48DF9-A50D-4E59-B73C-A443B8D2D617}"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rasool\anva besmellah\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036496" cy="666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030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260648"/>
            <a:ext cx="8496944" cy="6186309"/>
          </a:xfrm>
          <a:prstGeom prst="rect">
            <a:avLst/>
          </a:prstGeom>
          <a:noFill/>
        </p:spPr>
        <p:txBody>
          <a:bodyPr wrap="square" rtlCol="0">
            <a:spAutoFit/>
          </a:bodyPr>
          <a:lstStyle/>
          <a:p>
            <a:pPr algn="r" rtl="1">
              <a:lnSpc>
                <a:spcPct val="150000"/>
              </a:lnSpc>
            </a:pPr>
            <a:r>
              <a:rPr lang="fa-IR" sz="2000" dirty="0" smtClean="0">
                <a:cs typeface="B Farnaz" pitchFamily="2" charset="-78"/>
              </a:rPr>
              <a:t>بافت چربی در بزرگسالی و سالمندی</a:t>
            </a:r>
          </a:p>
          <a:p>
            <a:pPr algn="r" rtl="1">
              <a:lnSpc>
                <a:spcPct val="150000"/>
              </a:lnSpc>
            </a:pPr>
            <a:r>
              <a:rPr lang="fa-IR" sz="2000" dirty="0" smtClean="0">
                <a:cs typeface="B Lotus" pitchFamily="2" charset="-78"/>
              </a:rPr>
              <a:t>مردان و زنان در بزرگسالی وزن چربی زیادی کسب می‌کنند که ناشی از تغییرات سطح تغذیه و فعالیت بدنی می‌باشد.</a:t>
            </a:r>
          </a:p>
          <a:p>
            <a:pPr algn="r" rtl="1">
              <a:lnSpc>
                <a:spcPct val="150000"/>
              </a:lnSpc>
            </a:pPr>
            <a:r>
              <a:rPr lang="fa-IR" sz="2000" dirty="0" smtClean="0">
                <a:solidFill>
                  <a:srgbClr val="FF0000"/>
                </a:solidFill>
                <a:cs typeface="B Lotus" pitchFamily="2" charset="-78"/>
              </a:rPr>
              <a:t>وزن بدن بعد از 50 سالگی، شروع به کاهش می‌کند اما این کاهش به خاطر کاهش توده استخوانی و عضلانی است و چربی بدن به افزایش خود ادامه می‌دهد.</a:t>
            </a:r>
          </a:p>
          <a:p>
            <a:pPr algn="r" rtl="1">
              <a:lnSpc>
                <a:spcPct val="150000"/>
              </a:lnSpc>
            </a:pPr>
            <a:r>
              <a:rPr lang="fa-IR" sz="2000" dirty="0" smtClean="0">
                <a:cs typeface="B Lotus" pitchFamily="2" charset="-78"/>
              </a:rPr>
              <a:t>چربی زیرپوستی بزرگسالی در اندام‌ها، کاهش و در تنه افزایش می‌یابد. این الگو بسیار مهم است </a:t>
            </a:r>
            <a:r>
              <a:rPr lang="fa-IR" sz="2000" u="sng" dirty="0" smtClean="0">
                <a:cs typeface="B Lotus" pitchFamily="2" charset="-78"/>
              </a:rPr>
              <a:t>زیرا چاقی شکمی با خطر بالای بیماری قلبی-عروقی مرتبط است.</a:t>
            </a:r>
          </a:p>
          <a:p>
            <a:pPr algn="ctr" rtl="1">
              <a:lnSpc>
                <a:spcPct val="150000"/>
              </a:lnSpc>
            </a:pPr>
            <a:r>
              <a:rPr lang="fa-IR" sz="2400" dirty="0" smtClean="0">
                <a:cs typeface="B Titr" pitchFamily="2" charset="-78"/>
              </a:rPr>
              <a:t>رشد سیستم غدد درون‌ریز</a:t>
            </a:r>
          </a:p>
          <a:p>
            <a:pPr algn="r" rtl="1">
              <a:lnSpc>
                <a:spcPct val="150000"/>
              </a:lnSpc>
            </a:pPr>
            <a:r>
              <a:rPr lang="fa-IR" sz="2000" dirty="0" smtClean="0">
                <a:cs typeface="B Lotus" pitchFamily="2" charset="-78"/>
              </a:rPr>
              <a:t>سیستم عصبی و غدد درون‌ریز، سیستم‌های کنترل تنظیمات سلول‌های بدنی هستند.</a:t>
            </a:r>
          </a:p>
          <a:p>
            <a:pPr algn="r" rtl="1">
              <a:lnSpc>
                <a:spcPct val="150000"/>
              </a:lnSpc>
            </a:pPr>
            <a:r>
              <a:rPr lang="fa-IR" sz="2000" dirty="0" smtClean="0">
                <a:cs typeface="B Lotus" pitchFamily="2" charset="-78"/>
              </a:rPr>
              <a:t>سیستم غدد درون‌ریز، عملکرد سلول‌های خاص را از طریق مواد شیمیایی به نام هورمون‌ها کنترل می‌کنند.</a:t>
            </a:r>
          </a:p>
          <a:p>
            <a:pPr algn="r" rtl="1">
              <a:lnSpc>
                <a:spcPct val="150000"/>
              </a:lnSpc>
            </a:pPr>
            <a:r>
              <a:rPr lang="fa-IR" sz="2000" dirty="0" smtClean="0">
                <a:cs typeface="B Lotus" pitchFamily="2" charset="-78"/>
              </a:rPr>
              <a:t>هورمون‌های مترشحه از هیپوتالاموس مغز، غده هیپ.فیز را تنظیم می‌کنند و غده هیپوفیز، به نوبه خود غده فوق کلیوی، غده تیروئید و رهایی هورمون‌های جنسی را تنظیم می‌کند.</a:t>
            </a:r>
            <a:endParaRPr lang="en-US" sz="2000" dirty="0" smtClean="0">
              <a:cs typeface="B Lotus" pitchFamily="2" charset="-78"/>
            </a:endParaRPr>
          </a:p>
          <a:p>
            <a:pPr algn="just" rtl="1">
              <a:lnSpc>
                <a:spcPct val="150000"/>
              </a:lnSpc>
            </a:pPr>
            <a:endParaRPr lang="fa-IR" sz="2000" dirty="0" smtClean="0">
              <a:cs typeface="B Farnaz" pitchFamily="2" charset="-78"/>
            </a:endParaRPr>
          </a:p>
        </p:txBody>
      </p:sp>
    </p:spTree>
    <p:extLst>
      <p:ext uri="{BB962C8B-B14F-4D97-AF65-F5344CB8AC3E}">
        <p14:creationId xmlns:p14="http://schemas.microsoft.com/office/powerpoint/2010/main" val="1887743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179512" y="260648"/>
            <a:ext cx="8712968" cy="6555641"/>
          </a:xfrm>
          <a:prstGeom prst="rect">
            <a:avLst/>
          </a:prstGeom>
          <a:noFill/>
        </p:spPr>
        <p:txBody>
          <a:bodyPr wrap="square" rtlCol="0">
            <a:spAutoFit/>
          </a:bodyPr>
          <a:lstStyle/>
          <a:p>
            <a:pPr algn="just" rtl="1">
              <a:lnSpc>
                <a:spcPct val="150000"/>
              </a:lnSpc>
            </a:pPr>
            <a:r>
              <a:rPr lang="fa-IR" sz="2000" b="1" dirty="0" smtClean="0">
                <a:cs typeface="B Farnaz" pitchFamily="2" charset="-78"/>
              </a:rPr>
              <a:t>رشد اولیه سیستم غدد درون‌ریز</a:t>
            </a:r>
          </a:p>
          <a:p>
            <a:pPr algn="just" rtl="1">
              <a:lnSpc>
                <a:spcPct val="150000"/>
              </a:lnSpc>
            </a:pPr>
            <a:r>
              <a:rPr lang="fa-IR" sz="2000" b="1" dirty="0" smtClean="0">
                <a:cs typeface="B Lotus" pitchFamily="2" charset="-78"/>
              </a:rPr>
              <a:t>تنظیم نمو توسط سیستم غدد درون‌ریز، دربردارندۀ تعامل پیچیده‌ای از هورمون‌ها، ژن‌ها، موادر مغذی و عوامل محیطی است.</a:t>
            </a:r>
          </a:p>
          <a:p>
            <a:pPr algn="just" rtl="1">
              <a:lnSpc>
                <a:spcPct val="150000"/>
              </a:lnSpc>
            </a:pPr>
            <a:r>
              <a:rPr lang="fa-IR" sz="2000" b="1" u="sng" dirty="0" smtClean="0">
                <a:cs typeface="B Lotus" pitchFamily="2" charset="-78"/>
              </a:rPr>
              <a:t>سه نوع هورمون بسیار مهم که در فرآیند رشد نقش مستقیم دارند عبارتند از:</a:t>
            </a:r>
          </a:p>
          <a:p>
            <a:pPr algn="just" rtl="1">
              <a:lnSpc>
                <a:spcPct val="150000"/>
              </a:lnSpc>
            </a:pPr>
            <a:r>
              <a:rPr lang="fa-IR" sz="2000" b="1" dirty="0" smtClean="0">
                <a:cs typeface="B Farnaz" pitchFamily="2" charset="-78"/>
              </a:rPr>
              <a:t>هورمون نمو</a:t>
            </a:r>
          </a:p>
          <a:p>
            <a:pPr algn="just" rtl="1">
              <a:lnSpc>
                <a:spcPct val="150000"/>
              </a:lnSpc>
            </a:pPr>
            <a:r>
              <a:rPr lang="fa-IR" sz="2000" b="1" dirty="0" smtClean="0">
                <a:cs typeface="B Lotus" pitchFamily="2" charset="-78"/>
              </a:rPr>
              <a:t>هورمون نمو (</a:t>
            </a:r>
            <a:r>
              <a:rPr lang="en-US" sz="2000" b="1" dirty="0" smtClean="0">
                <a:cs typeface="B Lotus" pitchFamily="2" charset="-78"/>
              </a:rPr>
              <a:t>GH</a:t>
            </a:r>
            <a:r>
              <a:rPr lang="fa-IR" sz="2000" b="1" dirty="0" smtClean="0">
                <a:cs typeface="B Lotus" pitchFamily="2" charset="-78"/>
              </a:rPr>
              <a:t>) با تحریک ساخت پروتئین، نمو را در طول کودکی و نوجوانی تحت تأثیر قرار می‌دهد و در نتیجه بافت جدید به وجود می‌آورد.</a:t>
            </a:r>
          </a:p>
          <a:p>
            <a:pPr algn="just" rtl="1">
              <a:lnSpc>
                <a:spcPct val="150000"/>
              </a:lnSpc>
            </a:pPr>
            <a:r>
              <a:rPr lang="fa-IR" sz="2000" b="1" dirty="0" smtClean="0">
                <a:cs typeface="B Lotus" pitchFamily="2" charset="-78"/>
              </a:rPr>
              <a:t>هورمون نمو به وسیله غده هیپوفیز قدامی ترشح می‌شود.</a:t>
            </a:r>
          </a:p>
          <a:p>
            <a:pPr algn="just" rtl="1">
              <a:lnSpc>
                <a:spcPct val="150000"/>
              </a:lnSpc>
            </a:pPr>
            <a:r>
              <a:rPr lang="fa-IR" sz="2000" b="1" dirty="0" smtClean="0">
                <a:cs typeface="B Farnaz" pitchFamily="2" charset="-78"/>
              </a:rPr>
              <a:t>هورمون تیروئید</a:t>
            </a:r>
          </a:p>
          <a:p>
            <a:pPr algn="just" rtl="1">
              <a:lnSpc>
                <a:spcPct val="150000"/>
              </a:lnSpc>
            </a:pPr>
            <a:r>
              <a:rPr lang="fa-IR" sz="2000" b="1" dirty="0" smtClean="0">
                <a:cs typeface="B Lotus" pitchFamily="2" charset="-78"/>
              </a:rPr>
              <a:t>هورمون تیروئید توسط غد تیروئید واقع در ناحیه قدامی گردن ترشح می‌شود. دو نوع هورمون غده تیروئید، نمو کلی بدن را بعد از تولد تحت تأثیر قرار می‌دهند. هورمون سوم غده تیروئید در نمو اسکلتی نقش دارد.</a:t>
            </a:r>
          </a:p>
          <a:p>
            <a:pPr algn="just" rtl="1">
              <a:lnSpc>
                <a:spcPct val="150000"/>
              </a:lnSpc>
            </a:pPr>
            <a:r>
              <a:rPr lang="fa-IR" sz="2000" b="1" dirty="0" smtClean="0">
                <a:cs typeface="B Lotus" pitchFamily="2" charset="-78"/>
              </a:rPr>
              <a:t>غده هیپوفیز، هورمون محرک تیروئیدی (</a:t>
            </a:r>
            <a:r>
              <a:rPr lang="en-US" sz="2000" b="1" dirty="0" smtClean="0">
                <a:cs typeface="B Lotus" pitchFamily="2" charset="-78"/>
              </a:rPr>
              <a:t>TSH</a:t>
            </a:r>
            <a:r>
              <a:rPr lang="fa-IR" sz="2000" b="1" dirty="0" smtClean="0">
                <a:cs typeface="B Lotus" pitchFamily="2" charset="-78"/>
              </a:rPr>
              <a:t>) را ترشح می‌کند که این هورمون نیز هورمون‌های تیروئیدی مترشحه از غده تیروئید را تنظیم می‌کند.</a:t>
            </a:r>
          </a:p>
          <a:p>
            <a:pPr algn="just" rtl="1">
              <a:lnSpc>
                <a:spcPct val="150000"/>
              </a:lnSpc>
            </a:pPr>
            <a:endParaRPr lang="en-US" sz="2000" b="1" dirty="0">
              <a:cs typeface="B Lotus"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244961"/>
            <a:ext cx="8568952" cy="5632311"/>
          </a:xfrm>
          <a:prstGeom prst="rect">
            <a:avLst/>
          </a:prstGeom>
          <a:noFill/>
        </p:spPr>
        <p:txBody>
          <a:bodyPr wrap="square" rtlCol="0">
            <a:spAutoFit/>
          </a:bodyPr>
          <a:lstStyle/>
          <a:p>
            <a:pPr algn="just" rtl="1">
              <a:lnSpc>
                <a:spcPct val="150000"/>
              </a:lnSpc>
            </a:pPr>
            <a:r>
              <a:rPr lang="fa-IR" sz="2000" b="1" dirty="0" smtClean="0">
                <a:cs typeface="B Lotus" pitchFamily="2" charset="-78"/>
              </a:rPr>
              <a:t>ترشح هورمون </a:t>
            </a:r>
            <a:r>
              <a:rPr lang="en-US" sz="2000" b="1" dirty="0" smtClean="0">
                <a:cs typeface="B Lotus" pitchFamily="2" charset="-78"/>
              </a:rPr>
              <a:t>TSH</a:t>
            </a:r>
            <a:r>
              <a:rPr lang="fa-IR" sz="2000" b="1" dirty="0" smtClean="0">
                <a:cs typeface="B Lotus" pitchFamily="2" charset="-78"/>
              </a:rPr>
              <a:t> به وسیله عامل رهاکننده موجود در هیپوتالاموس مغز شروع می‌شود.</a:t>
            </a:r>
          </a:p>
          <a:p>
            <a:pPr algn="just" rtl="1">
              <a:lnSpc>
                <a:spcPct val="150000"/>
              </a:lnSpc>
            </a:pPr>
            <a:r>
              <a:rPr lang="fa-IR" sz="2000" b="1" u="sng" dirty="0" smtClean="0">
                <a:cs typeface="B Lotus" pitchFamily="2" charset="-78"/>
              </a:rPr>
              <a:t>دو سیستم هیپوفیز-تیروئید و سیستم عصبی-تیروئید به صورت هماهنگ عمل می‌کنند. این یک نمونه از نحوه تعامل سیستم عصبی و سیستم غدد درون‌ریز است</a:t>
            </a:r>
            <a:r>
              <a:rPr lang="fa-IR" sz="2000" b="1" dirty="0" smtClean="0">
                <a:cs typeface="B Lotus" pitchFamily="2" charset="-78"/>
              </a:rPr>
              <a:t>.</a:t>
            </a:r>
          </a:p>
          <a:p>
            <a:pPr algn="just" rtl="1">
              <a:lnSpc>
                <a:spcPct val="150000"/>
              </a:lnSpc>
            </a:pPr>
            <a:r>
              <a:rPr lang="fa-IR" sz="2000" b="1" dirty="0" smtClean="0">
                <a:cs typeface="B Farnaz" pitchFamily="2" charset="-78"/>
              </a:rPr>
              <a:t>هورمون‌های جنسی</a:t>
            </a:r>
          </a:p>
          <a:p>
            <a:pPr algn="just" rtl="1">
              <a:lnSpc>
                <a:spcPct val="150000"/>
              </a:lnSpc>
            </a:pPr>
            <a:r>
              <a:rPr lang="fa-IR" sz="2000" dirty="0" smtClean="0">
                <a:cs typeface="B Lotus" pitchFamily="2" charset="-78"/>
              </a:rPr>
              <a:t>هورمون‌های جنسی، نمو و بالیدگی جنسی را مخصوصاً در طول نوجوانی به وسیله تحریک رشد خصوصیات جنسی ثانویه و اندام‌های جنسی تحت تأثیر قرار می‌دهند.</a:t>
            </a:r>
          </a:p>
          <a:p>
            <a:pPr algn="just" rtl="1">
              <a:lnSpc>
                <a:spcPct val="150000"/>
              </a:lnSpc>
            </a:pPr>
            <a:r>
              <a:rPr lang="fa-IR" sz="2000" dirty="0" smtClean="0">
                <a:cs typeface="B Lotus" pitchFamily="2" charset="-78"/>
              </a:rPr>
              <a:t>آندروژن‌ها به ویژه تستوسترون از بیضه‌ها و آندروژن‌ها از قشر غده فوق کلیوی، جوش خوردن صفحات رشد اپی‌فیزیال در استخوان‌ها را تسریع می‌کنند. بنابرانی، این هورمون‌ها به جای نمو طولی، بالیدگی اسکلتی ار توسعه می‌دهند. </a:t>
            </a:r>
            <a:r>
              <a:rPr lang="fa-IR" sz="2000" b="1" u="sng" dirty="0" smtClean="0">
                <a:solidFill>
                  <a:srgbClr val="FFFF00"/>
                </a:solidFill>
                <a:cs typeface="B Lotus" pitchFamily="2" charset="-78"/>
              </a:rPr>
              <a:t>به این علت افرادی که زودتر بالیده می‌شوند، نسبت به کسانی که دیرتر بالیده می‌شوند، کوتاه‌تر هستند.</a:t>
            </a:r>
          </a:p>
          <a:p>
            <a:pPr algn="just" rtl="1">
              <a:lnSpc>
                <a:spcPct val="150000"/>
              </a:lnSpc>
            </a:pPr>
            <a:r>
              <a:rPr lang="fa-IR" sz="2000" dirty="0">
                <a:cs typeface="B Lotus" pitchFamily="2" charset="-78"/>
              </a:rPr>
              <a:t>آ</a:t>
            </a:r>
            <a:r>
              <a:rPr lang="fa-IR" sz="2000" dirty="0" smtClean="0">
                <a:cs typeface="B Lotus" pitchFamily="2" charset="-78"/>
              </a:rPr>
              <a:t>ندروژن‌ها همچنین از طریق افزایش سنتز پروتئین و حفظ نیتروژن در توده عضلانی جهش نمو نوجوانی نقش اصلی دارند.</a:t>
            </a: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260648"/>
            <a:ext cx="8568952" cy="5940088"/>
          </a:xfrm>
          <a:prstGeom prst="rect">
            <a:avLst/>
          </a:prstGeom>
          <a:noFill/>
        </p:spPr>
        <p:txBody>
          <a:bodyPr wrap="square" rtlCol="0">
            <a:spAutoFit/>
          </a:bodyPr>
          <a:lstStyle/>
          <a:p>
            <a:pPr algn="just" rtl="1"/>
            <a:r>
              <a:rPr lang="fa-IR" sz="2000" dirty="0" smtClean="0">
                <a:cs typeface="B Lotus" pitchFamily="2" charset="-78"/>
              </a:rPr>
              <a:t>استروژن‌ها، تنها از طریق غدد فوق کلیوی ترشح می‌شوند و تجمع چربی در سینه‌ها و ران‌ها را افزایش می‌دهند. </a:t>
            </a:r>
          </a:p>
          <a:p>
            <a:pPr algn="just" rtl="1"/>
            <a:r>
              <a:rPr lang="fa-IR" sz="2000" dirty="0" smtClean="0">
                <a:cs typeface="B Lotus" pitchFamily="2" charset="-78"/>
              </a:rPr>
              <a:t>مردان و زنان، هر دو هورمون استروژن و تستوسترون را با نسبت‌های خیلی متفاوت دارند.</a:t>
            </a:r>
          </a:p>
          <a:p>
            <a:pPr algn="just" rtl="1"/>
            <a:r>
              <a:rPr lang="fa-IR" sz="2000" b="1" dirty="0" smtClean="0">
                <a:cs typeface="B Farnaz" pitchFamily="2" charset="-78"/>
              </a:rPr>
              <a:t>انسولین</a:t>
            </a:r>
          </a:p>
          <a:p>
            <a:pPr algn="just" rtl="1"/>
            <a:r>
              <a:rPr lang="fa-IR" sz="2000" dirty="0" smtClean="0">
                <a:cs typeface="B Lotus" pitchFamily="2" charset="-78"/>
              </a:rPr>
              <a:t>نقش </a:t>
            </a:r>
            <a:r>
              <a:rPr lang="fa-IR" sz="2000" b="1" u="sng" dirty="0" smtClean="0">
                <a:solidFill>
                  <a:srgbClr val="FFFF00"/>
                </a:solidFill>
                <a:cs typeface="B Lotus" pitchFamily="2" charset="-78"/>
              </a:rPr>
              <a:t>غیر مستقیم </a:t>
            </a:r>
            <a:r>
              <a:rPr lang="fa-IR" sz="2000" dirty="0" smtClean="0">
                <a:cs typeface="B Lotus" pitchFamily="2" charset="-78"/>
              </a:rPr>
              <a:t>در نمو دارد.</a:t>
            </a:r>
          </a:p>
          <a:p>
            <a:pPr algn="just" rtl="1"/>
            <a:r>
              <a:rPr lang="fa-IR" sz="2000" dirty="0" smtClean="0">
                <a:cs typeface="B Lotus" pitchFamily="2" charset="-78"/>
              </a:rPr>
              <a:t>انسولید در پانکراس تولید می‌شود و نقش حیاتی در </a:t>
            </a:r>
            <a:r>
              <a:rPr lang="fa-IR" sz="2000" u="sng" dirty="0" smtClean="0">
                <a:cs typeface="B Lotus" pitchFamily="2" charset="-78"/>
              </a:rPr>
              <a:t>متابولیسم کربوهیدرات‌ها،</a:t>
            </a:r>
            <a:r>
              <a:rPr lang="fa-IR" sz="2000" dirty="0" smtClean="0">
                <a:cs typeface="B Lotus" pitchFamily="2" charset="-78"/>
              </a:rPr>
              <a:t> </a:t>
            </a:r>
            <a:r>
              <a:rPr lang="fa-IR" sz="2000" u="sng" dirty="0" smtClean="0">
                <a:cs typeface="B Lotus" pitchFamily="2" charset="-78"/>
              </a:rPr>
              <a:t>تحریک انتقال گلوکز </a:t>
            </a:r>
            <a:r>
              <a:rPr lang="fa-IR" sz="2000" dirty="0" smtClean="0">
                <a:cs typeface="B Lotus" pitchFamily="2" charset="-78"/>
              </a:rPr>
              <a:t>و </a:t>
            </a:r>
            <a:r>
              <a:rPr lang="fa-IR" sz="2000" u="sng" dirty="0" smtClean="0">
                <a:cs typeface="B Lotus" pitchFamily="2" charset="-78"/>
              </a:rPr>
              <a:t>آمینواسید</a:t>
            </a:r>
            <a:r>
              <a:rPr lang="fa-IR" sz="2000" dirty="0" smtClean="0">
                <a:cs typeface="B Lotus" pitchFamily="2" charset="-78"/>
              </a:rPr>
              <a:t> از طریق غشا دارد.</a:t>
            </a:r>
          </a:p>
          <a:p>
            <a:pPr algn="just" rtl="1"/>
            <a:r>
              <a:rPr lang="fa-IR" sz="2000" dirty="0" smtClean="0">
                <a:cs typeface="B Lotus" pitchFamily="2" charset="-78"/>
              </a:rPr>
              <a:t>این هورمون، برای کارکرد کامل هورمون نمو ضروری است.</a:t>
            </a:r>
            <a:endParaRPr lang="en-US" sz="2000" dirty="0" smtClean="0">
              <a:cs typeface="B Lotus" pitchFamily="2" charset="-78"/>
            </a:endParaRPr>
          </a:p>
          <a:p>
            <a:pPr algn="just" rtl="1">
              <a:lnSpc>
                <a:spcPct val="150000"/>
              </a:lnSpc>
            </a:pPr>
            <a:r>
              <a:rPr lang="fa-IR" sz="2000" b="1" dirty="0" smtClean="0">
                <a:cs typeface="B Farnaz" pitchFamily="2" charset="-78"/>
              </a:rPr>
              <a:t>سیستم غدد درون‌ریز در بزرگسالی و سالمندی</a:t>
            </a:r>
          </a:p>
          <a:p>
            <a:pPr algn="just" rtl="1">
              <a:lnSpc>
                <a:spcPct val="150000"/>
              </a:lnSpc>
            </a:pPr>
            <a:r>
              <a:rPr lang="fa-IR" sz="2000" dirty="0" smtClean="0">
                <a:cs typeface="B Lotus" pitchFamily="2" charset="-78"/>
              </a:rPr>
              <a:t>تعدادی از نظریه‌ها در مورد علت پیری (</a:t>
            </a:r>
            <a:r>
              <a:rPr lang="fa-IR" sz="2000" b="1" u="sng" dirty="0" smtClean="0">
                <a:solidFill>
                  <a:srgbClr val="FFFF00"/>
                </a:solidFill>
                <a:cs typeface="B Lotus" pitchFamily="2" charset="-78"/>
              </a:rPr>
              <a:t>نظریه‌های عدم تعادل تدریجی</a:t>
            </a:r>
            <a:r>
              <a:rPr lang="fa-IR" sz="2000" dirty="0" smtClean="0">
                <a:cs typeface="B Lotus" pitchFamily="2" charset="-78"/>
              </a:rPr>
              <a:t>) بیان می‌کنند که </a:t>
            </a:r>
            <a:r>
              <a:rPr lang="fa-IR" sz="2000" u="sng" dirty="0" smtClean="0">
                <a:solidFill>
                  <a:srgbClr val="FF0000"/>
                </a:solidFill>
                <a:cs typeface="B Lotus" pitchFamily="2" charset="-78"/>
              </a:rPr>
              <a:t>سیستم عصبی</a:t>
            </a:r>
            <a:r>
              <a:rPr lang="fa-IR" sz="2000" dirty="0" smtClean="0">
                <a:cs typeface="B Lotus" pitchFamily="2" charset="-78"/>
              </a:rPr>
              <a:t>، </a:t>
            </a:r>
            <a:r>
              <a:rPr lang="fa-IR" sz="2000" u="sng" dirty="0" smtClean="0">
                <a:solidFill>
                  <a:srgbClr val="FF0000"/>
                </a:solidFill>
                <a:cs typeface="B Lotus" pitchFamily="2" charset="-78"/>
              </a:rPr>
              <a:t>سیستم غدد درون‌ریز </a:t>
            </a:r>
            <a:r>
              <a:rPr lang="fa-IR" sz="2000" dirty="0" smtClean="0">
                <a:cs typeface="B Lotus" pitchFamily="2" charset="-78"/>
              </a:rPr>
              <a:t>و </a:t>
            </a:r>
            <a:r>
              <a:rPr lang="fa-IR" sz="2000" u="sng" dirty="0" smtClean="0">
                <a:solidFill>
                  <a:srgbClr val="FF0000"/>
                </a:solidFill>
                <a:cs typeface="B Lotus" pitchFamily="2" charset="-78"/>
              </a:rPr>
              <a:t>سیستم ایمنی </a:t>
            </a:r>
            <a:r>
              <a:rPr lang="fa-IR" sz="2000" dirty="0" smtClean="0">
                <a:cs typeface="B Lotus" pitchFamily="2" charset="-78"/>
              </a:rPr>
              <a:t>به تدریج تحلیل می‌روند.</a:t>
            </a:r>
          </a:p>
          <a:p>
            <a:pPr algn="just" rtl="1">
              <a:lnSpc>
                <a:spcPct val="150000"/>
              </a:lnSpc>
            </a:pPr>
            <a:r>
              <a:rPr lang="fa-IR" sz="2000" u="sng" dirty="0" smtClean="0">
                <a:cs typeface="B Lotus" pitchFamily="2" charset="-78"/>
              </a:rPr>
              <a:t>نارسایی هورمون تیروئید یا کم‌کاری غده تیروئید باعث شتاب پیری می‌شود.</a:t>
            </a:r>
          </a:p>
          <a:p>
            <a:pPr algn="just" rtl="1">
              <a:lnSpc>
                <a:spcPct val="150000"/>
              </a:lnSpc>
            </a:pPr>
            <a:r>
              <a:rPr lang="fa-IR" sz="2000" dirty="0" smtClean="0">
                <a:cs typeface="B Lotus" pitchFamily="2" charset="-78"/>
              </a:rPr>
              <a:t>سطح تورشح انسولین سالمندان مثل بزگسالان جوان است اما شیوع دیابت نوع دوم (دیابت شیرین، غیروابسته به انسولین که به علت عدم کارآیی انسولین ایجاد می‌شود) به صورت چشمگیری با سن افزایش می‌یابد.</a:t>
            </a:r>
          </a:p>
          <a:p>
            <a:pPr algn="just" rtl="1"/>
            <a:endParaRPr lang="fa-IR" sz="2000" dirty="0">
              <a:cs typeface="B Lotus" pitchFamily="2" charset="-78"/>
            </a:endParaRPr>
          </a:p>
          <a:p>
            <a:pPr algn="just" rtl="1"/>
            <a:endParaRPr lang="en-US" sz="2000" dirty="0">
              <a:cs typeface="B Lotus"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188640"/>
            <a:ext cx="8568952" cy="4801314"/>
          </a:xfrm>
          <a:prstGeom prst="rect">
            <a:avLst/>
          </a:prstGeom>
          <a:noFill/>
        </p:spPr>
        <p:txBody>
          <a:bodyPr wrap="square" rtlCol="0">
            <a:spAutoFit/>
          </a:bodyPr>
          <a:lstStyle/>
          <a:p>
            <a:pPr algn="ctr" rtl="1">
              <a:lnSpc>
                <a:spcPct val="150000"/>
              </a:lnSpc>
            </a:pPr>
            <a:r>
              <a:rPr lang="fa-IR" sz="2400" dirty="0" smtClean="0">
                <a:cs typeface="B Titr" pitchFamily="2" charset="-78"/>
              </a:rPr>
              <a:t>رشد سیستم عصبی</a:t>
            </a:r>
          </a:p>
          <a:p>
            <a:pPr algn="just" rtl="1">
              <a:lnSpc>
                <a:spcPct val="150000"/>
              </a:lnSpc>
            </a:pPr>
            <a:r>
              <a:rPr lang="fa-IR" sz="2000" dirty="0" smtClean="0">
                <a:cs typeface="B Lotus" pitchFamily="2" charset="-78"/>
              </a:rPr>
              <a:t>سیستم عصبی </a:t>
            </a:r>
            <a:r>
              <a:rPr lang="fa-IR" sz="2000" dirty="0" smtClean="0">
                <a:solidFill>
                  <a:srgbClr val="FF0000"/>
                </a:solidFill>
                <a:cs typeface="B Lotus" pitchFamily="2" charset="-78"/>
              </a:rPr>
              <a:t>حرکات</a:t>
            </a:r>
            <a:r>
              <a:rPr lang="fa-IR" sz="2000" dirty="0" smtClean="0">
                <a:cs typeface="B Lotus" pitchFamily="2" charset="-78"/>
              </a:rPr>
              <a:t> و </a:t>
            </a:r>
            <a:r>
              <a:rPr lang="fa-IR" sz="2000" dirty="0" smtClean="0">
                <a:solidFill>
                  <a:srgbClr val="FF0000"/>
                </a:solidFill>
                <a:cs typeface="B Lotus" pitchFamily="2" charset="-78"/>
              </a:rPr>
              <a:t>تکلم</a:t>
            </a:r>
            <a:r>
              <a:rPr lang="fa-IR" sz="2000" dirty="0" smtClean="0">
                <a:cs typeface="B Lotus" pitchFamily="2" charset="-78"/>
              </a:rPr>
              <a:t> را کنترل می‌کند.</a:t>
            </a:r>
          </a:p>
          <a:p>
            <a:pPr algn="just" rtl="1">
              <a:lnSpc>
                <a:spcPct val="150000"/>
              </a:lnSpc>
            </a:pPr>
            <a:r>
              <a:rPr lang="fa-IR" sz="2000" dirty="0" smtClean="0">
                <a:cs typeface="B Lotus" pitchFamily="2" charset="-78"/>
              </a:rPr>
              <a:t>سیتستم عصبی محل </a:t>
            </a:r>
            <a:r>
              <a:rPr lang="fa-IR" sz="2000" dirty="0" smtClean="0">
                <a:solidFill>
                  <a:srgbClr val="FF0000"/>
                </a:solidFill>
                <a:cs typeface="B Lotus" pitchFamily="2" charset="-78"/>
              </a:rPr>
              <a:t>تفکر</a:t>
            </a:r>
            <a:r>
              <a:rPr lang="fa-IR" sz="2000" dirty="0" smtClean="0">
                <a:cs typeface="B Lotus" pitchFamily="2" charset="-78"/>
              </a:rPr>
              <a:t>، </a:t>
            </a:r>
            <a:r>
              <a:rPr lang="fa-IR" sz="2000" dirty="0" smtClean="0">
                <a:solidFill>
                  <a:srgbClr val="FF0000"/>
                </a:solidFill>
                <a:cs typeface="B Lotus" pitchFamily="2" charset="-78"/>
              </a:rPr>
              <a:t>تجزیه و تحلیل </a:t>
            </a:r>
            <a:r>
              <a:rPr lang="fa-IR" sz="2000" dirty="0" smtClean="0">
                <a:cs typeface="B Lotus" pitchFamily="2" charset="-78"/>
              </a:rPr>
              <a:t>و </a:t>
            </a:r>
            <a:r>
              <a:rPr lang="fa-IR" sz="2000" dirty="0" smtClean="0">
                <a:solidFill>
                  <a:srgbClr val="FF0000"/>
                </a:solidFill>
                <a:cs typeface="B Lotus" pitchFamily="2" charset="-78"/>
              </a:rPr>
              <a:t>حافظه</a:t>
            </a:r>
            <a:r>
              <a:rPr lang="fa-IR" sz="2000" dirty="0" smtClean="0">
                <a:cs typeface="B Lotus" pitchFamily="2" charset="-78"/>
              </a:rPr>
              <a:t> است.</a:t>
            </a:r>
          </a:p>
          <a:p>
            <a:pPr algn="just" rtl="1">
              <a:lnSpc>
                <a:spcPct val="150000"/>
              </a:lnSpc>
            </a:pPr>
            <a:r>
              <a:rPr lang="fa-IR" sz="2000" dirty="0" smtClean="0">
                <a:cs typeface="B Lotus" pitchFamily="2" charset="-78"/>
              </a:rPr>
              <a:t>رشد این سیستم برای رشد </a:t>
            </a:r>
            <a:r>
              <a:rPr lang="fa-IR" sz="2000" dirty="0" smtClean="0">
                <a:solidFill>
                  <a:srgbClr val="FF0000"/>
                </a:solidFill>
                <a:cs typeface="B Lotus" pitchFamily="2" charset="-78"/>
              </a:rPr>
              <a:t>حرکتی</a:t>
            </a:r>
            <a:r>
              <a:rPr lang="fa-IR" sz="2000" dirty="0" smtClean="0">
                <a:cs typeface="B Lotus" pitchFamily="2" charset="-78"/>
              </a:rPr>
              <a:t>، </a:t>
            </a:r>
            <a:r>
              <a:rPr lang="fa-IR" sz="2000" dirty="0" smtClean="0">
                <a:solidFill>
                  <a:srgbClr val="FF0000"/>
                </a:solidFill>
                <a:cs typeface="B Lotus" pitchFamily="2" charset="-78"/>
              </a:rPr>
              <a:t>شناختی</a:t>
            </a:r>
            <a:r>
              <a:rPr lang="fa-IR" sz="2000" dirty="0" smtClean="0">
                <a:cs typeface="B Lotus" pitchFamily="2" charset="-78"/>
              </a:rPr>
              <a:t> و </a:t>
            </a:r>
            <a:r>
              <a:rPr lang="fa-IR" sz="2000" dirty="0" smtClean="0">
                <a:solidFill>
                  <a:srgbClr val="FF0000"/>
                </a:solidFill>
                <a:cs typeface="B Lotus" pitchFamily="2" charset="-78"/>
              </a:rPr>
              <a:t>اجتماعی</a:t>
            </a:r>
            <a:r>
              <a:rPr lang="fa-IR" sz="2000" dirty="0" smtClean="0">
                <a:cs typeface="B Lotus" pitchFamily="2" charset="-78"/>
              </a:rPr>
              <a:t> اهمیت دارد.</a:t>
            </a:r>
          </a:p>
          <a:p>
            <a:pPr algn="just" rtl="1">
              <a:lnSpc>
                <a:spcPct val="150000"/>
              </a:lnSpc>
            </a:pPr>
            <a:endParaRPr lang="fa-IR" sz="2000" dirty="0" smtClean="0">
              <a:cs typeface="B Lotus" pitchFamily="2" charset="-78"/>
            </a:endParaRPr>
          </a:p>
          <a:p>
            <a:pPr algn="just" rtl="1">
              <a:lnSpc>
                <a:spcPct val="150000"/>
              </a:lnSpc>
            </a:pPr>
            <a:r>
              <a:rPr lang="fa-IR" sz="2000" dirty="0" smtClean="0">
                <a:cs typeface="B Farnaz" pitchFamily="2" charset="-78"/>
              </a:rPr>
              <a:t>رشد اولیه سیستم عصبی</a:t>
            </a:r>
          </a:p>
          <a:p>
            <a:pPr algn="just" rtl="1">
              <a:lnSpc>
                <a:spcPct val="150000"/>
              </a:lnSpc>
            </a:pPr>
            <a:r>
              <a:rPr lang="fa-IR" sz="2000" dirty="0" smtClean="0">
                <a:cs typeface="B Lotus" pitchFamily="2" charset="-78"/>
              </a:rPr>
              <a:t>دوره رشد عصبی یک مثال عمده از تأثیر متقابل عوامل محیطی و ژنتیکی است.</a:t>
            </a:r>
          </a:p>
          <a:p>
            <a:pPr algn="just" rtl="1">
              <a:lnSpc>
                <a:spcPct val="150000"/>
              </a:lnSpc>
            </a:pPr>
            <a:r>
              <a:rPr lang="fa-IR" sz="2000" dirty="0" smtClean="0">
                <a:cs typeface="B Lotus" pitchFamily="2" charset="-78"/>
              </a:rPr>
              <a:t>ژن‌ها، رشد ساختارهای عصبی و مسیرهای اصلی عصبی را کنترل می‌کنند.</a:t>
            </a:r>
          </a:p>
          <a:p>
            <a:pPr algn="just" rtl="1">
              <a:lnSpc>
                <a:spcPct val="150000"/>
              </a:lnSpc>
            </a:pPr>
            <a:r>
              <a:rPr lang="fa-IR" sz="2000" dirty="0" smtClean="0">
                <a:cs typeface="B Lotus" pitchFamily="2" charset="-78"/>
              </a:rPr>
              <a:t>عوامل محیطی، ارتباط بین میلیون‌ها سلول عصبی را تحت تأثیر قرار می‌دهد.</a:t>
            </a:r>
          </a:p>
          <a:p>
            <a:pPr algn="just" rtl="1">
              <a:lnSpc>
                <a:spcPct val="150000"/>
              </a:lnSpc>
            </a:pPr>
            <a:endParaRPr lang="en-US" sz="2000" dirty="0">
              <a:cs typeface="B Farnaz"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188640"/>
            <a:ext cx="8568952" cy="5584606"/>
          </a:xfrm>
          <a:prstGeom prst="rect">
            <a:avLst/>
          </a:prstGeom>
          <a:noFill/>
        </p:spPr>
        <p:txBody>
          <a:bodyPr wrap="square" rtlCol="0">
            <a:spAutoFit/>
          </a:bodyPr>
          <a:lstStyle/>
          <a:p>
            <a:pPr algn="just" rtl="1">
              <a:lnSpc>
                <a:spcPct val="150000"/>
              </a:lnSpc>
            </a:pPr>
            <a:r>
              <a:rPr lang="fa-IR" sz="2000" dirty="0" smtClean="0">
                <a:cs typeface="B Farnaz" pitchFamily="2" charset="-78"/>
              </a:rPr>
              <a:t>نمو پیش از تولد سیستم عصبی</a:t>
            </a:r>
          </a:p>
          <a:p>
            <a:pPr algn="just" rtl="1">
              <a:lnSpc>
                <a:spcPct val="150000"/>
              </a:lnSpc>
            </a:pPr>
            <a:r>
              <a:rPr lang="fa-IR" sz="2000" dirty="0" smtClean="0">
                <a:cs typeface="B Lotus" pitchFamily="2" charset="-78"/>
              </a:rPr>
              <a:t>نورون‌ها (سلول‌های عصبی) در پیش از تولد با سرعت 250000 نورون در دقیقه تکثیر می‌شود و بیش از 200 میلیارد نورون تشکیل می‌شود.</a:t>
            </a:r>
          </a:p>
          <a:p>
            <a:pPr algn="just" rtl="1">
              <a:lnSpc>
                <a:spcPct val="150000"/>
              </a:lnSpc>
            </a:pPr>
            <a:r>
              <a:rPr lang="fa-IR" sz="2000" dirty="0" smtClean="0">
                <a:cs typeface="B Lotus" pitchFamily="2" charset="-78"/>
              </a:rPr>
              <a:t>در ماه سوم و چهارم پیش از تولد، تقریباً همه نورون‌های مغز شکل می‌گیرند.</a:t>
            </a:r>
          </a:p>
          <a:p>
            <a:pPr algn="just" rtl="1">
              <a:lnSpc>
                <a:spcPct val="150000"/>
              </a:lnSpc>
            </a:pPr>
            <a:r>
              <a:rPr lang="fa-IR" sz="2000" dirty="0" smtClean="0">
                <a:solidFill>
                  <a:srgbClr val="FFFF00"/>
                </a:solidFill>
                <a:cs typeface="B Lotus" pitchFamily="2" charset="-78"/>
              </a:rPr>
              <a:t>نورون‌های ساقه مغز </a:t>
            </a:r>
            <a:r>
              <a:rPr lang="fa-IR" sz="2000" dirty="0" smtClean="0">
                <a:cs typeface="B Lotus" pitchFamily="2" charset="-78"/>
              </a:rPr>
              <a:t>مسئول کنترل </a:t>
            </a:r>
            <a:r>
              <a:rPr lang="fa-IR" sz="2000" dirty="0" smtClean="0">
                <a:solidFill>
                  <a:srgbClr val="FF0000"/>
                </a:solidFill>
                <a:cs typeface="B Lotus" pitchFamily="2" charset="-78"/>
              </a:rPr>
              <a:t>ضربان قلب و تنفس </a:t>
            </a:r>
            <a:r>
              <a:rPr lang="fa-IR" sz="2000" dirty="0" smtClean="0">
                <a:cs typeface="B Lotus" pitchFamily="2" charset="-78"/>
              </a:rPr>
              <a:t>هستند. </a:t>
            </a:r>
          </a:p>
          <a:p>
            <a:pPr algn="just" rtl="1">
              <a:lnSpc>
                <a:spcPct val="150000"/>
              </a:lnSpc>
            </a:pPr>
            <a:r>
              <a:rPr lang="fa-IR" sz="2000" dirty="0" smtClean="0">
                <a:solidFill>
                  <a:srgbClr val="FFFF00"/>
                </a:solidFill>
                <a:cs typeface="B Lotus" pitchFamily="2" charset="-78"/>
              </a:rPr>
              <a:t>نورن‌های مخچه </a:t>
            </a:r>
            <a:r>
              <a:rPr lang="fa-IR" sz="2000" dirty="0" smtClean="0">
                <a:cs typeface="B Lotus" pitchFamily="2" charset="-78"/>
              </a:rPr>
              <a:t>مسئول تشکیل </a:t>
            </a:r>
            <a:r>
              <a:rPr lang="fa-IR" sz="2000" dirty="0" smtClean="0">
                <a:solidFill>
                  <a:srgbClr val="FF0000"/>
                </a:solidFill>
                <a:cs typeface="B Lotus" pitchFamily="2" charset="-78"/>
              </a:rPr>
              <a:t>وضعیت قامت </a:t>
            </a:r>
            <a:r>
              <a:rPr lang="fa-IR" sz="2000" dirty="0" smtClean="0">
                <a:cs typeface="B Lotus" pitchFamily="2" charset="-78"/>
              </a:rPr>
              <a:t>هستند.</a:t>
            </a:r>
          </a:p>
          <a:p>
            <a:pPr algn="just" rtl="1">
              <a:lnSpc>
                <a:spcPct val="150000"/>
              </a:lnSpc>
            </a:pPr>
            <a:r>
              <a:rPr lang="fa-IR" sz="2000" dirty="0" smtClean="0">
                <a:solidFill>
                  <a:srgbClr val="FFFF00"/>
                </a:solidFill>
                <a:cs typeface="B Lotus" pitchFamily="2" charset="-78"/>
              </a:rPr>
              <a:t>نورون‌های قشر مغز </a:t>
            </a:r>
            <a:r>
              <a:rPr lang="fa-IR" sz="2000" dirty="0" smtClean="0">
                <a:cs typeface="B Lotus" pitchFamily="2" charset="-78"/>
              </a:rPr>
              <a:t>مسئول </a:t>
            </a:r>
            <a:r>
              <a:rPr lang="fa-IR" sz="2000" dirty="0" smtClean="0">
                <a:solidFill>
                  <a:srgbClr val="FF0000"/>
                </a:solidFill>
                <a:cs typeface="B Lotus" pitchFamily="2" charset="-78"/>
              </a:rPr>
              <a:t>ادراک و تفکر </a:t>
            </a:r>
            <a:r>
              <a:rPr lang="fa-IR" sz="2000" dirty="0" smtClean="0">
                <a:cs typeface="B Lotus" pitchFamily="2" charset="-78"/>
              </a:rPr>
              <a:t>هستند.</a:t>
            </a:r>
          </a:p>
          <a:p>
            <a:pPr algn="just" rtl="1">
              <a:lnSpc>
                <a:spcPct val="150000"/>
              </a:lnSpc>
            </a:pPr>
            <a:r>
              <a:rPr lang="fa-IR" sz="2000" dirty="0" smtClean="0">
                <a:cs typeface="B Lotus" pitchFamily="2" charset="-78"/>
              </a:rPr>
              <a:t>نورون‌ها معمولاً در ماه ششم قبل از تولد در جای اصلی خود قرار می‌گیرند.</a:t>
            </a:r>
          </a:p>
          <a:p>
            <a:pPr algn="just" rtl="1">
              <a:lnSpc>
                <a:spcPct val="150000"/>
              </a:lnSpc>
            </a:pPr>
            <a:r>
              <a:rPr lang="fa-IR" sz="2000" dirty="0" smtClean="0">
                <a:cs typeface="B Lotus" pitchFamily="2" charset="-78"/>
              </a:rPr>
              <a:t>مهاجرت نورون‌ها و شاخه‌ای شدن زائده‎‌های انها نسبت به تأثیرات عوامل محیطی که از طریق سیستم تغذیه‌ای جنین وارد می‌شود، آسیب‌پذیر است.</a:t>
            </a:r>
          </a:p>
          <a:p>
            <a:pPr algn="just" rtl="1">
              <a:lnSpc>
                <a:spcPct val="150000"/>
              </a:lnSpc>
            </a:pPr>
            <a:r>
              <a:rPr lang="fa-IR" sz="2000" u="sng" dirty="0" smtClean="0">
                <a:cs typeface="B Lotus" pitchFamily="2" charset="-78"/>
              </a:rPr>
              <a:t>سیستم عصبی در طول دوره پیش از تولد، یکی از سیستم‌های بسیار آسیب‌پذیر نسبت به تراتوژن‌ها است.</a:t>
            </a:r>
          </a:p>
          <a:p>
            <a:pPr algn="just" rtl="1">
              <a:lnSpc>
                <a:spcPct val="150000"/>
              </a:lnSpc>
            </a:pPr>
            <a:endParaRPr lang="en-US" sz="2000" dirty="0">
              <a:cs typeface="B Farnaz" pitchFamily="2" charset="-78"/>
            </a:endParaRPr>
          </a:p>
        </p:txBody>
      </p:sp>
    </p:spTree>
    <p:extLst>
      <p:ext uri="{BB962C8B-B14F-4D97-AF65-F5344CB8AC3E}">
        <p14:creationId xmlns:p14="http://schemas.microsoft.com/office/powerpoint/2010/main" val="35345498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251520" y="260648"/>
            <a:ext cx="8568952" cy="5170646"/>
          </a:xfrm>
          <a:prstGeom prst="rect">
            <a:avLst/>
          </a:prstGeom>
          <a:noFill/>
        </p:spPr>
        <p:txBody>
          <a:bodyPr wrap="square" rtlCol="0">
            <a:spAutoFit/>
          </a:bodyPr>
          <a:lstStyle/>
          <a:p>
            <a:pPr algn="just" rtl="1">
              <a:lnSpc>
                <a:spcPct val="150000"/>
              </a:lnSpc>
            </a:pPr>
            <a:r>
              <a:rPr lang="fa-IR" sz="2000" b="1" dirty="0" smtClean="0">
                <a:cs typeface="B Farnaz" pitchFamily="2" charset="-78"/>
              </a:rPr>
              <a:t>نمو پس از تولد سیستم عصبی</a:t>
            </a:r>
          </a:p>
          <a:p>
            <a:pPr algn="just" rtl="1">
              <a:lnSpc>
                <a:spcPct val="150000"/>
              </a:lnSpc>
            </a:pPr>
            <a:r>
              <a:rPr lang="fa-IR" sz="2000" dirty="0" smtClean="0">
                <a:cs typeface="B Lotus" pitchFamily="2" charset="-78"/>
              </a:rPr>
              <a:t>مغز نوزاد در هنگام تولد حدود 25% وزن مغز در بزرگسالی است.</a:t>
            </a:r>
          </a:p>
          <a:p>
            <a:pPr algn="just" rtl="1">
              <a:lnSpc>
                <a:spcPct val="150000"/>
              </a:lnSpc>
            </a:pPr>
            <a:r>
              <a:rPr lang="fa-IR" sz="2000" dirty="0" smtClean="0">
                <a:cs typeface="B Lotus" pitchFamily="2" charset="-78"/>
              </a:rPr>
              <a:t>تا 4 سالگی، وزن مغز به 80% وزن مغز در بزرگسالی می‌رسد.</a:t>
            </a:r>
          </a:p>
          <a:p>
            <a:pPr algn="just" rtl="1">
              <a:lnSpc>
                <a:spcPct val="150000"/>
              </a:lnSpc>
            </a:pPr>
            <a:r>
              <a:rPr lang="fa-IR" sz="2000" dirty="0" smtClean="0">
                <a:cs typeface="B Lotus" pitchFamily="2" charset="-78"/>
              </a:rPr>
              <a:t>نمو سریع اولیه بازتابی از افزایش در </a:t>
            </a:r>
            <a:r>
              <a:rPr lang="fa-IR" sz="2000" u="sng" dirty="0" smtClean="0">
                <a:solidFill>
                  <a:srgbClr val="FF0000"/>
                </a:solidFill>
                <a:cs typeface="B Lotus" pitchFamily="2" charset="-78"/>
              </a:rPr>
              <a:t>اندازه نورون‌ها</a:t>
            </a:r>
            <a:r>
              <a:rPr lang="fa-IR" sz="2000" dirty="0" smtClean="0">
                <a:cs typeface="B Lotus" pitchFamily="2" charset="-78"/>
              </a:rPr>
              <a:t>، </a:t>
            </a:r>
            <a:r>
              <a:rPr lang="fa-IR" sz="2000" u="sng" dirty="0" smtClean="0">
                <a:solidFill>
                  <a:srgbClr val="FF0000"/>
                </a:solidFill>
                <a:cs typeface="B Lotus" pitchFamily="2" charset="-78"/>
              </a:rPr>
              <a:t>شاخه‌ای شدن بیشتر برای تشکیل سیناپس‌ها</a:t>
            </a:r>
            <a:r>
              <a:rPr lang="fa-IR" sz="2000" dirty="0" smtClean="0">
                <a:cs typeface="B Lotus" pitchFamily="2" charset="-78"/>
              </a:rPr>
              <a:t> و افزایش در سلول‌های </a:t>
            </a:r>
            <a:r>
              <a:rPr lang="fa-IR" sz="2000" u="sng" dirty="0" smtClean="0">
                <a:solidFill>
                  <a:srgbClr val="FF0000"/>
                </a:solidFill>
                <a:cs typeface="B Lotus" pitchFamily="2" charset="-78"/>
              </a:rPr>
              <a:t>گلیا</a:t>
            </a:r>
            <a:r>
              <a:rPr lang="fa-IR" sz="2000" dirty="0" smtClean="0">
                <a:cs typeface="B Lotus" pitchFamily="2" charset="-78"/>
              </a:rPr>
              <a:t> و </a:t>
            </a:r>
            <a:r>
              <a:rPr lang="fa-IR" sz="2000" u="sng" dirty="0" smtClean="0">
                <a:solidFill>
                  <a:srgbClr val="FF0000"/>
                </a:solidFill>
                <a:cs typeface="B Lotus" pitchFamily="2" charset="-78"/>
              </a:rPr>
              <a:t>میلین</a:t>
            </a:r>
            <a:r>
              <a:rPr lang="fa-IR" sz="2000" dirty="0" smtClean="0">
                <a:cs typeface="B Lotus" pitchFamily="2" charset="-78"/>
              </a:rPr>
              <a:t> می‌باشد.</a:t>
            </a:r>
          </a:p>
          <a:p>
            <a:pPr algn="just" rtl="1">
              <a:lnSpc>
                <a:spcPct val="150000"/>
              </a:lnSpc>
            </a:pPr>
            <a:r>
              <a:rPr lang="fa-IR" sz="2000" b="1" dirty="0" smtClean="0">
                <a:cs typeface="B Farnaz" pitchFamily="2" charset="-78"/>
              </a:rPr>
              <a:t>ساختارهای</a:t>
            </a:r>
            <a:r>
              <a:rPr lang="fa-IR" sz="2000" dirty="0" smtClean="0">
                <a:cs typeface="B Lotus" pitchFamily="2" charset="-78"/>
              </a:rPr>
              <a:t> </a:t>
            </a:r>
            <a:r>
              <a:rPr lang="fa-IR" sz="2000" b="1" dirty="0" smtClean="0">
                <a:cs typeface="B Farnaz" pitchFamily="2" charset="-78"/>
              </a:rPr>
              <a:t>مغز</a:t>
            </a:r>
          </a:p>
          <a:p>
            <a:pPr algn="just" rtl="1">
              <a:lnSpc>
                <a:spcPct val="150000"/>
              </a:lnSpc>
            </a:pPr>
            <a:r>
              <a:rPr lang="fa-IR" sz="2000" dirty="0" smtClean="0">
                <a:cs typeface="B Lotus" pitchFamily="2" charset="-78"/>
              </a:rPr>
              <a:t>در هنگام تولد، نخاع شوکی و ساختارهای پایین مغز از ساختارهای بالای مغز، پیشرفته‌تر هستند.</a:t>
            </a:r>
          </a:p>
          <a:p>
            <a:pPr algn="just" rtl="1">
              <a:lnSpc>
                <a:spcPct val="150000"/>
              </a:lnSpc>
            </a:pPr>
            <a:r>
              <a:rPr lang="fa-IR" sz="2000" dirty="0" smtClean="0">
                <a:cs typeface="B Lotus" pitchFamily="2" charset="-78"/>
              </a:rPr>
              <a:t>مراکز پایین مغز در تکالیف حیاتی مانند تنفس و دریافت غذا درگیرند و این مراکز نسبتاً بالیده‌تر هستند.</a:t>
            </a:r>
          </a:p>
          <a:p>
            <a:pPr algn="just" rtl="1">
              <a:lnSpc>
                <a:spcPct val="150000"/>
              </a:lnSpc>
            </a:pPr>
            <a:r>
              <a:rPr lang="fa-IR" sz="2000" dirty="0" smtClean="0">
                <a:cs typeface="B Lotus" pitchFamily="2" charset="-78"/>
              </a:rPr>
              <a:t>همچنین، مراکز پایین مغز، بازتاب‌ها و واکنش‌ها را کنترل می‌کنند.</a:t>
            </a:r>
          </a:p>
          <a:p>
            <a:pPr algn="just" rtl="1">
              <a:lnSpc>
                <a:spcPct val="150000"/>
              </a:lnSpc>
            </a:pPr>
            <a:r>
              <a:rPr lang="fa-IR" sz="2000" dirty="0" smtClean="0">
                <a:cs typeface="B Lotus" pitchFamily="2" charset="-78"/>
              </a:rPr>
              <a:t>محققان، شروع حرکات هدفمند را به عنوان شاهدی برای بالیدگی مراکز بالاتر مغز تفسیر می‌کنند.</a:t>
            </a:r>
          </a:p>
          <a:p>
            <a:pPr algn="just" rtl="1">
              <a:lnSpc>
                <a:spcPct val="150000"/>
              </a:lnSpc>
            </a:pPr>
            <a:r>
              <a:rPr lang="fa-IR" sz="2000" dirty="0" smtClean="0">
                <a:cs typeface="B Lotus" pitchFamily="2" charset="-78"/>
              </a:rPr>
              <a:t>قشر مغز در حرکات هدفمند و جهت‌دار درگیر است.</a:t>
            </a: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251520" y="332656"/>
            <a:ext cx="8640960" cy="5940088"/>
          </a:xfrm>
          <a:prstGeom prst="rect">
            <a:avLst/>
          </a:prstGeom>
          <a:noFill/>
        </p:spPr>
        <p:txBody>
          <a:bodyPr wrap="square" rtlCol="0">
            <a:spAutoFit/>
          </a:bodyPr>
          <a:lstStyle/>
          <a:p>
            <a:pPr algn="just" rtl="1">
              <a:lnSpc>
                <a:spcPct val="150000"/>
              </a:lnSpc>
            </a:pPr>
            <a:r>
              <a:rPr lang="fa-IR" sz="2000" dirty="0" smtClean="0">
                <a:cs typeface="B Lotus" pitchFamily="2" charset="-78"/>
              </a:rPr>
              <a:t>اولین نشانه از حرکات ارادی موفقیت‌آمیز (حرکت دسترسی) در 4 تا 5 ماهگی پس از تولد صورت می‌گیرد.</a:t>
            </a:r>
          </a:p>
          <a:p>
            <a:pPr algn="just" rtl="1">
              <a:lnSpc>
                <a:spcPct val="150000"/>
              </a:lnSpc>
            </a:pPr>
            <a:r>
              <a:rPr lang="fa-IR" sz="2000" dirty="0" smtClean="0">
                <a:cs typeface="B Lotus" pitchFamily="2" charset="-78"/>
              </a:rPr>
              <a:t>رشد میلین در سیستم عصبی به هدایت سریع تکانش عصبی منجر می‌شود.</a:t>
            </a:r>
          </a:p>
          <a:p>
            <a:pPr algn="just" rtl="1">
              <a:lnSpc>
                <a:spcPct val="150000"/>
              </a:lnSpc>
            </a:pPr>
            <a:r>
              <a:rPr lang="fa-IR" sz="2000" dirty="0" smtClean="0">
                <a:cs typeface="B Lotus" pitchFamily="2" charset="-78"/>
              </a:rPr>
              <a:t>اهمیت میلین در بیماری اسکلروز چندگانه (ام.اس) بارز است. این بیماری باعث صدمه بزرگسالان جوان شده و صفحات میلین را تخریب می‌کند و درنتیجه منجر به</a:t>
            </a:r>
            <a:r>
              <a:rPr lang="fa-IR" sz="2000" u="sng" dirty="0" smtClean="0">
                <a:cs typeface="B Lotus" pitchFamily="2" charset="-78"/>
              </a:rPr>
              <a:t> لرزش</a:t>
            </a:r>
            <a:r>
              <a:rPr lang="fa-IR" sz="2000" dirty="0" smtClean="0">
                <a:cs typeface="B Lotus" pitchFamily="2" charset="-78"/>
              </a:rPr>
              <a:t>، </a:t>
            </a:r>
            <a:r>
              <a:rPr lang="fa-IR" sz="2000" u="sng" dirty="0" smtClean="0">
                <a:cs typeface="B Lotus" pitchFamily="2" charset="-78"/>
              </a:rPr>
              <a:t>کاهش هماهنگی </a:t>
            </a:r>
            <a:r>
              <a:rPr lang="fa-IR" sz="2000" dirty="0" smtClean="0">
                <a:cs typeface="B Lotus" pitchFamily="2" charset="-78"/>
              </a:rPr>
              <a:t>و </a:t>
            </a:r>
            <a:r>
              <a:rPr lang="fa-IR" sz="2000" u="sng" dirty="0" smtClean="0">
                <a:cs typeface="B Lotus" pitchFamily="2" charset="-78"/>
              </a:rPr>
              <a:t>فلج نیمه بدن </a:t>
            </a:r>
            <a:r>
              <a:rPr lang="fa-IR" sz="2000" dirty="0" smtClean="0">
                <a:cs typeface="B Lotus" pitchFamily="2" charset="-78"/>
              </a:rPr>
              <a:t>می‌شود.</a:t>
            </a:r>
            <a:endParaRPr lang="en-US" sz="2000" dirty="0" smtClean="0">
              <a:cs typeface="B Lotus" pitchFamily="2" charset="-78"/>
            </a:endParaRPr>
          </a:p>
          <a:p>
            <a:pPr algn="just" rtl="1">
              <a:lnSpc>
                <a:spcPct val="150000"/>
              </a:lnSpc>
            </a:pPr>
            <a:r>
              <a:rPr lang="fa-IR" sz="2000" dirty="0" smtClean="0">
                <a:cs typeface="B Lotus" pitchFamily="2" charset="-78"/>
              </a:rPr>
              <a:t>مرکز نخاع شوکی از مواد خاکستری و اطراف آن از مواد سفید پوشانده شده است.</a:t>
            </a:r>
          </a:p>
          <a:p>
            <a:pPr algn="just" rtl="1">
              <a:lnSpc>
                <a:spcPct val="150000"/>
              </a:lnSpc>
            </a:pPr>
            <a:r>
              <a:rPr lang="fa-IR" sz="2000" dirty="0" smtClean="0">
                <a:cs typeface="B Lotus" pitchFamily="2" charset="-78"/>
              </a:rPr>
              <a:t>نواحی مرکزی از اجسام سلولی نورون‌های به هم فشرده تشکیل شده است.</a:t>
            </a:r>
          </a:p>
          <a:p>
            <a:pPr algn="just" rtl="1">
              <a:lnSpc>
                <a:spcPct val="150000"/>
              </a:lnSpc>
            </a:pPr>
            <a:r>
              <a:rPr lang="fa-IR" sz="2000" dirty="0" smtClean="0">
                <a:cs typeface="B Lotus" pitchFamily="2" charset="-78"/>
              </a:rPr>
              <a:t>دو مسیر عصبی اصلی برای حرکت وجود دارد که تکانش‌ها را از مغز به نخاع و قسمت‌های مختلف بدن انتقال می‌دهد.</a:t>
            </a:r>
          </a:p>
          <a:p>
            <a:pPr algn="just" rtl="1">
              <a:lnSpc>
                <a:spcPct val="150000"/>
              </a:lnSpc>
            </a:pPr>
            <a:r>
              <a:rPr lang="fa-IR" sz="2000" dirty="0" smtClean="0">
                <a:cs typeface="B Lotus" pitchFamily="2" charset="-78"/>
              </a:rPr>
              <a:t>1- </a:t>
            </a:r>
            <a:r>
              <a:rPr lang="fa-IR" sz="2000" b="1" dirty="0" smtClean="0">
                <a:solidFill>
                  <a:srgbClr val="FFFF00"/>
                </a:solidFill>
                <a:cs typeface="B Lotus" pitchFamily="2" charset="-78"/>
              </a:rPr>
              <a:t>مسیر خارج هرمی: </a:t>
            </a:r>
            <a:r>
              <a:rPr lang="fa-IR" sz="2000" dirty="0" smtClean="0">
                <a:cs typeface="B Lotus" pitchFamily="2" charset="-78"/>
              </a:rPr>
              <a:t>در دریافت فرمان‌ها از حرکات تصادفی و قامتی که طفل در روزهای اول بعد از تولد ایجاد می‌کند، درگیر است.</a:t>
            </a:r>
          </a:p>
          <a:p>
            <a:pPr algn="just" rtl="1">
              <a:lnSpc>
                <a:spcPct val="150000"/>
              </a:lnSpc>
            </a:pPr>
            <a:r>
              <a:rPr lang="fa-IR" sz="2000" dirty="0" smtClean="0">
                <a:cs typeface="B Lotus" pitchFamily="2" charset="-78"/>
              </a:rPr>
              <a:t>2- </a:t>
            </a:r>
            <a:r>
              <a:rPr lang="fa-IR" sz="2000" b="1" dirty="0" smtClean="0">
                <a:solidFill>
                  <a:srgbClr val="FFFF00"/>
                </a:solidFill>
                <a:cs typeface="B Lotus" pitchFamily="2" charset="-78"/>
              </a:rPr>
              <a:t>مسیر هرمی: </a:t>
            </a:r>
            <a:r>
              <a:rPr lang="fa-IR" sz="2000" dirty="0" smtClean="0">
                <a:cs typeface="B Lotus" pitchFamily="2" charset="-78"/>
              </a:rPr>
              <a:t>بعد از تولد میلینی می‌شود. این مسیر در خلال 4 تا 5 ماهگی توسعه یافته و حرکات عضلات انگشتان دست را کنترل می‌کند.</a:t>
            </a:r>
          </a:p>
          <a:p>
            <a:pPr algn="just" rtl="1"/>
            <a:r>
              <a:rPr lang="fa-IR" sz="2000" dirty="0" smtClean="0">
                <a:cs typeface="B Lotus" pitchFamily="2" charset="-78"/>
              </a:rPr>
              <a:t>.</a:t>
            </a:r>
            <a:endParaRPr lang="en-US" sz="2000" dirty="0">
              <a:cs typeface="B Lotus"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251520" y="260648"/>
            <a:ext cx="8496944" cy="4662815"/>
          </a:xfrm>
          <a:prstGeom prst="rect">
            <a:avLst/>
          </a:prstGeom>
          <a:noFill/>
        </p:spPr>
        <p:txBody>
          <a:bodyPr wrap="square" rtlCol="0">
            <a:spAutoFit/>
          </a:bodyPr>
          <a:lstStyle/>
          <a:p>
            <a:pPr algn="just" rtl="1">
              <a:lnSpc>
                <a:spcPct val="150000"/>
              </a:lnSpc>
            </a:pPr>
            <a:r>
              <a:rPr lang="fa-IR" sz="2000" dirty="0" smtClean="0">
                <a:cs typeface="B Lotus" pitchFamily="2" charset="-78"/>
              </a:rPr>
              <a:t>الگوی میلینی شدن نخاع شوکی و مسیرهای عصبی می‌تواند بر رشد حرکتی دلالت داشته باشند.</a:t>
            </a:r>
          </a:p>
          <a:p>
            <a:pPr algn="just" rtl="1">
              <a:lnSpc>
                <a:spcPct val="150000"/>
              </a:lnSpc>
            </a:pPr>
            <a:r>
              <a:rPr lang="fa-IR" sz="2000" dirty="0" smtClean="0">
                <a:cs typeface="B Lotus" pitchFamily="2" charset="-78"/>
              </a:rPr>
              <a:t>میلینی شدن در دو جهت توسعه می‌یابد:</a:t>
            </a:r>
          </a:p>
          <a:p>
            <a:pPr algn="just" rtl="1">
              <a:lnSpc>
                <a:spcPct val="150000"/>
              </a:lnSpc>
            </a:pPr>
            <a:r>
              <a:rPr lang="fa-IR" sz="2000" dirty="0" smtClean="0">
                <a:cs typeface="B Lotus" pitchFamily="2" charset="-78"/>
              </a:rPr>
              <a:t>1- </a:t>
            </a:r>
            <a:r>
              <a:rPr lang="fa-IR" sz="2000" b="1" dirty="0" smtClean="0">
                <a:solidFill>
                  <a:srgbClr val="FFFF00"/>
                </a:solidFill>
                <a:cs typeface="B Lotus" pitchFamily="2" charset="-78"/>
              </a:rPr>
              <a:t>در قسمت گردنی و بخش‌های پایینی</a:t>
            </a:r>
          </a:p>
          <a:p>
            <a:pPr algn="just" rtl="1">
              <a:lnSpc>
                <a:spcPct val="150000"/>
              </a:lnSpc>
            </a:pPr>
            <a:r>
              <a:rPr lang="fa-IR" sz="2000" dirty="0" smtClean="0">
                <a:cs typeface="B Lotus" pitchFamily="2" charset="-78"/>
              </a:rPr>
              <a:t>2- </a:t>
            </a:r>
            <a:r>
              <a:rPr lang="fa-IR" sz="2000" dirty="0" smtClean="0">
                <a:solidFill>
                  <a:srgbClr val="FFFF00"/>
                </a:solidFill>
                <a:cs typeface="B Lotus" pitchFamily="2" charset="-78"/>
              </a:rPr>
              <a:t>در شاخه حرکتی (شکمی) و سپس در شاخه حسی (پشتی) </a:t>
            </a:r>
          </a:p>
          <a:p>
            <a:pPr algn="just" rtl="1">
              <a:lnSpc>
                <a:spcPct val="150000"/>
              </a:lnSpc>
            </a:pPr>
            <a:r>
              <a:rPr lang="fa-IR" sz="2000" u="sng" dirty="0" smtClean="0">
                <a:cs typeface="B Lotus" pitchFamily="2" charset="-78"/>
              </a:rPr>
              <a:t>جهت میلینی شدن از مغز به سمت مسیرهای حرکتی است.</a:t>
            </a:r>
          </a:p>
          <a:p>
            <a:pPr algn="just" rtl="1">
              <a:lnSpc>
                <a:spcPct val="150000"/>
              </a:lnSpc>
            </a:pPr>
            <a:r>
              <a:rPr lang="fa-IR" sz="2000" dirty="0" smtClean="0">
                <a:cs typeface="B Lotus" pitchFamily="2" charset="-78"/>
              </a:rPr>
              <a:t>میلینی شدن </a:t>
            </a:r>
            <a:r>
              <a:rPr lang="fa-IR" sz="2000" u="sng" dirty="0" smtClean="0">
                <a:cs typeface="B Lotus" pitchFamily="2" charset="-78"/>
              </a:rPr>
              <a:t>ابتدا در مسیرهای لمسی و بویایی </a:t>
            </a:r>
            <a:r>
              <a:rPr lang="fa-IR" sz="2000" dirty="0" smtClean="0">
                <a:cs typeface="B Lotus" pitchFamily="2" charset="-78"/>
              </a:rPr>
              <a:t>و سپس در </a:t>
            </a:r>
            <a:r>
              <a:rPr lang="fa-IR" sz="2000" u="sng" dirty="0" smtClean="0">
                <a:cs typeface="B Lotus" pitchFamily="2" charset="-78"/>
              </a:rPr>
              <a:t>مسیر بینایی </a:t>
            </a:r>
            <a:r>
              <a:rPr lang="fa-IR" sz="2000" dirty="0" smtClean="0">
                <a:cs typeface="B Lotus" pitchFamily="2" charset="-78"/>
              </a:rPr>
              <a:t>و </a:t>
            </a:r>
            <a:r>
              <a:rPr lang="fa-IR" sz="2000" u="sng" dirty="0" smtClean="0">
                <a:cs typeface="B Lotus" pitchFamily="2" charset="-78"/>
              </a:rPr>
              <a:t>نهایتاً در مسیر شنوایی </a:t>
            </a:r>
            <a:r>
              <a:rPr lang="fa-IR" sz="2000" dirty="0" smtClean="0">
                <a:cs typeface="B Lotus" pitchFamily="2" charset="-78"/>
              </a:rPr>
              <a:t>صورت می‌گیرد.</a:t>
            </a:r>
          </a:p>
          <a:p>
            <a:pPr algn="just" rtl="1">
              <a:lnSpc>
                <a:spcPct val="150000"/>
              </a:lnSpc>
            </a:pPr>
            <a:r>
              <a:rPr lang="fa-IR" sz="2000" dirty="0" smtClean="0">
                <a:cs typeface="B Lotus" pitchFamily="2" charset="-78"/>
              </a:rPr>
              <a:t>به استثنای ریشه‌های حرکتی و نیم‌کره مغزی، </a:t>
            </a:r>
            <a:r>
              <a:rPr lang="fa-IR" sz="2000" u="sng" dirty="0" smtClean="0">
                <a:cs typeface="B Lotus" pitchFamily="2" charset="-78"/>
              </a:rPr>
              <a:t>مسیرهای حسی کمی زودتر از مسیرهای حرکتی بالیده می‌شوند.</a:t>
            </a:r>
          </a:p>
          <a:p>
            <a:pPr algn="just" rtl="1">
              <a:lnSpc>
                <a:spcPct val="150000"/>
              </a:lnSpc>
            </a:pPr>
            <a:endParaRPr lang="fa-IR" u="sng" dirty="0">
              <a:cs typeface="B Lotus"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251520" y="332656"/>
            <a:ext cx="8640960" cy="5586145"/>
          </a:xfrm>
          <a:prstGeom prst="rect">
            <a:avLst/>
          </a:prstGeom>
          <a:noFill/>
        </p:spPr>
        <p:txBody>
          <a:bodyPr wrap="square" rtlCol="0">
            <a:spAutoFit/>
          </a:bodyPr>
          <a:lstStyle/>
          <a:p>
            <a:pPr algn="just" rtl="1">
              <a:lnSpc>
                <a:spcPct val="150000"/>
              </a:lnSpc>
            </a:pPr>
            <a:r>
              <a:rPr lang="fa-IR" dirty="0" smtClean="0">
                <a:cs typeface="B Farnaz" pitchFamily="2" charset="-78"/>
              </a:rPr>
              <a:t>سیستم عصبی در بزرگسالی و سالمندی</a:t>
            </a:r>
            <a:endParaRPr lang="en-US" dirty="0" smtClean="0">
              <a:cs typeface="B Farnaz" pitchFamily="2" charset="-78"/>
            </a:endParaRPr>
          </a:p>
          <a:p>
            <a:pPr algn="just" rtl="1">
              <a:lnSpc>
                <a:spcPct val="150000"/>
              </a:lnSpc>
            </a:pPr>
            <a:r>
              <a:rPr lang="fa-IR" sz="2000" dirty="0" smtClean="0">
                <a:cs typeface="B Lotus" pitchFamily="2" charset="-78"/>
              </a:rPr>
              <a:t>تغییرات سیستم عصبی پس از تولد، فقط کاهشی است.</a:t>
            </a:r>
          </a:p>
          <a:p>
            <a:pPr algn="just" rtl="1">
              <a:lnSpc>
                <a:spcPct val="150000"/>
              </a:lnSpc>
            </a:pPr>
            <a:r>
              <a:rPr lang="fa-IR" sz="2000" dirty="0" smtClean="0">
                <a:cs typeface="B Lotus" pitchFamily="2" charset="-78"/>
              </a:rPr>
              <a:t>این تغییرات شامل </a:t>
            </a:r>
            <a:r>
              <a:rPr lang="fa-IR" sz="2000" u="sng" dirty="0" smtClean="0">
                <a:cs typeface="B Lotus" pitchFamily="2" charset="-78"/>
              </a:rPr>
              <a:t>کاهش نورون‌ها</a:t>
            </a:r>
            <a:r>
              <a:rPr lang="fa-IR" sz="2000" dirty="0" smtClean="0">
                <a:cs typeface="B Lotus" pitchFamily="2" charset="-78"/>
              </a:rPr>
              <a:t>، </a:t>
            </a:r>
            <a:r>
              <a:rPr lang="fa-IR" sz="2000" u="sng" dirty="0" smtClean="0">
                <a:cs typeface="B Lotus" pitchFamily="2" charset="-78"/>
              </a:rPr>
              <a:t>لاغر شدن شاخه‌های دندریت</a:t>
            </a:r>
            <a:r>
              <a:rPr lang="fa-IR" sz="2000" dirty="0" smtClean="0">
                <a:cs typeface="B Lotus" pitchFamily="2" charset="-78"/>
              </a:rPr>
              <a:t>، </a:t>
            </a:r>
            <a:r>
              <a:rPr lang="fa-IR" sz="2000" u="sng" dirty="0" smtClean="0">
                <a:cs typeface="B Lotus" pitchFamily="2" charset="-78"/>
              </a:rPr>
              <a:t>کاهش در تعداد سناپس‌ها</a:t>
            </a:r>
            <a:r>
              <a:rPr lang="fa-IR" sz="2000" dirty="0" smtClean="0">
                <a:cs typeface="B Lotus" pitchFamily="2" charset="-78"/>
              </a:rPr>
              <a:t>، </a:t>
            </a:r>
            <a:r>
              <a:rPr lang="fa-IR" sz="2000" u="sng" dirty="0" smtClean="0">
                <a:cs typeface="B Lotus" pitchFamily="2" charset="-78"/>
              </a:rPr>
              <a:t>تغییر در انتقال‌دهنده‌های عصبی</a:t>
            </a:r>
            <a:r>
              <a:rPr lang="fa-IR" sz="2000" dirty="0" smtClean="0">
                <a:cs typeface="B Lotus" pitchFamily="2" charset="-78"/>
              </a:rPr>
              <a:t> و </a:t>
            </a:r>
            <a:r>
              <a:rPr lang="fa-IR" sz="2000" u="sng" dirty="0" smtClean="0">
                <a:cs typeface="B Lotus" pitchFamily="2" charset="-78"/>
              </a:rPr>
              <a:t>کاهش در میلین</a:t>
            </a:r>
            <a:r>
              <a:rPr lang="fa-IR" sz="2000" dirty="0" smtClean="0">
                <a:cs typeface="B Lotus" pitchFamily="2" charset="-78"/>
              </a:rPr>
              <a:t>‌هاست.</a:t>
            </a:r>
          </a:p>
          <a:p>
            <a:pPr algn="just" rtl="1">
              <a:lnSpc>
                <a:spcPct val="150000"/>
              </a:lnSpc>
            </a:pPr>
            <a:r>
              <a:rPr lang="fa-IR" sz="2000" dirty="0" smtClean="0">
                <a:solidFill>
                  <a:srgbClr val="FF0000"/>
                </a:solidFill>
                <a:cs typeface="B Lotus" pitchFamily="2" charset="-78"/>
              </a:rPr>
              <a:t>آهستگی پاسخ به محرک‌ها</a:t>
            </a:r>
            <a:r>
              <a:rPr lang="fa-IR" sz="2000" dirty="0" smtClean="0">
                <a:cs typeface="B Lotus" pitchFamily="2" charset="-78"/>
              </a:rPr>
              <a:t>، یکی از تغییراتی است که با افزایش سن در سیستم عصبی سالمندان اتفاق می‌افتد.</a:t>
            </a:r>
          </a:p>
          <a:p>
            <a:pPr algn="just" rtl="1">
              <a:lnSpc>
                <a:spcPct val="150000"/>
              </a:lnSpc>
            </a:pPr>
            <a:r>
              <a:rPr lang="fa-IR" sz="2000" b="1" dirty="0" smtClean="0">
                <a:solidFill>
                  <a:srgbClr val="FFFF00"/>
                </a:solidFill>
                <a:cs typeface="B Lotus" pitchFamily="2" charset="-78"/>
              </a:rPr>
              <a:t>مدل شبکه عصبی</a:t>
            </a:r>
            <a:r>
              <a:rPr lang="fa-IR" sz="2000" dirty="0" smtClean="0">
                <a:cs typeface="B Lotus" pitchFamily="2" charset="-78"/>
              </a:rPr>
              <a:t>، یکی از نظریه‎‌هایی است که به تشریح تغییرات فیزیولوژیکی دخیل در کاهش پاسخ می‌پردازد.</a:t>
            </a:r>
          </a:p>
          <a:p>
            <a:pPr algn="just" rtl="1">
              <a:lnSpc>
                <a:spcPct val="150000"/>
              </a:lnSpc>
            </a:pPr>
            <a:r>
              <a:rPr lang="fa-IR" sz="2000" dirty="0" smtClean="0">
                <a:cs typeface="B Lotus" pitchFamily="2" charset="-78"/>
              </a:rPr>
              <a:t>تمریناتی که برای سیستم قلبی-عروقی مفید هستند، بر سیستم عصبی نیز تأثیر مثبت دارند.</a:t>
            </a:r>
          </a:p>
          <a:p>
            <a:pPr algn="just" rtl="1">
              <a:lnSpc>
                <a:spcPct val="150000"/>
              </a:lnSpc>
            </a:pPr>
            <a:r>
              <a:rPr lang="fa-IR" sz="2000" dirty="0" smtClean="0">
                <a:cs typeface="B Lotus" pitchFamily="2" charset="-78"/>
              </a:rPr>
              <a:t>این تأثیرات شامل </a:t>
            </a:r>
            <a:r>
              <a:rPr lang="fa-IR" sz="2000" u="sng" dirty="0" smtClean="0">
                <a:cs typeface="B Lotus" pitchFamily="2" charset="-78"/>
              </a:rPr>
              <a:t>کاهش خطر ضربه مغزی</a:t>
            </a:r>
            <a:r>
              <a:rPr lang="fa-IR" sz="2000" dirty="0" smtClean="0">
                <a:cs typeface="B Lotus" pitchFamily="2" charset="-78"/>
              </a:rPr>
              <a:t>، </a:t>
            </a:r>
            <a:r>
              <a:rPr lang="fa-IR" sz="2000" u="sng" dirty="0" smtClean="0">
                <a:cs typeface="B Lotus" pitchFamily="2" charset="-78"/>
              </a:rPr>
              <a:t>افزایش شاخه‌ای شدن دندریت‌ها </a:t>
            </a:r>
            <a:r>
              <a:rPr lang="fa-IR" sz="2000" dirty="0" smtClean="0">
                <a:cs typeface="B Lotus" pitchFamily="2" charset="-78"/>
              </a:rPr>
              <a:t>و </a:t>
            </a:r>
            <a:r>
              <a:rPr lang="fa-IR" sz="2000" u="sng" dirty="0" smtClean="0">
                <a:cs typeface="B Lotus" pitchFamily="2" charset="-78"/>
              </a:rPr>
              <a:t>حفظ متابولیسم عصبی </a:t>
            </a:r>
            <a:r>
              <a:rPr lang="fa-IR" sz="2000" dirty="0" smtClean="0">
                <a:cs typeface="B Lotus" pitchFamily="2" charset="-78"/>
              </a:rPr>
              <a:t>است.</a:t>
            </a:r>
          </a:p>
          <a:p>
            <a:pPr algn="just" rtl="1">
              <a:lnSpc>
                <a:spcPct val="150000"/>
              </a:lnSpc>
            </a:pPr>
            <a:r>
              <a:rPr lang="fa-IR" sz="2000" dirty="0" smtClean="0">
                <a:cs typeface="B Lotus" pitchFamily="2" charset="-78"/>
              </a:rPr>
              <a:t>تمرینات شدید و منظم، سطح جریان خون به مغز را حفظ کرده و کاهش دندریت‌ها را پایین می‌آورد و باعث تحریک سنتز نورون و افزایش ارتباط سیناپسی جدید می‌شود. این تأثیرات می‌تواند کارکرد شناختی سالمندان را بهبود بخشد.</a:t>
            </a:r>
            <a:endParaRPr lang="en-US" sz="2000" dirty="0">
              <a:cs typeface="B Lotus"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4967" y="980728"/>
            <a:ext cx="6048672" cy="4585871"/>
          </a:xfrm>
          <a:prstGeom prst="rect">
            <a:avLst/>
          </a:prstGeom>
          <a:noFill/>
        </p:spPr>
        <p:txBody>
          <a:bodyPr wrap="square" rtlCol="0">
            <a:spAutoFit/>
          </a:bodyPr>
          <a:lstStyle/>
          <a:p>
            <a:pPr algn="ctr"/>
            <a:r>
              <a:rPr lang="fa-IR" sz="2400" dirty="0" smtClean="0">
                <a:solidFill>
                  <a:srgbClr val="FFFF00"/>
                </a:solidFill>
                <a:cs typeface="B Farnaz" pitchFamily="2" charset="-78"/>
              </a:rPr>
              <a:t>درس:</a:t>
            </a:r>
          </a:p>
          <a:p>
            <a:pPr algn="ctr"/>
            <a:r>
              <a:rPr lang="fa-IR" sz="3200" b="1" dirty="0" smtClean="0">
                <a:solidFill>
                  <a:srgbClr val="FF0000"/>
                </a:solidFill>
                <a:cs typeface="B Farnaz" pitchFamily="2" charset="-78"/>
              </a:rPr>
              <a:t>رشد حرکتی</a:t>
            </a:r>
            <a:endParaRPr lang="en-US" sz="3200" b="1" dirty="0" smtClean="0">
              <a:solidFill>
                <a:srgbClr val="FF0000"/>
              </a:solidFill>
              <a:cs typeface="B Farnaz" pitchFamily="2" charset="-78"/>
            </a:endParaRPr>
          </a:p>
          <a:p>
            <a:pPr algn="ctr"/>
            <a:endParaRPr lang="fa-IR" dirty="0">
              <a:cs typeface="B Farnaz" pitchFamily="2" charset="-78"/>
            </a:endParaRPr>
          </a:p>
          <a:p>
            <a:pPr algn="ctr"/>
            <a:r>
              <a:rPr lang="fa-IR" sz="2400" dirty="0" smtClean="0">
                <a:solidFill>
                  <a:srgbClr val="FFFF00"/>
                </a:solidFill>
                <a:cs typeface="B Farnaz" pitchFamily="2" charset="-78"/>
              </a:rPr>
              <a:t>فصل 5:</a:t>
            </a:r>
          </a:p>
          <a:p>
            <a:pPr algn="ctr"/>
            <a:r>
              <a:rPr lang="fa-IR" sz="3200" dirty="0" smtClean="0">
                <a:solidFill>
                  <a:srgbClr val="FF0000"/>
                </a:solidFill>
                <a:cs typeface="B Farnaz" pitchFamily="2" charset="-78"/>
              </a:rPr>
              <a:t>رشد و پیری سیستم‌های بدنی</a:t>
            </a:r>
          </a:p>
          <a:p>
            <a:pPr algn="ctr"/>
            <a:endParaRPr lang="en-US" dirty="0" smtClean="0">
              <a:cs typeface="B Farnaz" pitchFamily="2" charset="-78"/>
            </a:endParaRPr>
          </a:p>
          <a:p>
            <a:pPr algn="ctr"/>
            <a:endParaRPr lang="en-US" dirty="0">
              <a:cs typeface="B Farnaz" pitchFamily="2" charset="-78"/>
            </a:endParaRPr>
          </a:p>
          <a:p>
            <a:pPr algn="ctr"/>
            <a:endParaRPr lang="fa-IR" dirty="0">
              <a:cs typeface="B Farnaz" pitchFamily="2" charset="-78"/>
            </a:endParaRPr>
          </a:p>
          <a:p>
            <a:pPr algn="ctr"/>
            <a:r>
              <a:rPr lang="fa-IR" sz="2400" dirty="0" smtClean="0">
                <a:solidFill>
                  <a:srgbClr val="FFFF00"/>
                </a:solidFill>
                <a:cs typeface="B Farnaz" pitchFamily="2" charset="-78"/>
              </a:rPr>
              <a:t>مدرس:</a:t>
            </a:r>
          </a:p>
          <a:p>
            <a:pPr algn="ctr"/>
            <a:r>
              <a:rPr lang="fa-IR" sz="2400" dirty="0" smtClean="0">
                <a:solidFill>
                  <a:srgbClr val="FF0000"/>
                </a:solidFill>
                <a:cs typeface="B Farnaz" pitchFamily="2" charset="-78"/>
              </a:rPr>
              <a:t>دکتر رسول عابدان‌زاده</a:t>
            </a:r>
          </a:p>
          <a:p>
            <a:pPr algn="ctr"/>
            <a:endParaRPr lang="fa-IR" dirty="0">
              <a:cs typeface="B Farnaz" pitchFamily="2" charset="-78"/>
            </a:endParaRPr>
          </a:p>
          <a:p>
            <a:pPr algn="ctr"/>
            <a:endParaRPr lang="fa-IR" dirty="0" smtClean="0">
              <a:cs typeface="B Farnaz" pitchFamily="2" charset="-78"/>
            </a:endParaRPr>
          </a:p>
          <a:p>
            <a:pPr algn="ctr"/>
            <a:r>
              <a:rPr lang="fa-IR" sz="2400" smtClean="0">
                <a:solidFill>
                  <a:srgbClr val="7030A0"/>
                </a:solidFill>
                <a:cs typeface="B Farnaz" pitchFamily="2" charset="-78"/>
              </a:rPr>
              <a:t>فروردین </a:t>
            </a:r>
            <a:r>
              <a:rPr lang="fa-IR" sz="2400" dirty="0" smtClean="0">
                <a:solidFill>
                  <a:srgbClr val="7030A0"/>
                </a:solidFill>
                <a:cs typeface="B Farnaz" pitchFamily="2" charset="-78"/>
              </a:rPr>
              <a:t>1399</a:t>
            </a:r>
            <a:endParaRPr lang="en-US" sz="2400" dirty="0">
              <a:solidFill>
                <a:srgbClr val="7030A0"/>
              </a:solidFill>
              <a:cs typeface="B Farnaz" pitchFamily="2" charset="-78"/>
            </a:endParaRPr>
          </a:p>
        </p:txBody>
      </p:sp>
    </p:spTree>
    <p:extLst>
      <p:ext uri="{BB962C8B-B14F-4D97-AF65-F5344CB8AC3E}">
        <p14:creationId xmlns:p14="http://schemas.microsoft.com/office/powerpoint/2010/main" val="10163631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2515543"/>
            <a:ext cx="6696744" cy="769441"/>
          </a:xfrm>
          <a:prstGeom prst="rect">
            <a:avLst/>
          </a:prstGeom>
          <a:noFill/>
        </p:spPr>
        <p:txBody>
          <a:bodyPr wrap="square" rtlCol="0">
            <a:spAutoFit/>
          </a:bodyPr>
          <a:lstStyle/>
          <a:p>
            <a:pPr algn="ctr"/>
            <a:r>
              <a:rPr lang="fa-IR" sz="4400" dirty="0" smtClean="0">
                <a:cs typeface="B Farnaz" pitchFamily="2" charset="-78"/>
              </a:rPr>
              <a:t>موفق و سربلند باشید.</a:t>
            </a:r>
            <a:endParaRPr lang="en-US" sz="4400" dirty="0">
              <a:cs typeface="B Farnaz"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251520" y="260648"/>
            <a:ext cx="8640960" cy="5262979"/>
          </a:xfrm>
          <a:prstGeom prst="rect">
            <a:avLst/>
          </a:prstGeom>
          <a:noFill/>
        </p:spPr>
        <p:txBody>
          <a:bodyPr wrap="square" rtlCol="0">
            <a:spAutoFit/>
          </a:bodyPr>
          <a:lstStyle/>
          <a:p>
            <a:pPr algn="ctr" rtl="1">
              <a:lnSpc>
                <a:spcPct val="150000"/>
              </a:lnSpc>
            </a:pPr>
            <a:r>
              <a:rPr lang="fa-IR" sz="2400" dirty="0" smtClean="0">
                <a:cs typeface="B Titr" pitchFamily="2" charset="-78"/>
              </a:rPr>
              <a:t>رشد سیستم اسکلتی</a:t>
            </a:r>
          </a:p>
          <a:p>
            <a:pPr algn="r" rtl="1">
              <a:lnSpc>
                <a:spcPct val="150000"/>
              </a:lnSpc>
            </a:pPr>
            <a:r>
              <a:rPr lang="fa-IR" sz="2000" dirty="0" smtClean="0">
                <a:cs typeface="B Lotus" pitchFamily="2" charset="-78"/>
              </a:rPr>
              <a:t>سیستم اسکلتی، ساختار فرد را تعیین می‌کند. این سیستم در طول عمر تغییر چشمگیری دارد که ناشی از عوامل ژنتیکی و محیطی می‌شود.</a:t>
            </a:r>
          </a:p>
          <a:p>
            <a:pPr algn="r" rtl="1">
              <a:lnSpc>
                <a:spcPct val="150000"/>
              </a:lnSpc>
            </a:pPr>
            <a:r>
              <a:rPr lang="fa-IR" sz="2000" dirty="0" smtClean="0">
                <a:cs typeface="B Farnaz" pitchFamily="2" charset="-78"/>
              </a:rPr>
              <a:t>رشد اولیه سیستم اسکلتی</a:t>
            </a:r>
          </a:p>
          <a:p>
            <a:pPr algn="just" rtl="1">
              <a:lnSpc>
                <a:spcPct val="150000"/>
              </a:lnSpc>
            </a:pPr>
            <a:r>
              <a:rPr lang="fa-IR" sz="2000" dirty="0" smtClean="0">
                <a:cs typeface="B Lotus" pitchFamily="2" charset="-78"/>
              </a:rPr>
              <a:t>سیستم اسکلتی در دوره رویانی به صورت مدل غضروفی از استخوان‌ها است. </a:t>
            </a:r>
          </a:p>
          <a:p>
            <a:pPr algn="just" rtl="1">
              <a:lnSpc>
                <a:spcPct val="150000"/>
              </a:lnSpc>
            </a:pPr>
            <a:r>
              <a:rPr lang="fa-IR" sz="2000" b="1" u="sng" dirty="0" smtClean="0">
                <a:solidFill>
                  <a:srgbClr val="FFFF00"/>
                </a:solidFill>
                <a:cs typeface="B Lotus" pitchFamily="2" charset="-78"/>
              </a:rPr>
              <a:t>مراکز استخوان‌سازی اولیه </a:t>
            </a:r>
            <a:r>
              <a:rPr lang="fa-IR" sz="2000" dirty="0" smtClean="0">
                <a:cs typeface="B Lotus" pitchFamily="2" charset="-78"/>
              </a:rPr>
              <a:t>در مدل غضروفی ظاهر شده و شروع به نشکیل سلول‌های استخوانی می‌کنند.</a:t>
            </a:r>
          </a:p>
          <a:p>
            <a:pPr algn="just" rtl="1">
              <a:lnSpc>
                <a:spcPct val="150000"/>
              </a:lnSpc>
            </a:pPr>
            <a:r>
              <a:rPr lang="fa-IR" sz="2000" dirty="0" smtClean="0">
                <a:cs typeface="B Lotus" pitchFamily="2" charset="-78"/>
              </a:rPr>
              <a:t>در هنگام تولد، 400 مرکز استخوان‌سازی وجود داشته و بعد از تولد، 400 مرکز دیگر به وجود می‌آیند.</a:t>
            </a:r>
          </a:p>
          <a:p>
            <a:pPr algn="just" rtl="1">
              <a:lnSpc>
                <a:spcPct val="150000"/>
              </a:lnSpc>
            </a:pPr>
            <a:r>
              <a:rPr lang="fa-IR" sz="2000" dirty="0" smtClean="0">
                <a:cs typeface="B Lotus" pitchFamily="2" charset="-78"/>
              </a:rPr>
              <a:t>مرکز استخوان‌سازی اولیه در قسمت میانی استخوان‌های بلند، مانند بازو و ران ظاهر می‌شود و شروع به تشکیل سلول‌های استخوانی در جنین 2 ماهه می‌کند.</a:t>
            </a:r>
          </a:p>
          <a:p>
            <a:pPr algn="just" rtl="1">
              <a:lnSpc>
                <a:spcPct val="150000"/>
              </a:lnSpc>
            </a:pPr>
            <a:r>
              <a:rPr lang="fa-IR" sz="2000" dirty="0" smtClean="0">
                <a:cs typeface="B Lotus" pitchFamily="2" charset="-78"/>
              </a:rPr>
              <a:t>نمو استخوانی پس از تولد، در </a:t>
            </a:r>
            <a:r>
              <a:rPr lang="fa-IR" sz="2000" b="1" u="sng" dirty="0" smtClean="0">
                <a:solidFill>
                  <a:srgbClr val="FFFF00"/>
                </a:solidFill>
                <a:cs typeface="B Lotus" pitchFamily="2" charset="-78"/>
              </a:rPr>
              <a:t>مراکز استخوان‌سازی ثانویه </a:t>
            </a:r>
            <a:r>
              <a:rPr lang="fa-IR" sz="2000" dirty="0" smtClean="0">
                <a:cs typeface="B Lotus" pitchFamily="2" charset="-78"/>
              </a:rPr>
              <a:t>واقع در قسمت انتهایی بدنه استخوان صورت می‌گیرد که به آن </a:t>
            </a:r>
            <a:r>
              <a:rPr lang="fa-IR" sz="2000" b="1" u="sng" dirty="0" smtClean="0">
                <a:solidFill>
                  <a:srgbClr val="FF0000"/>
                </a:solidFill>
                <a:cs typeface="B Lotus" pitchFamily="2" charset="-78"/>
              </a:rPr>
              <a:t>اپی‌فیزیال فشاری </a:t>
            </a:r>
            <a:r>
              <a:rPr lang="fa-IR" sz="2000" dirty="0" smtClean="0">
                <a:cs typeface="B Lotus" pitchFamily="2" charset="-78"/>
              </a:rPr>
              <a:t>می‌گویند.</a:t>
            </a: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370686"/>
            <a:ext cx="8568952" cy="4154984"/>
          </a:xfrm>
          <a:prstGeom prst="rect">
            <a:avLst/>
          </a:prstGeom>
          <a:noFill/>
        </p:spPr>
        <p:txBody>
          <a:bodyPr wrap="square" rtlCol="0">
            <a:spAutoFit/>
          </a:bodyPr>
          <a:lstStyle/>
          <a:p>
            <a:pPr algn="just" rtl="1">
              <a:lnSpc>
                <a:spcPct val="150000"/>
              </a:lnSpc>
            </a:pPr>
            <a:r>
              <a:rPr lang="fa-IR" dirty="0" smtClean="0">
                <a:cs typeface="B Lotus" pitchFamily="2" charset="-78"/>
              </a:rPr>
              <a:t>برای افزایش طول استخوان، سلول‌های استخوان روی صفحات رشد قرار می‌گیرند.</a:t>
            </a:r>
          </a:p>
          <a:p>
            <a:pPr algn="just" rtl="1">
              <a:lnSpc>
                <a:spcPct val="150000"/>
              </a:lnSpc>
            </a:pPr>
            <a:r>
              <a:rPr lang="fa-IR" u="sng" dirty="0" smtClean="0">
                <a:cs typeface="B Lotus" pitchFamily="2" charset="-78"/>
              </a:rPr>
              <a:t>استخوان‌های مچ دست و مچ پا، برخلاف استخوان‌های بلند، از مرکز به سمت بیرون استخوانی می‌شوند.</a:t>
            </a:r>
            <a:endParaRPr lang="en-US" u="sng" dirty="0" smtClean="0">
              <a:cs typeface="B Lotus" pitchFamily="2" charset="-78"/>
            </a:endParaRPr>
          </a:p>
          <a:p>
            <a:pPr algn="just" rtl="1">
              <a:lnSpc>
                <a:spcPct val="150000"/>
              </a:lnSpc>
            </a:pPr>
            <a:r>
              <a:rPr lang="fa-IR" sz="2000" dirty="0" smtClean="0">
                <a:cs typeface="B Lotus" pitchFamily="2" charset="-78"/>
              </a:rPr>
              <a:t>استخوان‌های بلند، علاوه بر رشد طولی، رشد عرضی نیز دارند که این فرآیند را </a:t>
            </a:r>
            <a:r>
              <a:rPr lang="fa-IR" sz="2000" b="1" u="sng" dirty="0" smtClean="0">
                <a:solidFill>
                  <a:srgbClr val="FFFF00"/>
                </a:solidFill>
                <a:cs typeface="B Lotus" pitchFamily="2" charset="-78"/>
              </a:rPr>
              <a:t>نمو استخوانی مضاعف </a:t>
            </a:r>
            <a:r>
              <a:rPr lang="fa-IR" sz="2000" dirty="0" smtClean="0">
                <a:cs typeface="B Lotus" pitchFamily="2" charset="-78"/>
              </a:rPr>
              <a:t>می‌نامند.</a:t>
            </a:r>
          </a:p>
          <a:p>
            <a:pPr algn="just" rtl="1">
              <a:lnSpc>
                <a:spcPct val="150000"/>
              </a:lnSpc>
            </a:pPr>
            <a:r>
              <a:rPr lang="fa-IR" sz="2000" dirty="0" smtClean="0">
                <a:cs typeface="B Lotus" pitchFamily="2" charset="-78"/>
              </a:rPr>
              <a:t>این فرآیند از طریق اضافه شدن لایه‌های بافت جدید زیر ضریع استخوان شکل می‌گیرد.</a:t>
            </a:r>
          </a:p>
          <a:p>
            <a:pPr algn="just" rtl="1">
              <a:lnSpc>
                <a:spcPct val="150000"/>
              </a:lnSpc>
            </a:pPr>
            <a:r>
              <a:rPr lang="fa-IR" sz="2000" dirty="0" smtClean="0">
                <a:cs typeface="B Lotus" pitchFamily="2" charset="-78"/>
              </a:rPr>
              <a:t>ناحیه‌هایی در اپی‌فیز وجود دارد که محل اتصال استخوان به عضلات است. این نواحی را </a:t>
            </a:r>
            <a:r>
              <a:rPr lang="fa-IR" sz="2000" b="1" u="sng" dirty="0" smtClean="0">
                <a:solidFill>
                  <a:srgbClr val="FFFF00"/>
                </a:solidFill>
                <a:cs typeface="B Lotus" pitchFamily="2" charset="-78"/>
              </a:rPr>
              <a:t>اپی‌فیز کششی </a:t>
            </a:r>
            <a:r>
              <a:rPr lang="fa-IR" sz="2000" dirty="0" smtClean="0">
                <a:cs typeface="B Lotus" pitchFamily="2" charset="-78"/>
              </a:rPr>
              <a:t>می‌گویند.</a:t>
            </a:r>
          </a:p>
          <a:p>
            <a:pPr algn="just" rtl="1">
              <a:lnSpc>
                <a:spcPct val="150000"/>
              </a:lnSpc>
            </a:pPr>
            <a:r>
              <a:rPr lang="fa-IR" sz="2000" b="1" u="sng" dirty="0" smtClean="0">
                <a:solidFill>
                  <a:srgbClr val="FF0000"/>
                </a:solidFill>
                <a:cs typeface="B Lotus" pitchFamily="2" charset="-78"/>
              </a:rPr>
              <a:t>بیماری ازگودشلاتر</a:t>
            </a:r>
            <a:r>
              <a:rPr lang="fa-IR" sz="2000" dirty="0" smtClean="0">
                <a:cs typeface="B Lotus" pitchFamily="2" charset="-78"/>
              </a:rPr>
              <a:t>، در طول دوره نموی ایجاد می‌شود که شامل تحریک و آزردگی اپی‌فیز کششی در برجستگی‌های درشت نی که محل اتصال تاندون کشکک به استخوان ساق در زیر زانو است، می‌شود.</a:t>
            </a: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332656"/>
            <a:ext cx="8568952" cy="5447645"/>
          </a:xfrm>
          <a:prstGeom prst="rect">
            <a:avLst/>
          </a:prstGeom>
          <a:noFill/>
        </p:spPr>
        <p:txBody>
          <a:bodyPr wrap="square" rtlCol="0">
            <a:spAutoFit/>
          </a:bodyPr>
          <a:lstStyle/>
          <a:p>
            <a:pPr algn="just" rtl="1">
              <a:lnSpc>
                <a:spcPct val="150000"/>
              </a:lnSpc>
            </a:pPr>
            <a:r>
              <a:rPr lang="fa-IR" sz="2400" dirty="0" smtClean="0">
                <a:cs typeface="B Farnaz" pitchFamily="2" charset="-78"/>
              </a:rPr>
              <a:t>سیستم اسکلتی در بزرگسالی و پیری</a:t>
            </a:r>
          </a:p>
          <a:p>
            <a:pPr algn="just" rtl="1">
              <a:lnSpc>
                <a:spcPct val="150000"/>
              </a:lnSpc>
            </a:pPr>
            <a:r>
              <a:rPr lang="fa-IR" sz="2400" dirty="0" smtClean="0">
                <a:cs typeface="B Lotus" pitchFamily="2" charset="-78"/>
              </a:rPr>
              <a:t>ساختار اسکلتی در اوایل بزرگسالی تغییر کمی دارد اما استخوان در طول عمر به شکل‌های جدیدی در می‌آیند.</a:t>
            </a:r>
          </a:p>
          <a:p>
            <a:pPr algn="just" rtl="1">
              <a:lnSpc>
                <a:spcPct val="150000"/>
              </a:lnSpc>
            </a:pPr>
            <a:r>
              <a:rPr lang="fa-IR" sz="2400" dirty="0" smtClean="0">
                <a:cs typeface="B Lotus" pitchFamily="2" charset="-78"/>
              </a:rPr>
              <a:t>کاهش استخوان با پیری در مردان و زنان اتفاق می‌افتد که با </a:t>
            </a:r>
            <a:r>
              <a:rPr lang="fa-IR" sz="2400" u="sng" dirty="0" smtClean="0">
                <a:cs typeface="B Lotus" pitchFamily="2" charset="-78"/>
              </a:rPr>
              <a:t>تغییرات سطوح هورمونی معین</a:t>
            </a:r>
            <a:r>
              <a:rPr lang="fa-IR" sz="2400" dirty="0" smtClean="0">
                <a:cs typeface="B Lotus" pitchFamily="2" charset="-78"/>
              </a:rPr>
              <a:t>، </a:t>
            </a:r>
            <a:r>
              <a:rPr lang="fa-IR" sz="2400" u="sng" dirty="0" smtClean="0">
                <a:cs typeface="B Lotus" pitchFamily="2" charset="-78"/>
              </a:rPr>
              <a:t>کمبود در رژیم غذایی</a:t>
            </a:r>
            <a:r>
              <a:rPr lang="fa-IR" sz="2400" dirty="0" smtClean="0">
                <a:cs typeface="B Lotus" pitchFamily="2" charset="-78"/>
              </a:rPr>
              <a:t> و </a:t>
            </a:r>
            <a:r>
              <a:rPr lang="fa-IR" sz="2400" u="sng" dirty="0" smtClean="0">
                <a:cs typeface="B Lotus" pitchFamily="2" charset="-78"/>
              </a:rPr>
              <a:t>کاهش تمرین </a:t>
            </a:r>
            <a:r>
              <a:rPr lang="fa-IR" sz="2400" dirty="0" smtClean="0">
                <a:cs typeface="B Lotus" pitchFamily="2" charset="-78"/>
              </a:rPr>
              <a:t>مرتبط است.</a:t>
            </a:r>
          </a:p>
          <a:p>
            <a:pPr algn="just" rtl="1">
              <a:lnSpc>
                <a:spcPct val="150000"/>
              </a:lnSpc>
            </a:pPr>
            <a:r>
              <a:rPr lang="fa-IR" sz="2400" dirty="0" smtClean="0">
                <a:cs typeface="B Lotus" pitchFamily="2" charset="-78"/>
              </a:rPr>
              <a:t>سطوح کم استروژن در زنان پس از یائسگی، در کاهش زیاد استخوان دخیل است، زیرا هورمون استروژن فعالیت استخوان‌سازی را تحریک می‌کند.</a:t>
            </a:r>
          </a:p>
          <a:p>
            <a:pPr algn="just" rtl="1">
              <a:lnSpc>
                <a:spcPct val="150000"/>
              </a:lnSpc>
            </a:pPr>
            <a:r>
              <a:rPr lang="fa-IR" sz="2400" dirty="0" smtClean="0">
                <a:cs typeface="B Lotus" pitchFamily="2" charset="-78"/>
              </a:rPr>
              <a:t>کمبود طولانی‌مدت کلسیم در رژیم غذایی همراه با کمبود ویتامین‌ها و مواد معدنی از دلایل اصلی پوکی استخوان است.</a:t>
            </a:r>
            <a:endParaRPr lang="en-US" sz="2400" dirty="0" smtClean="0">
              <a:cs typeface="B Lotus" pitchFamily="2" charset="-78"/>
            </a:endParaRPr>
          </a:p>
          <a:p>
            <a:pPr algn="just" rtl="1"/>
            <a:endParaRPr lang="fa-IR" sz="2400" dirty="0" smtClean="0">
              <a:cs typeface="B Titr"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95536" y="260648"/>
            <a:ext cx="8496944" cy="5539978"/>
          </a:xfrm>
          <a:prstGeom prst="rect">
            <a:avLst/>
          </a:prstGeom>
          <a:noFill/>
        </p:spPr>
        <p:txBody>
          <a:bodyPr wrap="square" rtlCol="0">
            <a:spAutoFit/>
          </a:bodyPr>
          <a:lstStyle/>
          <a:p>
            <a:pPr algn="ctr" rtl="1"/>
            <a:r>
              <a:rPr lang="fa-IR" sz="2400" dirty="0" smtClean="0">
                <a:cs typeface="B Titr" pitchFamily="2" charset="-78"/>
              </a:rPr>
              <a:t>رشد سیستم عضلانی</a:t>
            </a:r>
          </a:p>
          <a:p>
            <a:pPr algn="just" rtl="1">
              <a:lnSpc>
                <a:spcPct val="150000"/>
              </a:lnSpc>
            </a:pPr>
            <a:r>
              <a:rPr lang="fa-IR" sz="2000" dirty="0" smtClean="0">
                <a:cs typeface="B Lotus" pitchFamily="2" charset="-78"/>
              </a:rPr>
              <a:t>سیستم اسکلتی ساختار بدن را شکل می‌دهد در صورتی‌که سیستم عضلانی آن را به حرکت درمی‌آورد.</a:t>
            </a:r>
          </a:p>
          <a:p>
            <a:pPr algn="just" rtl="1">
              <a:lnSpc>
                <a:spcPct val="150000"/>
              </a:lnSpc>
            </a:pPr>
            <a:r>
              <a:rPr lang="fa-IR" sz="2000" dirty="0" smtClean="0">
                <a:cs typeface="B Lotus" pitchFamily="2" charset="-78"/>
              </a:rPr>
              <a:t>بیش از 200 عضله در بدن وجود دارد.</a:t>
            </a:r>
          </a:p>
          <a:p>
            <a:pPr algn="just" rtl="1">
              <a:lnSpc>
                <a:spcPct val="150000"/>
              </a:lnSpc>
            </a:pPr>
            <a:r>
              <a:rPr lang="fa-IR" sz="2000" b="1" dirty="0" smtClean="0">
                <a:cs typeface="B Farnaz" pitchFamily="2" charset="-78"/>
              </a:rPr>
              <a:t>رشد اولیه سیستم عضلانی</a:t>
            </a:r>
          </a:p>
          <a:p>
            <a:pPr algn="just" rtl="1">
              <a:lnSpc>
                <a:spcPct val="150000"/>
              </a:lnSpc>
            </a:pPr>
            <a:r>
              <a:rPr lang="fa-IR" sz="2000" dirty="0" smtClean="0">
                <a:cs typeface="B Lotus" pitchFamily="2" charset="-78"/>
              </a:rPr>
              <a:t>تارهای عضلانی، پیش از تولد از طریق </a:t>
            </a:r>
            <a:r>
              <a:rPr lang="fa-IR" sz="2000" b="1" u="sng" dirty="0" smtClean="0">
                <a:solidFill>
                  <a:srgbClr val="FFFF00"/>
                </a:solidFill>
                <a:cs typeface="B Lotus" pitchFamily="2" charset="-78"/>
              </a:rPr>
              <a:t>هایپرپلازی (افزایش تعداد سلول‌های عضلانی) </a:t>
            </a:r>
            <a:r>
              <a:rPr lang="fa-IR" sz="2000" dirty="0" smtClean="0">
                <a:cs typeface="B Lotus" pitchFamily="2" charset="-78"/>
              </a:rPr>
              <a:t>و </a:t>
            </a:r>
            <a:r>
              <a:rPr lang="fa-IR" sz="2000" b="1" u="sng" dirty="0" smtClean="0">
                <a:solidFill>
                  <a:srgbClr val="FFFF00"/>
                </a:solidFill>
                <a:cs typeface="B Lotus" pitchFamily="2" charset="-78"/>
              </a:rPr>
              <a:t>هایپرتروفی (افزایش حجم سلول‌های عضلانی</a:t>
            </a:r>
            <a:r>
              <a:rPr lang="fa-IR" sz="2000" dirty="0" smtClean="0">
                <a:cs typeface="B Lotus" pitchFamily="2" charset="-78"/>
              </a:rPr>
              <a:t>) نمو می‌کنند.</a:t>
            </a:r>
          </a:p>
          <a:p>
            <a:pPr algn="just" rtl="1">
              <a:lnSpc>
                <a:spcPct val="150000"/>
              </a:lnSpc>
            </a:pPr>
            <a:r>
              <a:rPr lang="fa-IR" sz="2000" dirty="0" smtClean="0">
                <a:cs typeface="B Lotus" pitchFamily="2" charset="-78"/>
              </a:rPr>
              <a:t>هایپرپلازی به مدت کوتاهی بعد از تولد ادامه می‌یابد، اما بعد از آن، اغلی نمو عضلانی به وسیله هایپرتروفی اتفاق می‌افتد.</a:t>
            </a:r>
          </a:p>
          <a:p>
            <a:pPr algn="just" rtl="1">
              <a:lnSpc>
                <a:spcPct val="150000"/>
              </a:lnSpc>
            </a:pPr>
            <a:r>
              <a:rPr lang="fa-IR" sz="2000" dirty="0" smtClean="0">
                <a:cs typeface="B Lotus" pitchFamily="2" charset="-78"/>
              </a:rPr>
              <a:t>نمو سلول‌های عضلانی در دو جهت </a:t>
            </a:r>
            <a:r>
              <a:rPr lang="fa-IR" sz="2000" b="1" u="sng" dirty="0" smtClean="0">
                <a:solidFill>
                  <a:srgbClr val="FFFF00"/>
                </a:solidFill>
                <a:cs typeface="B Lotus" pitchFamily="2" charset="-78"/>
              </a:rPr>
              <a:t>طول</a:t>
            </a:r>
            <a:r>
              <a:rPr lang="fa-IR" sz="2000" dirty="0" smtClean="0">
                <a:cs typeface="B Lotus" pitchFamily="2" charset="-78"/>
              </a:rPr>
              <a:t> و</a:t>
            </a:r>
            <a:r>
              <a:rPr lang="fa-IR" sz="2000" b="1" u="sng" dirty="0" smtClean="0">
                <a:solidFill>
                  <a:srgbClr val="FFFF00"/>
                </a:solidFill>
                <a:cs typeface="B Lotus" pitchFamily="2" charset="-78"/>
              </a:rPr>
              <a:t> قطر </a:t>
            </a:r>
            <a:r>
              <a:rPr lang="fa-IR" sz="2000" dirty="0" smtClean="0">
                <a:cs typeface="B Lotus" pitchFamily="2" charset="-78"/>
              </a:rPr>
              <a:t>رخ می‌دهد.</a:t>
            </a:r>
          </a:p>
          <a:p>
            <a:pPr algn="just" rtl="1">
              <a:lnSpc>
                <a:spcPct val="150000"/>
              </a:lnSpc>
            </a:pPr>
            <a:r>
              <a:rPr lang="fa-IR" sz="2000" dirty="0" smtClean="0">
                <a:cs typeface="B Lotus" pitchFamily="2" charset="-78"/>
              </a:rPr>
              <a:t>مقدار افزایش قطر تارهای عضلانی به </a:t>
            </a:r>
            <a:r>
              <a:rPr lang="fa-IR" sz="2000" dirty="0" smtClean="0">
                <a:solidFill>
                  <a:srgbClr val="FF0000"/>
                </a:solidFill>
                <a:cs typeface="B Lotus" pitchFamily="2" charset="-78"/>
              </a:rPr>
              <a:t>شدت فعالیت‌های عضلانی </a:t>
            </a:r>
            <a:r>
              <a:rPr lang="fa-IR" sz="2000" dirty="0" smtClean="0">
                <a:cs typeface="B Lotus" pitchFamily="2" charset="-78"/>
              </a:rPr>
              <a:t>بستگی دارد.</a:t>
            </a:r>
          </a:p>
          <a:p>
            <a:pPr algn="just" rtl="1">
              <a:lnSpc>
                <a:spcPct val="150000"/>
              </a:lnSpc>
            </a:pPr>
            <a:r>
              <a:rPr lang="fa-IR" sz="2000" dirty="0" smtClean="0">
                <a:cs typeface="B Lotus" pitchFamily="2" charset="-78"/>
              </a:rPr>
              <a:t>همزمان با نمو استخوان‌ها، عضلات نیز باید از لحاظ طولی رشد کنند. این امر به وسیله </a:t>
            </a:r>
            <a:r>
              <a:rPr lang="fa-IR" sz="2000" dirty="0" smtClean="0">
                <a:solidFill>
                  <a:srgbClr val="FF0000"/>
                </a:solidFill>
                <a:cs typeface="B Lotus" pitchFamily="2" charset="-78"/>
              </a:rPr>
              <a:t>افزایش تعداد سارکومرها (واحد انقباضی) </a:t>
            </a:r>
            <a:r>
              <a:rPr lang="fa-IR" sz="2000" dirty="0" smtClean="0">
                <a:cs typeface="B Lotus" pitchFamily="2" charset="-78"/>
              </a:rPr>
              <a:t>در محل اتصال عضله به تاندون و همچنین دراز شدن سارکومرها اتفاق می‌افتد.</a:t>
            </a:r>
            <a:endParaRPr lang="en-US" sz="2000" dirty="0" smtClean="0">
              <a:cs typeface="B Lotus"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95536" y="188640"/>
            <a:ext cx="8496944" cy="6555641"/>
          </a:xfrm>
          <a:prstGeom prst="rect">
            <a:avLst/>
          </a:prstGeom>
          <a:noFill/>
        </p:spPr>
        <p:txBody>
          <a:bodyPr wrap="square" rtlCol="0">
            <a:spAutoFit/>
          </a:bodyPr>
          <a:lstStyle/>
          <a:p>
            <a:pPr algn="just" rtl="1">
              <a:lnSpc>
                <a:spcPct val="150000"/>
              </a:lnSpc>
            </a:pPr>
            <a:r>
              <a:rPr lang="fa-IR" sz="2000" b="1" dirty="0" smtClean="0">
                <a:cs typeface="B Farnaz" pitchFamily="2" charset="-78"/>
              </a:rPr>
              <a:t>نوع تار عضلانی</a:t>
            </a:r>
          </a:p>
          <a:p>
            <a:pPr algn="just" rtl="1">
              <a:lnSpc>
                <a:spcPct val="150000"/>
              </a:lnSpc>
            </a:pPr>
            <a:r>
              <a:rPr lang="fa-IR" sz="2000" dirty="0" smtClean="0">
                <a:cs typeface="B Lotus" pitchFamily="2" charset="-78"/>
              </a:rPr>
              <a:t>عضلات افراد بزرگسال ترکیبی از سه نوع تار عضلانی است:</a:t>
            </a:r>
          </a:p>
          <a:p>
            <a:pPr algn="just" rtl="1">
              <a:lnSpc>
                <a:spcPct val="150000"/>
              </a:lnSpc>
            </a:pPr>
            <a:r>
              <a:rPr lang="fa-IR" sz="2000" dirty="0" smtClean="0">
                <a:cs typeface="B Lotus" pitchFamily="2" charset="-78"/>
              </a:rPr>
              <a:t>1- تارهای نوع اول </a:t>
            </a:r>
            <a:r>
              <a:rPr lang="en-US" sz="2000" dirty="0" smtClean="0">
                <a:cs typeface="B Lotus" pitchFamily="2" charset="-78"/>
              </a:rPr>
              <a:t>I</a:t>
            </a:r>
            <a:r>
              <a:rPr lang="fa-IR" sz="2000" dirty="0" smtClean="0">
                <a:cs typeface="B Lotus" pitchFamily="2" charset="-78"/>
              </a:rPr>
              <a:t> (کند انقباض) که مناسب فعالیت‌های استقامتی هستند.</a:t>
            </a:r>
          </a:p>
          <a:p>
            <a:pPr algn="just" rtl="1">
              <a:lnSpc>
                <a:spcPct val="150000"/>
              </a:lnSpc>
            </a:pPr>
            <a:r>
              <a:rPr lang="fa-IR" sz="2000" dirty="0" smtClean="0">
                <a:cs typeface="B Lotus" pitchFamily="2" charset="-78"/>
              </a:rPr>
              <a:t>2- تارهای نوع دوم (تند انقباض) که شامل </a:t>
            </a:r>
            <a:r>
              <a:rPr lang="en-US" sz="2000" dirty="0" err="1" smtClean="0">
                <a:cs typeface="B Lotus" pitchFamily="2" charset="-78"/>
              </a:rPr>
              <a:t>II</a:t>
            </a:r>
            <a:r>
              <a:rPr lang="en-US" sz="2000" baseline="-25000" dirty="0" err="1" smtClean="0">
                <a:cs typeface="B Lotus" pitchFamily="2" charset="-78"/>
              </a:rPr>
              <a:t>a</a:t>
            </a:r>
            <a:r>
              <a:rPr lang="en-US" sz="2000" baseline="30000" dirty="0" smtClean="0">
                <a:cs typeface="B Lotus" pitchFamily="2" charset="-78"/>
              </a:rPr>
              <a:t> </a:t>
            </a:r>
            <a:r>
              <a:rPr lang="fa-IR" sz="2000" baseline="30000" dirty="0" smtClean="0">
                <a:cs typeface="B Lotus" pitchFamily="2" charset="-78"/>
              </a:rPr>
              <a:t> </a:t>
            </a:r>
            <a:r>
              <a:rPr lang="fa-IR" sz="2000" dirty="0" smtClean="0">
                <a:cs typeface="B Lotus" pitchFamily="2" charset="-78"/>
              </a:rPr>
              <a:t>و </a:t>
            </a:r>
            <a:r>
              <a:rPr lang="en-US" sz="2000" dirty="0" err="1" smtClean="0">
                <a:cs typeface="B Lotus" pitchFamily="2" charset="-78"/>
              </a:rPr>
              <a:t>II</a:t>
            </a:r>
            <a:r>
              <a:rPr lang="en-US" sz="2000" baseline="-25000" dirty="0" err="1" smtClean="0">
                <a:cs typeface="B Lotus" pitchFamily="2" charset="-78"/>
              </a:rPr>
              <a:t>b</a:t>
            </a:r>
            <a:r>
              <a:rPr lang="fa-IR" sz="2000" dirty="0" smtClean="0">
                <a:cs typeface="B Lotus" pitchFamily="2" charset="-78"/>
              </a:rPr>
              <a:t> می‌باشد و مناسب فعالیت‌های شدید و کوتاه مدت هستند.</a:t>
            </a:r>
            <a:endParaRPr lang="en-US" sz="2000" dirty="0" smtClean="0">
              <a:cs typeface="B Lotus" pitchFamily="2" charset="-78"/>
            </a:endParaRPr>
          </a:p>
          <a:p>
            <a:pPr algn="just" rtl="1">
              <a:lnSpc>
                <a:spcPct val="150000"/>
              </a:lnSpc>
            </a:pPr>
            <a:r>
              <a:rPr lang="fa-IR" sz="2000" dirty="0" smtClean="0">
                <a:cs typeface="B Lotus" pitchFamily="2" charset="-78"/>
              </a:rPr>
              <a:t>فعالیت‌های اولیه نوزاد، نسبت‌های نهایی سه نوع تار را تحت تأثیر قرار می‌دهد.</a:t>
            </a:r>
          </a:p>
          <a:p>
            <a:pPr algn="just" rtl="1">
              <a:lnSpc>
                <a:spcPct val="150000"/>
              </a:lnSpc>
            </a:pPr>
            <a:r>
              <a:rPr lang="fa-IR" sz="2000" b="1" dirty="0" smtClean="0">
                <a:cs typeface="B Farnaz" pitchFamily="2" charset="-78"/>
              </a:rPr>
              <a:t>سیستم عضلانی در بزرگسالی و پیری</a:t>
            </a:r>
          </a:p>
          <a:p>
            <a:pPr algn="just" rtl="1">
              <a:lnSpc>
                <a:spcPct val="150000"/>
              </a:lnSpc>
            </a:pPr>
            <a:r>
              <a:rPr lang="fa-IR" sz="2000" dirty="0" smtClean="0">
                <a:cs typeface="B Lotus" pitchFamily="2" charset="-78"/>
              </a:rPr>
              <a:t>تغییر توده عضلانی-اسکلتی در بزرگسالی ناچیز است. این امر نه تنها به دلیل کاهش عضلات، بلکه ناشی از افزایش چربی است.</a:t>
            </a:r>
          </a:p>
          <a:p>
            <a:pPr algn="just" rtl="1">
              <a:lnSpc>
                <a:spcPct val="150000"/>
              </a:lnSpc>
            </a:pPr>
            <a:r>
              <a:rPr lang="fa-IR" sz="2000" dirty="0" smtClean="0">
                <a:solidFill>
                  <a:srgbClr val="FF0000"/>
                </a:solidFill>
                <a:cs typeface="B Lotus" pitchFamily="2" charset="-78"/>
              </a:rPr>
              <a:t>تغییرات رژیم غذایی </a:t>
            </a:r>
            <a:r>
              <a:rPr lang="fa-IR" sz="2000" dirty="0" smtClean="0">
                <a:cs typeface="B Lotus" pitchFamily="2" charset="-78"/>
              </a:rPr>
              <a:t>و </a:t>
            </a:r>
            <a:r>
              <a:rPr lang="fa-IR" sz="2000" dirty="0" smtClean="0">
                <a:solidFill>
                  <a:srgbClr val="FF0000"/>
                </a:solidFill>
                <a:cs typeface="B Lotus" pitchFamily="2" charset="-78"/>
              </a:rPr>
              <a:t>سطح فعالیت جسمانی </a:t>
            </a:r>
            <a:r>
              <a:rPr lang="fa-IR" sz="2000" dirty="0" smtClean="0">
                <a:cs typeface="B Lotus" pitchFamily="2" charset="-78"/>
              </a:rPr>
              <a:t>از عوامل دخیل در ترکیب بدنی هستند. رژیم غذایی ضعیف منجر به افزایش وزن چربی و کمبود فعالیت جسمانی منجر بهکاهش وزن عضلانی می‌شود.</a:t>
            </a:r>
          </a:p>
          <a:p>
            <a:pPr algn="just" rtl="1">
              <a:lnSpc>
                <a:spcPct val="150000"/>
              </a:lnSpc>
            </a:pPr>
            <a:r>
              <a:rPr lang="fa-IR" sz="2000" dirty="0" smtClean="0">
                <a:cs typeface="B Lotus" pitchFamily="2" charset="-78"/>
              </a:rPr>
              <a:t>کاهش توده استخوانی و عضلانی، یک محدودیت برای حرکت سالمندان تلقی می‌شود.</a:t>
            </a:r>
          </a:p>
          <a:p>
            <a:pPr algn="just" rtl="1">
              <a:lnSpc>
                <a:spcPct val="150000"/>
              </a:lnSpc>
            </a:pPr>
            <a:r>
              <a:rPr lang="fa-IR" sz="2000" dirty="0" smtClean="0">
                <a:cs typeface="B Lotus" pitchFamily="2" charset="-78"/>
              </a:rPr>
              <a:t>کاهش توده عضلانی همراه با پیری منجر به کاهش قدرت عضلانی می‌شود.</a:t>
            </a:r>
          </a:p>
          <a:p>
            <a:pPr algn="ctr" rtl="1">
              <a:lnSpc>
                <a:spcPct val="150000"/>
              </a:lnSpc>
            </a:pPr>
            <a:endParaRPr lang="en-US" sz="2000" dirty="0" smtClean="0">
              <a:cs typeface="B Lotus" pitchFamily="2" charset="-78"/>
            </a:endParaRPr>
          </a:p>
        </p:txBody>
      </p:sp>
    </p:spTree>
    <p:extLst>
      <p:ext uri="{BB962C8B-B14F-4D97-AF65-F5344CB8AC3E}">
        <p14:creationId xmlns:p14="http://schemas.microsoft.com/office/powerpoint/2010/main" val="4293910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188640"/>
            <a:ext cx="8568952" cy="5355312"/>
          </a:xfrm>
          <a:prstGeom prst="rect">
            <a:avLst/>
          </a:prstGeom>
          <a:noFill/>
        </p:spPr>
        <p:txBody>
          <a:bodyPr wrap="square" rtlCol="0">
            <a:spAutoFit/>
          </a:bodyPr>
          <a:lstStyle/>
          <a:p>
            <a:pPr algn="just" rtl="1">
              <a:lnSpc>
                <a:spcPct val="150000"/>
              </a:lnSpc>
            </a:pPr>
            <a:r>
              <a:rPr lang="fa-IR" sz="2400" b="1" dirty="0" smtClean="0">
                <a:cs typeface="B Farnaz" pitchFamily="2" charset="-78"/>
              </a:rPr>
              <a:t>عضله قلب</a:t>
            </a:r>
          </a:p>
          <a:p>
            <a:pPr algn="just" rtl="1">
              <a:lnSpc>
                <a:spcPct val="150000"/>
              </a:lnSpc>
            </a:pPr>
            <a:r>
              <a:rPr lang="fa-IR" sz="2000" dirty="0" smtClean="0">
                <a:solidFill>
                  <a:srgbClr val="FF0000"/>
                </a:solidFill>
                <a:cs typeface="B Lotus" pitchFamily="2" charset="-78"/>
              </a:rPr>
              <a:t>قلب از الگوی </a:t>
            </a:r>
            <a:r>
              <a:rPr lang="en-US" sz="2000" dirty="0" smtClean="0">
                <a:solidFill>
                  <a:srgbClr val="FF0000"/>
                </a:solidFill>
                <a:cs typeface="B Lotus" pitchFamily="2" charset="-78"/>
              </a:rPr>
              <a:t>S</a:t>
            </a:r>
            <a:r>
              <a:rPr lang="fa-IR" sz="2000" dirty="0" smtClean="0">
                <a:solidFill>
                  <a:srgbClr val="FF0000"/>
                </a:solidFill>
                <a:cs typeface="B Lotus" pitchFamily="2" charset="-78"/>
              </a:rPr>
              <a:t> شکل نمو کلی بدن تبعیت می‌کند </a:t>
            </a:r>
            <a:r>
              <a:rPr lang="fa-IR" sz="2000" dirty="0" smtClean="0">
                <a:cs typeface="B Lotus" pitchFamily="2" charset="-78"/>
              </a:rPr>
              <a:t>و در نوجوانی، جهش نموی دارد، در نتیجه نسبت حجم قلب به وزن بدن در طول عمر نمو، تقریباً ثابت باقی می‌ماند.</a:t>
            </a:r>
          </a:p>
          <a:p>
            <a:pPr algn="just" rtl="1">
              <a:lnSpc>
                <a:spcPct val="150000"/>
              </a:lnSpc>
            </a:pPr>
            <a:endParaRPr lang="en-US" sz="2000" dirty="0" smtClean="0">
              <a:cs typeface="B Lotus" pitchFamily="2" charset="-78"/>
            </a:endParaRPr>
          </a:p>
          <a:p>
            <a:pPr algn="ctr" rtl="1">
              <a:lnSpc>
                <a:spcPct val="150000"/>
              </a:lnSpc>
            </a:pPr>
            <a:r>
              <a:rPr lang="fa-IR" sz="2400" dirty="0" smtClean="0">
                <a:cs typeface="B Titr" pitchFamily="2" charset="-78"/>
              </a:rPr>
              <a:t>رشد سیستم چربی</a:t>
            </a:r>
          </a:p>
          <a:p>
            <a:pPr algn="just" rtl="1">
              <a:lnSpc>
                <a:spcPct val="150000"/>
              </a:lnSpc>
            </a:pPr>
            <a:r>
              <a:rPr lang="fa-IR" sz="2000" dirty="0" smtClean="0">
                <a:cs typeface="B Lotus" pitchFamily="2" charset="-78"/>
              </a:rPr>
              <a:t>بافت چربی برای اولین بار در جنین 3/5 ماهه ظاهر می‌شود و سریعاً در دو ماه آخر پیش از تولد افزایش می‌یابد.</a:t>
            </a:r>
          </a:p>
          <a:p>
            <a:pPr algn="just" rtl="1">
              <a:lnSpc>
                <a:spcPct val="150000"/>
              </a:lnSpc>
            </a:pPr>
            <a:r>
              <a:rPr lang="fa-IR" sz="2000" dirty="0" smtClean="0">
                <a:cs typeface="B Lotus" pitchFamily="2" charset="-78"/>
              </a:rPr>
              <a:t>در هنگام تولد، تنها نیم کیلوگروم از وزن بدن را چربی تشکیل می‌دهد.</a:t>
            </a:r>
          </a:p>
          <a:p>
            <a:pPr algn="just" rtl="1">
              <a:lnSpc>
                <a:spcPct val="150000"/>
              </a:lnSpc>
            </a:pPr>
            <a:r>
              <a:rPr lang="fa-IR" sz="2000" dirty="0" smtClean="0">
                <a:solidFill>
                  <a:srgbClr val="FF0000"/>
                </a:solidFill>
                <a:cs typeface="B Lotus" pitchFamily="2" charset="-78"/>
              </a:rPr>
              <a:t>بعد از 7 تا 8 سالگی، احتمال حفظ نسبت چربی بدن در افراد بیشتر است. </a:t>
            </a:r>
            <a:r>
              <a:rPr lang="fa-IR" sz="2000" dirty="0" smtClean="0">
                <a:cs typeface="B Lotus" pitchFamily="2" charset="-78"/>
              </a:rPr>
              <a:t>یک فرد هشت ساله دارای اضافه وزن، به احتمال زیاد در بزرگسالی نیز دارای اضافه وزن خواهد بود.</a:t>
            </a:r>
          </a:p>
          <a:p>
            <a:pPr algn="just" rtl="1">
              <a:lnSpc>
                <a:spcPct val="150000"/>
              </a:lnSpc>
            </a:pPr>
            <a:endParaRPr lang="en-US" sz="2000" dirty="0">
              <a:cs typeface="B Lotus"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2" name="TextBox 1"/>
          <p:cNvSpPr txBox="1"/>
          <p:nvPr/>
        </p:nvSpPr>
        <p:spPr>
          <a:xfrm>
            <a:off x="323528" y="260648"/>
            <a:ext cx="8496944" cy="4708981"/>
          </a:xfrm>
          <a:prstGeom prst="rect">
            <a:avLst/>
          </a:prstGeom>
          <a:noFill/>
        </p:spPr>
        <p:txBody>
          <a:bodyPr wrap="square" rtlCol="0">
            <a:spAutoFit/>
          </a:bodyPr>
          <a:lstStyle/>
          <a:p>
            <a:pPr algn="just" rtl="1">
              <a:lnSpc>
                <a:spcPct val="150000"/>
              </a:lnSpc>
            </a:pPr>
            <a:r>
              <a:rPr lang="fa-IR" sz="2000" b="1" dirty="0" smtClean="0">
                <a:cs typeface="B Farnaz" pitchFamily="2" charset="-78"/>
              </a:rPr>
              <a:t>توزیع چربی</a:t>
            </a:r>
          </a:p>
          <a:p>
            <a:pPr algn="just" rtl="1">
              <a:lnSpc>
                <a:spcPct val="150000"/>
              </a:lnSpc>
            </a:pPr>
            <a:r>
              <a:rPr lang="fa-IR" sz="2000" dirty="0" smtClean="0">
                <a:cs typeface="B Lotus" pitchFamily="2" charset="-78"/>
              </a:rPr>
              <a:t>توزیع چربی در طول نمو تغییر می‌کند. چربی درونی (چربی اطراف امعاء و احشا) در طول کودکی افزایش سریع‌تری نسبت به چربی زیرپوستی دارد و تا سن 7 تا 8 سالگی کاهش می‌یابد.</a:t>
            </a:r>
          </a:p>
          <a:p>
            <a:pPr algn="just" rtl="1">
              <a:lnSpc>
                <a:spcPct val="150000"/>
              </a:lnSpc>
            </a:pPr>
            <a:r>
              <a:rPr lang="fa-IR" sz="2000" dirty="0" smtClean="0">
                <a:cs typeface="B Lotus" pitchFamily="2" charset="-78"/>
              </a:rPr>
              <a:t>چربی زیرپوستی پسران و دختران تا سن 12 تا 13 سالگی افزایش می‌یابد.</a:t>
            </a:r>
          </a:p>
          <a:p>
            <a:pPr algn="just" rtl="1">
              <a:lnSpc>
                <a:spcPct val="150000"/>
              </a:lnSpc>
            </a:pPr>
            <a:r>
              <a:rPr lang="fa-IR" sz="2000" dirty="0" smtClean="0">
                <a:cs typeface="B Lotus" pitchFamily="2" charset="-78"/>
              </a:rPr>
              <a:t>ضخامت چربی زیرپوستی دختران مخصوصاً بعد از 7 سالگی به طور یکنواخت در تنه و اندام‌ها افزایش می‌یابد. معمولاً چربی زیرپوستی پاهای دختران نسبت به بازوها، بیشتر اضافه می‌شود.</a:t>
            </a:r>
          </a:p>
          <a:p>
            <a:pPr algn="just" rtl="1">
              <a:lnSpc>
                <a:spcPct val="150000"/>
              </a:lnSpc>
            </a:pPr>
            <a:r>
              <a:rPr lang="fa-IR" sz="2000" dirty="0" smtClean="0">
                <a:cs typeface="B Lotus" pitchFamily="2" charset="-78"/>
              </a:rPr>
              <a:t>محققان علاقمند به بررسی دو مرحله هستند که در انها تعداد سلو‌ل‌های چربی افزایش می‌یابد:</a:t>
            </a:r>
          </a:p>
          <a:p>
            <a:pPr algn="just" rtl="1">
              <a:lnSpc>
                <a:spcPct val="150000"/>
              </a:lnSpc>
            </a:pPr>
            <a:r>
              <a:rPr lang="fa-IR" sz="2000" dirty="0" smtClean="0">
                <a:solidFill>
                  <a:srgbClr val="FF0000"/>
                </a:solidFill>
                <a:cs typeface="B Lotus" pitchFamily="2" charset="-78"/>
              </a:rPr>
              <a:t>1- شش ماه اول پس از تولد   </a:t>
            </a:r>
          </a:p>
          <a:p>
            <a:pPr algn="just" rtl="1">
              <a:lnSpc>
                <a:spcPct val="150000"/>
              </a:lnSpc>
            </a:pPr>
            <a:r>
              <a:rPr lang="fa-IR" sz="2000" dirty="0" smtClean="0">
                <a:solidFill>
                  <a:srgbClr val="FF0000"/>
                </a:solidFill>
                <a:cs typeface="B Lotus" pitchFamily="2" charset="-78"/>
              </a:rPr>
              <a:t>2- سن بلوغ</a:t>
            </a:r>
          </a:p>
          <a:p>
            <a:pPr algn="just" rtl="1">
              <a:lnSpc>
                <a:spcPct val="150000"/>
              </a:lnSpc>
            </a:pPr>
            <a:r>
              <a:rPr lang="fa-IR" sz="2000" dirty="0" smtClean="0">
                <a:cs typeface="B Lotus" pitchFamily="2" charset="-78"/>
              </a:rPr>
              <a:t>این دو دوره در کنترل چاقی حیاتی هستند.</a:t>
            </a:r>
            <a:endParaRPr lang="fa-IR" sz="2000" dirty="0" smtClean="0">
              <a:cs typeface="B Farnaz" pitchFamily="2" charset="-78"/>
            </a:endParaRPr>
          </a:p>
        </p:txBody>
      </p:sp>
    </p:spTree>
    <p:extLst>
      <p:ext uri="{BB962C8B-B14F-4D97-AF65-F5344CB8AC3E}">
        <p14:creationId xmlns:p14="http://schemas.microsoft.com/office/powerpoint/2010/main" val="14482575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404</TotalTime>
  <Words>2590</Words>
  <Application>Microsoft Office PowerPoint</Application>
  <PresentationFormat>On-screen Show (4:3)</PresentationFormat>
  <Paragraphs>189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dc:creator>
  <cp:lastModifiedBy>MRT</cp:lastModifiedBy>
  <cp:revision>45</cp:revision>
  <dcterms:created xsi:type="dcterms:W3CDTF">2020-04-05T08:33:43Z</dcterms:created>
  <dcterms:modified xsi:type="dcterms:W3CDTF">2020-04-05T15:24:44Z</dcterms:modified>
</cp:coreProperties>
</file>